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64" r:id="rId5"/>
    <p:sldId id="265" r:id="rId6"/>
    <p:sldId id="259" r:id="rId7"/>
    <p:sldId id="262" r:id="rId8"/>
    <p:sldId id="261" r:id="rId9"/>
    <p:sldId id="260" r:id="rId10"/>
    <p:sldId id="263" r:id="rId11"/>
    <p:sldId id="267" r:id="rId1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33C"/>
    <a:srgbClr val="E6B886"/>
    <a:srgbClr val="FCF004"/>
    <a:srgbClr val="3FD9D5"/>
    <a:srgbClr val="50DCD9"/>
    <a:srgbClr val="72E3E0"/>
    <a:srgbClr val="8BE5E5"/>
    <a:srgbClr val="E3B179"/>
    <a:srgbClr val="3F2C5A"/>
    <a:srgbClr val="B8F5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41" autoAdjust="0"/>
    <p:restoredTop sz="94607" autoAdjust="0"/>
  </p:normalViewPr>
  <p:slideViewPr>
    <p:cSldViewPr>
      <p:cViewPr varScale="1">
        <p:scale>
          <a:sx n="54" d="100"/>
          <a:sy n="54" d="100"/>
        </p:scale>
        <p:origin x="123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F4555CA4-FDFB-4984-8EE6-FCA68F92C3D6}" type="datetimeFigureOut">
              <a:rPr lang="pl-PL" smtClean="0"/>
              <a:pPr/>
              <a:t>21.01.2020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08E812F-2E8B-4198-B0EB-23A57DFF3D21}"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4555CA4-FDFB-4984-8EE6-FCA68F92C3D6}" type="datetimeFigureOut">
              <a:rPr lang="pl-PL" smtClean="0"/>
              <a:pPr/>
              <a:t>21.01.2020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08E812F-2E8B-4198-B0EB-23A57DFF3D21}"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4555CA4-FDFB-4984-8EE6-FCA68F92C3D6}" type="datetimeFigureOut">
              <a:rPr lang="pl-PL" smtClean="0"/>
              <a:pPr/>
              <a:t>21.01.2020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08E812F-2E8B-4198-B0EB-23A57DFF3D21}"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4555CA4-FDFB-4984-8EE6-FCA68F92C3D6}" type="datetimeFigureOut">
              <a:rPr lang="pl-PL" smtClean="0"/>
              <a:pPr/>
              <a:t>21.01.2020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08E812F-2E8B-4198-B0EB-23A57DFF3D21}"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F4555CA4-FDFB-4984-8EE6-FCA68F92C3D6}" type="datetimeFigureOut">
              <a:rPr lang="pl-PL" smtClean="0"/>
              <a:pPr/>
              <a:t>21.01.2020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808E812F-2E8B-4198-B0EB-23A57DFF3D21}"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F4555CA4-FDFB-4984-8EE6-FCA68F92C3D6}" type="datetimeFigureOut">
              <a:rPr lang="pl-PL" smtClean="0"/>
              <a:pPr/>
              <a:t>21.01.2020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08E812F-2E8B-4198-B0EB-23A57DFF3D21}"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F4555CA4-FDFB-4984-8EE6-FCA68F92C3D6}" type="datetimeFigureOut">
              <a:rPr lang="pl-PL" smtClean="0"/>
              <a:pPr/>
              <a:t>21.01.2020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808E812F-2E8B-4198-B0EB-23A57DFF3D21}"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F4555CA4-FDFB-4984-8EE6-FCA68F92C3D6}" type="datetimeFigureOut">
              <a:rPr lang="pl-PL" smtClean="0"/>
              <a:pPr/>
              <a:t>21.01.2020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808E812F-2E8B-4198-B0EB-23A57DFF3D21}"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4555CA4-FDFB-4984-8EE6-FCA68F92C3D6}" type="datetimeFigureOut">
              <a:rPr lang="pl-PL" smtClean="0"/>
              <a:pPr/>
              <a:t>21.01.2020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808E812F-2E8B-4198-B0EB-23A57DFF3D21}"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4555CA4-FDFB-4984-8EE6-FCA68F92C3D6}" type="datetimeFigureOut">
              <a:rPr lang="pl-PL" smtClean="0"/>
              <a:pPr/>
              <a:t>21.01.2020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08E812F-2E8B-4198-B0EB-23A57DFF3D21}"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4555CA4-FDFB-4984-8EE6-FCA68F92C3D6}" type="datetimeFigureOut">
              <a:rPr lang="pl-PL" smtClean="0"/>
              <a:pPr/>
              <a:t>21.01.2020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808E812F-2E8B-4198-B0EB-23A57DFF3D21}" type="slidenum">
              <a:rPr lang="pl-PL" smtClean="0"/>
              <a:pPr/>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555CA4-FDFB-4984-8EE6-FCA68F92C3D6}" type="datetimeFigureOut">
              <a:rPr lang="pl-PL" smtClean="0"/>
              <a:pPr/>
              <a:t>21.01.2020</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8E812F-2E8B-4198-B0EB-23A57DFF3D21}"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www.kuchnia-edukacyjna.com/2014/02/08/tabele-stathama-lista-e-dodatkow-do-zywnosci/" TargetMode="External"/><Relationship Id="rId3" Type="http://schemas.openxmlformats.org/officeDocument/2006/relationships/image" Target="../media/image9.jpeg"/><Relationship Id="rId7" Type="http://schemas.openxmlformats.org/officeDocument/2006/relationships/hyperlink" Target="http://www.akademiadietetyki.pl/dodatki-do-zywnosci-wplyw-na-organizm-czy-maja-szkodliwe-dzialanie/"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s://www.auchandirect.pl/" TargetMode="External"/><Relationship Id="rId5" Type="http://schemas.openxmlformats.org/officeDocument/2006/relationships/hyperlink" Target="https://dodomku.pl/" TargetMode="External"/><Relationship Id="rId10" Type="http://schemas.openxmlformats.org/officeDocument/2006/relationships/hyperlink" Target="http://zdrowo.info.pl/e-dodatki.html" TargetMode="External"/><Relationship Id="rId4" Type="http://schemas.openxmlformats.org/officeDocument/2006/relationships/hyperlink" Target="https://www.frisco.pl/" TargetMode="External"/><Relationship Id="rId9" Type="http://schemas.openxmlformats.org/officeDocument/2006/relationships/hyperlink" Target="http://prawo.sejm.gov.pl/isap.nsf/download.xsp/WDU20081771094/O/D20081094.pdf"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pole tekstowe 5"/>
          <p:cNvSpPr txBox="1"/>
          <p:nvPr/>
        </p:nvSpPr>
        <p:spPr>
          <a:xfrm>
            <a:off x="2824532" y="3861048"/>
            <a:ext cx="3528392" cy="2431435"/>
          </a:xfrm>
          <a:prstGeom prst="rect">
            <a:avLst/>
          </a:prstGeom>
          <a:noFill/>
        </p:spPr>
        <p:txBody>
          <a:bodyPr wrap="square" rtlCol="0">
            <a:spAutoFit/>
          </a:bodyPr>
          <a:lstStyle/>
          <a:p>
            <a:pPr algn="ctr"/>
            <a:r>
              <a:rPr lang="pl-PL" sz="2400" b="1" dirty="0">
                <a:solidFill>
                  <a:srgbClr val="FF0000"/>
                </a:solidFill>
              </a:rPr>
              <a:t>Przeznaczony na zajęcia z biologii.</a:t>
            </a:r>
          </a:p>
          <a:p>
            <a:pPr algn="ctr"/>
            <a:r>
              <a:rPr lang="pl-PL" sz="2400" b="1" dirty="0">
                <a:solidFill>
                  <a:srgbClr val="FF0000"/>
                </a:solidFill>
              </a:rPr>
              <a:t>Pomoże uczniom unikać chemicznych dodatków w żywności</a:t>
            </a:r>
          </a:p>
          <a:p>
            <a:endParaRPr lang="pl-PL" sz="1600" b="1" dirty="0">
              <a:solidFill>
                <a:schemeClr val="bg1">
                  <a:lumMod val="85000"/>
                </a:schemeClr>
              </a:solidFill>
            </a:endParaRPr>
          </a:p>
          <a:p>
            <a:r>
              <a:rPr lang="pl-PL" sz="1600" b="1" dirty="0">
                <a:solidFill>
                  <a:srgbClr val="FF0000"/>
                </a:solidFill>
              </a:rPr>
              <a:t>PRZYGOTOWANIE: Estera </a:t>
            </a:r>
            <a:r>
              <a:rPr lang="pl-PL" sz="1600" b="1" dirty="0" err="1">
                <a:solidFill>
                  <a:srgbClr val="FF0000"/>
                </a:solidFill>
              </a:rPr>
              <a:t>Lysko</a:t>
            </a:r>
            <a:endParaRPr lang="pl-PL" sz="1600" b="1" dirty="0">
              <a:solidFill>
                <a:srgbClr val="FF0000"/>
              </a:solidFill>
            </a:endParaRPr>
          </a:p>
        </p:txBody>
      </p:sp>
      <p:sp>
        <p:nvSpPr>
          <p:cNvPr id="8" name="pole tekstowe 7"/>
          <p:cNvSpPr txBox="1"/>
          <p:nvPr/>
        </p:nvSpPr>
        <p:spPr>
          <a:xfrm>
            <a:off x="1691680" y="2492896"/>
            <a:ext cx="4464496" cy="1600438"/>
          </a:xfrm>
          <a:prstGeom prst="rect">
            <a:avLst/>
          </a:prstGeom>
          <a:noFill/>
        </p:spPr>
        <p:txBody>
          <a:bodyPr wrap="square" rtlCol="0">
            <a:spAutoFit/>
          </a:bodyPr>
          <a:lstStyle/>
          <a:p>
            <a:pPr algn="ctr"/>
            <a:r>
              <a:rPr lang="pl-PL" sz="2800" b="1" dirty="0">
                <a:solidFill>
                  <a:srgbClr val="FF0000"/>
                </a:solidFill>
              </a:rPr>
              <a:t>WEB QUEST</a:t>
            </a:r>
            <a:r>
              <a:rPr lang="pl-PL" sz="4000" b="1" dirty="0">
                <a:solidFill>
                  <a:srgbClr val="FF0000"/>
                </a:solidFill>
              </a:rPr>
              <a:t> </a:t>
            </a:r>
          </a:p>
          <a:p>
            <a:pPr algn="ctr"/>
            <a:r>
              <a:rPr lang="pl-PL" sz="4000" b="1" dirty="0">
                <a:solidFill>
                  <a:srgbClr val="FF0000"/>
                </a:solidFill>
              </a:rPr>
              <a:t>WIEM, CO KUPUJĘ</a:t>
            </a:r>
          </a:p>
          <a:p>
            <a:endParaRPr lang="pl-PL" dirty="0"/>
          </a:p>
        </p:txBody>
      </p:sp>
      <p:pic>
        <p:nvPicPr>
          <p:cNvPr id="3" name="Obraz 2">
            <a:extLst>
              <a:ext uri="{FF2B5EF4-FFF2-40B4-BE49-F238E27FC236}">
                <a16:creationId xmlns="" xmlns:a16="http://schemas.microsoft.com/office/drawing/2014/main" id="{E0A11762-BAE4-4D89-BA9B-2CB2C2AE67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28" y="68988"/>
            <a:ext cx="9144000" cy="1877232"/>
          </a:xfrm>
          <a:prstGeom prst="rect">
            <a:avLst/>
          </a:prstGeom>
        </p:spPr>
      </p:pic>
      <p:pic>
        <p:nvPicPr>
          <p:cNvPr id="9" name="Obraz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7190" y="6300788"/>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odobny obraz"/>
          <p:cNvPicPr>
            <a:picLocks noChangeAspect="1" noChangeArrowheads="1"/>
          </p:cNvPicPr>
          <p:nvPr/>
        </p:nvPicPr>
        <p:blipFill>
          <a:blip r:embed="rId2" cstate="print">
            <a:lum bright="-10000"/>
          </a:blip>
          <a:srcRect l="5532" r="3907" b="16204"/>
          <a:stretch>
            <a:fillRect/>
          </a:stretch>
        </p:blipFill>
        <p:spPr bwMode="auto">
          <a:xfrm>
            <a:off x="-1" y="0"/>
            <a:ext cx="9144001" cy="6858000"/>
          </a:xfrm>
          <a:prstGeom prst="rect">
            <a:avLst/>
          </a:prstGeom>
          <a:noFill/>
        </p:spPr>
      </p:pic>
      <p:sp>
        <p:nvSpPr>
          <p:cNvPr id="2" name="pole tekstowe 1"/>
          <p:cNvSpPr txBox="1"/>
          <p:nvPr/>
        </p:nvSpPr>
        <p:spPr>
          <a:xfrm>
            <a:off x="0" y="123478"/>
            <a:ext cx="2987824" cy="523220"/>
          </a:xfrm>
          <a:prstGeom prst="rect">
            <a:avLst/>
          </a:prstGeom>
          <a:solidFill>
            <a:schemeClr val="tx1">
              <a:lumMod val="95000"/>
              <a:lumOff val="5000"/>
            </a:schemeClr>
          </a:solidFill>
        </p:spPr>
        <p:txBody>
          <a:bodyPr wrap="square" rtlCol="0">
            <a:spAutoFit/>
          </a:bodyPr>
          <a:lstStyle/>
          <a:p>
            <a:pPr algn="ctr"/>
            <a:r>
              <a:rPr lang="pl-PL" sz="2800" dirty="0">
                <a:solidFill>
                  <a:srgbClr val="FFC000"/>
                </a:solidFill>
              </a:rPr>
              <a:t>KONKLUZJA</a:t>
            </a:r>
          </a:p>
        </p:txBody>
      </p:sp>
      <p:sp>
        <p:nvSpPr>
          <p:cNvPr id="3" name="pole tekstowe 2"/>
          <p:cNvSpPr txBox="1"/>
          <p:nvPr/>
        </p:nvSpPr>
        <p:spPr>
          <a:xfrm>
            <a:off x="539552" y="692696"/>
            <a:ext cx="7992888" cy="2246769"/>
          </a:xfrm>
          <a:prstGeom prst="rect">
            <a:avLst/>
          </a:prstGeom>
          <a:noFill/>
        </p:spPr>
        <p:txBody>
          <a:bodyPr wrap="square" rtlCol="0">
            <a:spAutoFit/>
          </a:bodyPr>
          <a:lstStyle/>
          <a:p>
            <a:pPr algn="ctr"/>
            <a:r>
              <a:rPr lang="pl-PL" sz="2000" b="1" dirty="0">
                <a:solidFill>
                  <a:schemeClr val="bg1">
                    <a:lumMod val="95000"/>
                  </a:schemeClr>
                </a:solidFill>
              </a:rPr>
              <a:t>Dzięki temu </a:t>
            </a:r>
            <a:r>
              <a:rPr lang="pl-PL" sz="2000" b="1" dirty="0" err="1">
                <a:solidFill>
                  <a:schemeClr val="bg1">
                    <a:lumMod val="95000"/>
                  </a:schemeClr>
                </a:solidFill>
              </a:rPr>
              <a:t>WebQuestowi</a:t>
            </a:r>
            <a:r>
              <a:rPr lang="pl-PL" sz="2000" b="1" dirty="0">
                <a:solidFill>
                  <a:schemeClr val="bg1">
                    <a:lumMod val="95000"/>
                  </a:schemeClr>
                </a:solidFill>
              </a:rPr>
              <a:t> wiecie jak robić świadome zakupy !</a:t>
            </a:r>
          </a:p>
          <a:p>
            <a:pPr algn="ctr"/>
            <a:r>
              <a:rPr lang="pl-PL" sz="2000" b="1" dirty="0">
                <a:solidFill>
                  <a:schemeClr val="bg1">
                    <a:lumMod val="95000"/>
                  </a:schemeClr>
                </a:solidFill>
              </a:rPr>
              <a:t>Poznaliście chemiczne dodatki do żywności i ich wpływ na zdrowie.</a:t>
            </a:r>
          </a:p>
          <a:p>
            <a:pPr algn="ctr"/>
            <a:r>
              <a:rPr lang="pl-PL" sz="2000" b="1" dirty="0">
                <a:solidFill>
                  <a:schemeClr val="bg1">
                    <a:lumMod val="95000"/>
                  </a:schemeClr>
                </a:solidFill>
              </a:rPr>
              <a:t>Wiecie też w jakich pokarmach mogą występować szkodliwie substancje. Starajcie  się  ich unikać!</a:t>
            </a:r>
          </a:p>
          <a:p>
            <a:pPr algn="ctr"/>
            <a:r>
              <a:rPr lang="pl-PL" sz="2000" b="1" dirty="0">
                <a:solidFill>
                  <a:schemeClr val="bg1">
                    <a:lumMod val="95000"/>
                  </a:schemeClr>
                </a:solidFill>
              </a:rPr>
              <a:t>Dzięki temu będziecie  mieć więcej energii do nauki i </a:t>
            </a:r>
            <a:r>
              <a:rPr lang="pl-PL" sz="2000" b="1">
                <a:solidFill>
                  <a:schemeClr val="bg1">
                    <a:lumMod val="95000"/>
                  </a:schemeClr>
                </a:solidFill>
              </a:rPr>
              <a:t>zabawy.</a:t>
            </a:r>
          </a:p>
          <a:p>
            <a:pPr algn="ctr"/>
            <a:r>
              <a:rPr lang="pl-PL" sz="2000" b="1">
                <a:solidFill>
                  <a:schemeClr val="bg1">
                    <a:lumMod val="95000"/>
                  </a:schemeClr>
                </a:solidFill>
              </a:rPr>
              <a:t> </a:t>
            </a:r>
            <a:r>
              <a:rPr lang="pl-PL" sz="2000" b="1" dirty="0">
                <a:solidFill>
                  <a:schemeClr val="bg1">
                    <a:lumMod val="95000"/>
                  </a:schemeClr>
                </a:solidFill>
              </a:rPr>
              <a:t>Podzielcie się tą wiedzą z rodziną i znajomymi.</a:t>
            </a:r>
          </a:p>
          <a:p>
            <a:pPr algn="ctr"/>
            <a:r>
              <a:rPr lang="pl-PL" sz="2000" b="1" dirty="0">
                <a:solidFill>
                  <a:schemeClr val="bg1">
                    <a:lumMod val="95000"/>
                  </a:schemeClr>
                </a:solidFill>
              </a:rPr>
              <a:t>  Żyjcie zdrowo!</a:t>
            </a:r>
          </a:p>
        </p:txBody>
      </p:sp>
      <p:sp>
        <p:nvSpPr>
          <p:cNvPr id="5" name="pole tekstowe 4"/>
          <p:cNvSpPr txBox="1"/>
          <p:nvPr/>
        </p:nvSpPr>
        <p:spPr>
          <a:xfrm>
            <a:off x="6084168" y="6611779"/>
            <a:ext cx="2016224" cy="246221"/>
          </a:xfrm>
          <a:prstGeom prst="rect">
            <a:avLst/>
          </a:prstGeom>
          <a:noFill/>
        </p:spPr>
        <p:txBody>
          <a:bodyPr wrap="square" rtlCol="0">
            <a:spAutoFit/>
          </a:bodyPr>
          <a:lstStyle/>
          <a:p>
            <a:r>
              <a:rPr lang="pl-PL" sz="1000" dirty="0"/>
              <a:t>sydenapoteket.no/</a:t>
            </a:r>
            <a:r>
              <a:rPr lang="pl-PL" sz="1000" dirty="0" err="1"/>
              <a:t>hjem</a:t>
            </a:r>
            <a:r>
              <a:rPr lang="pl-PL" sz="1000" dirty="0"/>
              <a:t>/happy/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 xmlns:a16="http://schemas.microsoft.com/office/drawing/2014/main" id="{A7A0E24A-B59F-400D-A964-BA75A4022672}"/>
              </a:ext>
            </a:extLst>
          </p:cNvPr>
          <p:cNvSpPr>
            <a:spLocks noGrp="1"/>
          </p:cNvSpPr>
          <p:nvPr>
            <p:ph idx="1"/>
          </p:nvPr>
        </p:nvSpPr>
        <p:spPr>
          <a:xfrm>
            <a:off x="883375" y="2759538"/>
            <a:ext cx="7128792" cy="3502405"/>
          </a:xfrm>
        </p:spPr>
        <p:txBody>
          <a:bodyPr>
            <a:normAutofit fontScale="92500" lnSpcReduction="10000"/>
          </a:bodyPr>
          <a:lstStyle/>
          <a:p>
            <a:pPr algn="just"/>
            <a:r>
              <a:rPr lang="pl-PL" sz="2000" dirty="0"/>
              <a:t>Czas realizacji </a:t>
            </a:r>
            <a:r>
              <a:rPr lang="pl-PL" sz="2000" dirty="0" err="1"/>
              <a:t>WebQuestu</a:t>
            </a:r>
            <a:r>
              <a:rPr lang="pl-PL" sz="2000" dirty="0"/>
              <a:t> powinien  być dostosowany do możliwości uczniów.</a:t>
            </a:r>
          </a:p>
          <a:p>
            <a:pPr algn="just"/>
            <a:r>
              <a:rPr lang="pl-PL" sz="2000" dirty="0"/>
              <a:t>Pracę domową stanowi zadanie dotyczące uzupełnienia  tabeli  informacjami wyszukanymi w Internecie. Uczeń może wykonać tę część wraz z rodzicami.</a:t>
            </a:r>
          </a:p>
          <a:p>
            <a:pPr algn="just"/>
            <a:r>
              <a:rPr lang="pl-PL" sz="2000" dirty="0"/>
              <a:t>Plakat może być wykonany dowolną techniką plastyczną, np. rysunkiem, fotografią, grafika komputerowa, technika mieszana. </a:t>
            </a:r>
          </a:p>
          <a:p>
            <a:pPr algn="just"/>
            <a:r>
              <a:rPr lang="pl-PL" sz="2000" dirty="0"/>
              <a:t>Po zrealizowaniu </a:t>
            </a:r>
            <a:r>
              <a:rPr lang="pl-PL" sz="2000" dirty="0" err="1"/>
              <a:t>WebQuestu</a:t>
            </a:r>
            <a:r>
              <a:rPr lang="pl-PL" sz="2000" dirty="0"/>
              <a:t>, wykonane plakaty można zaprezentować na terenie szkoły w formie gazetki ściennej.</a:t>
            </a:r>
          </a:p>
          <a:p>
            <a:pPr algn="just"/>
            <a:r>
              <a:rPr lang="pl-PL" sz="2000" dirty="0"/>
              <a:t>Nauczyciel powinien na bieżąco monitorować pracę grupy, motywować uczniów,  udzielać konsultacji oraz wspierać w realizacji kolejnych zadań.</a:t>
            </a:r>
          </a:p>
        </p:txBody>
      </p:sp>
      <p:sp>
        <p:nvSpPr>
          <p:cNvPr id="5" name="pole tekstowe 4"/>
          <p:cNvSpPr txBox="1"/>
          <p:nvPr/>
        </p:nvSpPr>
        <p:spPr>
          <a:xfrm>
            <a:off x="2161771" y="2268887"/>
            <a:ext cx="4572000" cy="523220"/>
          </a:xfrm>
          <a:prstGeom prst="rect">
            <a:avLst/>
          </a:prstGeom>
          <a:solidFill>
            <a:schemeClr val="bg1"/>
          </a:solidFill>
        </p:spPr>
        <p:txBody>
          <a:bodyPr wrap="square" rtlCol="0">
            <a:spAutoFit/>
          </a:bodyPr>
          <a:lstStyle/>
          <a:p>
            <a:pPr algn="ctr"/>
            <a:r>
              <a:rPr lang="pl-PL" sz="2800" dirty="0">
                <a:solidFill>
                  <a:srgbClr val="FFC000"/>
                </a:solidFill>
              </a:rPr>
              <a:t>PORADNIK  DLA NAUCZYCIELA</a:t>
            </a:r>
          </a:p>
        </p:txBody>
      </p:sp>
      <p:sp>
        <p:nvSpPr>
          <p:cNvPr id="7" name="pole tekstowe 6"/>
          <p:cNvSpPr txBox="1"/>
          <p:nvPr/>
        </p:nvSpPr>
        <p:spPr>
          <a:xfrm>
            <a:off x="0" y="6525344"/>
            <a:ext cx="1835696" cy="230832"/>
          </a:xfrm>
          <a:prstGeom prst="rect">
            <a:avLst/>
          </a:prstGeom>
          <a:noFill/>
        </p:spPr>
        <p:txBody>
          <a:bodyPr wrap="square" rtlCol="0">
            <a:spAutoFit/>
          </a:bodyPr>
          <a:lstStyle/>
          <a:p>
            <a:r>
              <a:rPr lang="pl-PL" sz="900" dirty="0" err="1">
                <a:solidFill>
                  <a:schemeClr val="bg1"/>
                </a:solidFill>
              </a:rPr>
              <a:t>thechampatree.in</a:t>
            </a:r>
            <a:endParaRPr lang="pl-PL" sz="900" dirty="0">
              <a:solidFill>
                <a:schemeClr val="bg1"/>
              </a:solidFill>
            </a:endParaRPr>
          </a:p>
        </p:txBody>
      </p:sp>
      <p:pic>
        <p:nvPicPr>
          <p:cNvPr id="4" name="Obraz 3">
            <a:extLst>
              <a:ext uri="{FF2B5EF4-FFF2-40B4-BE49-F238E27FC236}">
                <a16:creationId xmlns="" xmlns:a16="http://schemas.microsoft.com/office/drawing/2014/main" id="{4450F610-AF3D-4923-A65E-FEF8E39A81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90" y="0"/>
            <a:ext cx="9144000" cy="1877232"/>
          </a:xfrm>
          <a:prstGeom prst="rect">
            <a:avLst/>
          </a:prstGeom>
        </p:spPr>
      </p:pic>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7190" y="6300788"/>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1851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4" name="pole tekstowe 3"/>
          <p:cNvSpPr txBox="1"/>
          <p:nvPr/>
        </p:nvSpPr>
        <p:spPr>
          <a:xfrm>
            <a:off x="0" y="188640"/>
            <a:ext cx="3168352" cy="584775"/>
          </a:xfrm>
          <a:prstGeom prst="rect">
            <a:avLst/>
          </a:prstGeom>
          <a:solidFill>
            <a:schemeClr val="tx1">
              <a:lumMod val="95000"/>
              <a:lumOff val="5000"/>
            </a:schemeClr>
          </a:solidFill>
        </p:spPr>
        <p:txBody>
          <a:bodyPr wrap="square" rtlCol="0">
            <a:spAutoFit/>
          </a:bodyPr>
          <a:lstStyle/>
          <a:p>
            <a:pPr algn="ctr"/>
            <a:r>
              <a:rPr lang="pl-PL" sz="3200" dirty="0">
                <a:solidFill>
                  <a:srgbClr val="FFC000"/>
                </a:solidFill>
              </a:rPr>
              <a:t>WPROWADZENIE</a:t>
            </a:r>
          </a:p>
        </p:txBody>
      </p:sp>
      <p:sp>
        <p:nvSpPr>
          <p:cNvPr id="5" name="pole tekstowe 4"/>
          <p:cNvSpPr txBox="1"/>
          <p:nvPr/>
        </p:nvSpPr>
        <p:spPr>
          <a:xfrm>
            <a:off x="251520" y="2487573"/>
            <a:ext cx="4464496" cy="4370427"/>
          </a:xfrm>
          <a:prstGeom prst="rect">
            <a:avLst/>
          </a:prstGeom>
          <a:noFill/>
        </p:spPr>
        <p:txBody>
          <a:bodyPr wrap="square" rtlCol="0">
            <a:spAutoFit/>
          </a:bodyPr>
          <a:lstStyle/>
          <a:p>
            <a:pPr algn="ctr"/>
            <a:r>
              <a:rPr lang="pl-PL" sz="2000" dirty="0">
                <a:solidFill>
                  <a:schemeClr val="bg1">
                    <a:lumMod val="85000"/>
                  </a:schemeClr>
                </a:solidFill>
              </a:rPr>
              <a:t>Czy uważacie, że kupujecie zdrowe produkty? Wszystko co jemy ma bardzo duży wpływ na to czy mamy energię do zabawy i nauki, czy często chorujemy oraz jak wyglądamy. Najlepsze dla nas są produkty naturalne, nieprzetworzone, bez </a:t>
            </a:r>
            <a:r>
              <a:rPr lang="pl-PL" sz="2000" b="1" dirty="0">
                <a:solidFill>
                  <a:schemeClr val="bg1">
                    <a:lumMod val="85000"/>
                  </a:schemeClr>
                </a:solidFill>
              </a:rPr>
              <a:t>chemicznych dodatków</a:t>
            </a:r>
            <a:r>
              <a:rPr lang="pl-PL" sz="2000" dirty="0">
                <a:solidFill>
                  <a:schemeClr val="bg1">
                    <a:lumMod val="85000"/>
                  </a:schemeClr>
                </a:solidFill>
              </a:rPr>
              <a:t>.  Najgorsze są te  produkty, które  zawierają   dodatki chemiczne. Dzięki temu WebQuestowi poznamy różne dodatki do żywności oraz ich wpływ na zdrowie człowieka.  Dowiemy się  jakich szkodliwych substancji unikać, aby zdrowo żyć.</a:t>
            </a:r>
          </a:p>
          <a:p>
            <a:pPr algn="ctr"/>
            <a:endParaRPr lang="pl-PL" dirty="0"/>
          </a:p>
        </p:txBody>
      </p:sp>
      <p:sp>
        <p:nvSpPr>
          <p:cNvPr id="7" name="Prostokąt 6"/>
          <p:cNvSpPr/>
          <p:nvPr/>
        </p:nvSpPr>
        <p:spPr>
          <a:xfrm>
            <a:off x="323528" y="908720"/>
            <a:ext cx="4464496" cy="1446550"/>
          </a:xfrm>
          <a:prstGeom prst="rect">
            <a:avLst/>
          </a:prstGeom>
          <a:noFill/>
        </p:spPr>
        <p:txBody>
          <a:bodyPr wrap="square" lIns="91440" tIns="45720" rIns="91440" bIns="45720">
            <a:spAutoFit/>
          </a:bodyPr>
          <a:lstStyle/>
          <a:p>
            <a:pPr algn="ctr"/>
            <a:r>
              <a:rPr lang="pl-PL" sz="4400" dirty="0">
                <a:ln w="12700">
                  <a:solidFill>
                    <a:schemeClr val="bg1">
                      <a:lumMod val="65000"/>
                    </a:schemeClr>
                  </a:solidFill>
                  <a:prstDash val="solid"/>
                </a:ln>
                <a:solidFill>
                  <a:schemeClr val="bg1">
                    <a:lumMod val="75000"/>
                  </a:schemeClr>
                </a:solidFill>
                <a:effectLst>
                  <a:outerShdw blurRad="41275" dist="20320" dir="1800000" algn="tl" rotWithShape="0">
                    <a:srgbClr val="000000">
                      <a:alpha val="40000"/>
                    </a:srgbClr>
                  </a:outerShdw>
                </a:effectLst>
              </a:rPr>
              <a:t>CZY LUBICIE</a:t>
            </a:r>
          </a:p>
          <a:p>
            <a:pPr algn="ctr"/>
            <a:r>
              <a:rPr lang="pl-PL" sz="4400" dirty="0">
                <a:ln w="12700">
                  <a:solidFill>
                    <a:schemeClr val="bg1">
                      <a:lumMod val="65000"/>
                    </a:schemeClr>
                  </a:solidFill>
                  <a:prstDash val="solid"/>
                </a:ln>
                <a:solidFill>
                  <a:schemeClr val="bg1">
                    <a:lumMod val="75000"/>
                  </a:schemeClr>
                </a:solidFill>
                <a:effectLst>
                  <a:outerShdw blurRad="41275" dist="20320" dir="1800000" algn="tl" rotWithShape="0">
                    <a:srgbClr val="000000">
                      <a:alpha val="40000"/>
                    </a:srgbClr>
                  </a:outerShdw>
                </a:effectLst>
              </a:rPr>
              <a:t> ROBIĆ ZAKUPY?</a:t>
            </a:r>
          </a:p>
        </p:txBody>
      </p:sp>
      <p:pic>
        <p:nvPicPr>
          <p:cNvPr id="8202" name="Picture 10" descr="Znalezione obrazy dla zapytania produkty spoÅ¼ywcze"/>
          <p:cNvPicPr>
            <a:picLocks noChangeAspect="1" noChangeArrowheads="1"/>
          </p:cNvPicPr>
          <p:nvPr/>
        </p:nvPicPr>
        <p:blipFill>
          <a:blip r:embed="rId2" cstate="print"/>
          <a:srcRect l="7695" r="9647"/>
          <a:stretch>
            <a:fillRect/>
          </a:stretch>
        </p:blipFill>
        <p:spPr bwMode="auto">
          <a:xfrm>
            <a:off x="4932040" y="404664"/>
            <a:ext cx="3863961" cy="6237312"/>
          </a:xfrm>
          <a:prstGeom prst="rect">
            <a:avLst/>
          </a:prstGeom>
          <a:ln>
            <a:noFill/>
          </a:ln>
          <a:effectLst>
            <a:softEdge rad="112500"/>
          </a:effectLst>
        </p:spPr>
      </p:pic>
      <p:sp>
        <p:nvSpPr>
          <p:cNvPr id="15" name="pole tekstowe 14"/>
          <p:cNvSpPr txBox="1"/>
          <p:nvPr/>
        </p:nvSpPr>
        <p:spPr>
          <a:xfrm>
            <a:off x="7452320" y="6309320"/>
            <a:ext cx="1080120" cy="261610"/>
          </a:xfrm>
          <a:prstGeom prst="rect">
            <a:avLst/>
          </a:prstGeom>
          <a:noFill/>
        </p:spPr>
        <p:txBody>
          <a:bodyPr wrap="square" rtlCol="0">
            <a:spAutoFit/>
          </a:bodyPr>
          <a:lstStyle/>
          <a:p>
            <a:r>
              <a:rPr lang="pl-PL" sz="1100" dirty="0">
                <a:solidFill>
                  <a:schemeClr val="bg1"/>
                </a:solidFill>
              </a:rPr>
              <a:t>http://filing.pl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22530" name="Picture 2" descr="Znalezione obrazy dla zapytania E"/>
          <p:cNvPicPr>
            <a:picLocks noChangeAspect="1" noChangeArrowheads="1"/>
          </p:cNvPicPr>
          <p:nvPr/>
        </p:nvPicPr>
        <p:blipFill>
          <a:blip r:embed="rId2" cstate="print"/>
          <a:srcRect l="11048" t="13485" r="18455" b="11226"/>
          <a:stretch>
            <a:fillRect/>
          </a:stretch>
        </p:blipFill>
        <p:spPr bwMode="auto">
          <a:xfrm>
            <a:off x="4499992" y="1268760"/>
            <a:ext cx="4248472" cy="4518216"/>
          </a:xfrm>
          <a:prstGeom prst="ellipse">
            <a:avLst/>
          </a:prstGeom>
          <a:ln>
            <a:noFill/>
          </a:ln>
          <a:effectLst>
            <a:softEdge rad="112500"/>
          </a:effectLst>
        </p:spPr>
      </p:pic>
      <p:sp>
        <p:nvSpPr>
          <p:cNvPr id="4" name="pole tekstowe 3"/>
          <p:cNvSpPr txBox="1"/>
          <p:nvPr/>
        </p:nvSpPr>
        <p:spPr>
          <a:xfrm>
            <a:off x="0" y="188640"/>
            <a:ext cx="3168352" cy="584775"/>
          </a:xfrm>
          <a:prstGeom prst="rect">
            <a:avLst/>
          </a:prstGeom>
          <a:solidFill>
            <a:schemeClr val="tx1">
              <a:lumMod val="95000"/>
              <a:lumOff val="5000"/>
            </a:schemeClr>
          </a:solidFill>
        </p:spPr>
        <p:txBody>
          <a:bodyPr wrap="square" rtlCol="0">
            <a:spAutoFit/>
          </a:bodyPr>
          <a:lstStyle/>
          <a:p>
            <a:pPr algn="ctr"/>
            <a:r>
              <a:rPr lang="pl-PL" sz="3200" dirty="0">
                <a:solidFill>
                  <a:srgbClr val="FFC000"/>
                </a:solidFill>
              </a:rPr>
              <a:t>WPROWADZENIE</a:t>
            </a:r>
          </a:p>
        </p:txBody>
      </p:sp>
      <p:sp>
        <p:nvSpPr>
          <p:cNvPr id="6" name="pole tekstowe 5"/>
          <p:cNvSpPr txBox="1"/>
          <p:nvPr/>
        </p:nvSpPr>
        <p:spPr>
          <a:xfrm>
            <a:off x="395536" y="2564904"/>
            <a:ext cx="3960440" cy="3477875"/>
          </a:xfrm>
          <a:prstGeom prst="rect">
            <a:avLst/>
          </a:prstGeom>
          <a:noFill/>
        </p:spPr>
        <p:txBody>
          <a:bodyPr wrap="square" rtlCol="0">
            <a:spAutoFit/>
          </a:bodyPr>
          <a:lstStyle/>
          <a:p>
            <a:pPr algn="ctr"/>
            <a:r>
              <a:rPr lang="pl-PL" sz="2000" dirty="0">
                <a:solidFill>
                  <a:schemeClr val="bg1">
                    <a:lumMod val="85000"/>
                  </a:schemeClr>
                </a:solidFill>
              </a:rPr>
              <a:t>…chipsy, dżemy, sery czy soki owocowe,  posiadają na opakowaniu spis  składników.  Jednak  najczęściej zamiast nazwy chemicznych substancji  na etykiecie są tylko symbole zaczynające się od litery „E”, np. „</a:t>
            </a:r>
            <a:r>
              <a:rPr lang="pl-PL" sz="2000" b="1" dirty="0">
                <a:solidFill>
                  <a:schemeClr val="bg1">
                    <a:lumMod val="85000"/>
                  </a:schemeClr>
                </a:solidFill>
              </a:rPr>
              <a:t>E123</a:t>
            </a:r>
            <a:r>
              <a:rPr lang="pl-PL" sz="2000" dirty="0">
                <a:solidFill>
                  <a:schemeClr val="bg1">
                    <a:lumMod val="85000"/>
                  </a:schemeClr>
                </a:solidFill>
              </a:rPr>
              <a:t>”.  Dzięki temu WebQuestowi nauczymy się rozpoznawać szkodliwe dodatki oraz sprawdzać, czy nie znajdują się w tym, co jemy i pijemy na co dzień.</a:t>
            </a:r>
          </a:p>
        </p:txBody>
      </p:sp>
      <p:sp>
        <p:nvSpPr>
          <p:cNvPr id="8" name="Prostokąt 7"/>
          <p:cNvSpPr/>
          <p:nvPr/>
        </p:nvSpPr>
        <p:spPr>
          <a:xfrm>
            <a:off x="179512" y="908720"/>
            <a:ext cx="4608512" cy="1323439"/>
          </a:xfrm>
          <a:prstGeom prst="rect">
            <a:avLst/>
          </a:prstGeom>
          <a:noFill/>
        </p:spPr>
        <p:txBody>
          <a:bodyPr wrap="square" lIns="91440" tIns="45720" rIns="91440" bIns="45720">
            <a:spAutoFit/>
          </a:bodyPr>
          <a:lstStyle/>
          <a:p>
            <a:pPr algn="ctr"/>
            <a:r>
              <a:rPr lang="pl-PL" sz="4000" dirty="0">
                <a:ln w="12700">
                  <a:solidFill>
                    <a:schemeClr val="bg1">
                      <a:lumMod val="65000"/>
                    </a:schemeClr>
                  </a:solidFill>
                  <a:prstDash val="solid"/>
                </a:ln>
                <a:solidFill>
                  <a:schemeClr val="bg1">
                    <a:lumMod val="85000"/>
                  </a:schemeClr>
                </a:solidFill>
                <a:effectLst>
                  <a:outerShdw blurRad="41275" dist="20320" dir="1800000" algn="tl" rotWithShape="0">
                    <a:srgbClr val="000000">
                      <a:alpha val="40000"/>
                    </a:srgbClr>
                  </a:outerShdw>
                </a:effectLst>
              </a:rPr>
              <a:t>PRODUKTY KTÓRE KUPUJEMY</a:t>
            </a:r>
          </a:p>
        </p:txBody>
      </p:sp>
      <p:sp>
        <p:nvSpPr>
          <p:cNvPr id="9" name="pole tekstowe 8"/>
          <p:cNvSpPr txBox="1"/>
          <p:nvPr/>
        </p:nvSpPr>
        <p:spPr>
          <a:xfrm>
            <a:off x="5940152" y="5301208"/>
            <a:ext cx="1584176" cy="246221"/>
          </a:xfrm>
          <a:prstGeom prst="rect">
            <a:avLst/>
          </a:prstGeom>
          <a:noFill/>
        </p:spPr>
        <p:txBody>
          <a:bodyPr wrap="square" rtlCol="0">
            <a:spAutoFit/>
          </a:bodyPr>
          <a:lstStyle/>
          <a:p>
            <a:r>
              <a:rPr lang="pl-PL" sz="1000" dirty="0">
                <a:solidFill>
                  <a:schemeClr val="bg1">
                    <a:lumMod val="65000"/>
                  </a:schemeClr>
                </a:solidFill>
              </a:rPr>
              <a:t>www.canstockphoto.de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descr="C:\Users\Darek\Desktop\Projekt Erasmus\E\good-vs-bad-food-unhealthy-junk-iStock_000058524328_Medium.jpg"/>
          <p:cNvPicPr>
            <a:picLocks noChangeAspect="1" noChangeArrowheads="1"/>
          </p:cNvPicPr>
          <p:nvPr/>
        </p:nvPicPr>
        <p:blipFill>
          <a:blip r:embed="rId2" cstate="print"/>
          <a:srcRect l="5282" r="5885"/>
          <a:stretch>
            <a:fillRect/>
          </a:stretch>
        </p:blipFill>
        <p:spPr bwMode="auto">
          <a:xfrm>
            <a:off x="0" y="0"/>
            <a:ext cx="9144000" cy="6858000"/>
          </a:xfrm>
          <a:prstGeom prst="rect">
            <a:avLst/>
          </a:prstGeom>
          <a:noFill/>
        </p:spPr>
      </p:pic>
      <p:sp>
        <p:nvSpPr>
          <p:cNvPr id="3" name="Symbol zastępczy zawartości 2">
            <a:extLst>
              <a:ext uri="{FF2B5EF4-FFF2-40B4-BE49-F238E27FC236}">
                <a16:creationId xmlns="" xmlns:a16="http://schemas.microsoft.com/office/drawing/2014/main" id="{F3D018A0-7A88-4577-BA51-7B2BD03A9AC7}"/>
              </a:ext>
            </a:extLst>
          </p:cNvPr>
          <p:cNvSpPr>
            <a:spLocks noGrp="1"/>
          </p:cNvSpPr>
          <p:nvPr>
            <p:ph idx="1"/>
          </p:nvPr>
        </p:nvSpPr>
        <p:spPr>
          <a:xfrm>
            <a:off x="0" y="2420888"/>
            <a:ext cx="9144000" cy="2088232"/>
          </a:xfrm>
          <a:blipFill>
            <a:blip r:embed="rId3" cstate="print"/>
            <a:tile tx="0" ty="0" sx="100000" sy="100000" flip="none" algn="tl"/>
          </a:blipFill>
        </p:spPr>
        <p:txBody>
          <a:bodyPr>
            <a:noAutofit/>
          </a:bodyPr>
          <a:lstStyle/>
          <a:p>
            <a:pPr marL="0" indent="0" algn="ctr">
              <a:buNone/>
            </a:pPr>
            <a:r>
              <a:rPr lang="pl-PL" sz="2400" dirty="0">
                <a:solidFill>
                  <a:schemeClr val="bg1"/>
                </a:solidFill>
              </a:rPr>
              <a:t>Podzielicie się na kilkuosobowe grupy. Waszym zadaniem będzie przygotowanie plakatu. Na plakacie powinny znajdować się produkty, zawierające niezdrowe substancje oraz produkty zdrowe, bez szkodliwych dodatków. Na końcu projektu zaprezentujecie efekty swojej pracy waszym kolegom z pozostałych grup. </a:t>
            </a:r>
          </a:p>
        </p:txBody>
      </p:sp>
      <p:sp>
        <p:nvSpPr>
          <p:cNvPr id="6" name="pole tekstowe 5"/>
          <p:cNvSpPr txBox="1"/>
          <p:nvPr/>
        </p:nvSpPr>
        <p:spPr>
          <a:xfrm>
            <a:off x="0" y="260648"/>
            <a:ext cx="2843808" cy="584775"/>
          </a:xfrm>
          <a:prstGeom prst="rect">
            <a:avLst/>
          </a:prstGeom>
          <a:solidFill>
            <a:schemeClr val="tx1">
              <a:lumMod val="95000"/>
              <a:lumOff val="5000"/>
            </a:schemeClr>
          </a:solidFill>
        </p:spPr>
        <p:txBody>
          <a:bodyPr wrap="square" rtlCol="0">
            <a:spAutoFit/>
          </a:bodyPr>
          <a:lstStyle/>
          <a:p>
            <a:pPr algn="ctr"/>
            <a:r>
              <a:rPr lang="pl-PL" sz="3200" dirty="0">
                <a:solidFill>
                  <a:srgbClr val="FFC000"/>
                </a:solidFill>
              </a:rPr>
              <a:t>ZADANIE</a:t>
            </a:r>
          </a:p>
        </p:txBody>
      </p:sp>
      <p:sp>
        <p:nvSpPr>
          <p:cNvPr id="8" name="pole tekstowe 7"/>
          <p:cNvSpPr txBox="1"/>
          <p:nvPr/>
        </p:nvSpPr>
        <p:spPr>
          <a:xfrm>
            <a:off x="7164288" y="6611779"/>
            <a:ext cx="1584176" cy="246221"/>
          </a:xfrm>
          <a:prstGeom prst="rect">
            <a:avLst/>
          </a:prstGeom>
          <a:noFill/>
        </p:spPr>
        <p:txBody>
          <a:bodyPr wrap="square" rtlCol="0">
            <a:spAutoFit/>
          </a:bodyPr>
          <a:lstStyle/>
          <a:p>
            <a:r>
              <a:rPr lang="pl-PL" sz="1000" dirty="0"/>
              <a:t>www.health.harvard.edu</a:t>
            </a:r>
          </a:p>
        </p:txBody>
      </p:sp>
    </p:spTree>
    <p:extLst>
      <p:ext uri="{BB962C8B-B14F-4D97-AF65-F5344CB8AC3E}">
        <p14:creationId xmlns:p14="http://schemas.microsoft.com/office/powerpoint/2010/main" val="2574192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Znalezione obrazy dla zapytania health food"/>
          <p:cNvPicPr>
            <a:picLocks noChangeAspect="1" noChangeArrowheads="1"/>
          </p:cNvPicPr>
          <p:nvPr/>
        </p:nvPicPr>
        <p:blipFill>
          <a:blip r:embed="rId3" cstate="print"/>
          <a:srcRect t="262"/>
          <a:stretch>
            <a:fillRect/>
          </a:stretch>
        </p:blipFill>
        <p:spPr bwMode="auto">
          <a:xfrm>
            <a:off x="-24000" y="0"/>
            <a:ext cx="9168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Symbol zastępczy zawartości 2">
            <a:extLst>
              <a:ext uri="{FF2B5EF4-FFF2-40B4-BE49-F238E27FC236}">
                <a16:creationId xmlns="" xmlns:a16="http://schemas.microsoft.com/office/drawing/2014/main" id="{6C562D54-FDEB-4179-9DEB-2A990BF8DE9E}"/>
              </a:ext>
            </a:extLst>
          </p:cNvPr>
          <p:cNvSpPr>
            <a:spLocks noGrp="1"/>
          </p:cNvSpPr>
          <p:nvPr>
            <p:ph idx="1"/>
          </p:nvPr>
        </p:nvSpPr>
        <p:spPr>
          <a:xfrm>
            <a:off x="395536" y="1916832"/>
            <a:ext cx="8229600" cy="1368152"/>
          </a:xfrm>
        </p:spPr>
        <p:txBody>
          <a:bodyPr>
            <a:normAutofit fontScale="92500"/>
          </a:bodyPr>
          <a:lstStyle/>
          <a:p>
            <a:pPr marL="0" indent="0"/>
            <a:r>
              <a:rPr lang="pl-PL" sz="2400" dirty="0"/>
              <a:t>Narysujcie podobną tabelę lub wydrukujcie. Wpiszcie w odpowiednich kolumnach  nazwę substancji, występowanie i skutki dla organizmu. Listę szkodliwych substancji znajdziecie w Internecie.</a:t>
            </a:r>
          </a:p>
          <a:p>
            <a:pPr marL="0" indent="0">
              <a:buNone/>
            </a:pPr>
            <a:endParaRPr lang="pl-PL" dirty="0"/>
          </a:p>
          <a:p>
            <a:pPr marL="0" indent="0">
              <a:buNone/>
            </a:pPr>
            <a:endParaRPr lang="pl-PL" dirty="0"/>
          </a:p>
          <a:p>
            <a:pPr marL="0" indent="0">
              <a:buNone/>
            </a:pPr>
            <a:endParaRPr lang="pl-PL" dirty="0"/>
          </a:p>
          <a:p>
            <a:pPr marL="0" indent="0">
              <a:buNone/>
            </a:pPr>
            <a:endParaRPr lang="pl-PL" dirty="0"/>
          </a:p>
          <a:p>
            <a:pPr marL="0" indent="0">
              <a:buNone/>
            </a:pPr>
            <a:endParaRPr lang="pl-PL" dirty="0"/>
          </a:p>
          <a:p>
            <a:pPr marL="0" indent="0">
              <a:buNone/>
            </a:pPr>
            <a:endParaRPr lang="pl-PL" dirty="0"/>
          </a:p>
          <a:p>
            <a:pPr marL="0" indent="0">
              <a:buNone/>
            </a:pPr>
            <a:endParaRPr lang="pl-PL" dirty="0"/>
          </a:p>
        </p:txBody>
      </p:sp>
      <p:graphicFrame>
        <p:nvGraphicFramePr>
          <p:cNvPr id="4" name="Tabela 3">
            <a:extLst>
              <a:ext uri="{FF2B5EF4-FFF2-40B4-BE49-F238E27FC236}">
                <a16:creationId xmlns="" xmlns:a16="http://schemas.microsoft.com/office/drawing/2014/main" id="{15B44937-5B6C-4A7F-8D58-D48E6AD63FF3}"/>
              </a:ext>
            </a:extLst>
          </p:cNvPr>
          <p:cNvGraphicFramePr>
            <a:graphicFrameLocks noGrp="1"/>
          </p:cNvGraphicFramePr>
          <p:nvPr>
            <p:extLst>
              <p:ext uri="{D42A27DB-BD31-4B8C-83A1-F6EECF244321}">
                <p14:modId xmlns:p14="http://schemas.microsoft.com/office/powerpoint/2010/main" val="1950429898"/>
              </p:ext>
            </p:extLst>
          </p:nvPr>
        </p:nvGraphicFramePr>
        <p:xfrm>
          <a:off x="971600" y="3212976"/>
          <a:ext cx="6984777" cy="2831747"/>
        </p:xfrm>
        <a:graphic>
          <a:graphicData uri="http://schemas.openxmlformats.org/drawingml/2006/table">
            <a:tbl>
              <a:tblPr firstRow="1" bandRow="1">
                <a:tableStyleId>{5C22544A-7EE6-4342-B048-85BDC9FD1C3A}</a:tableStyleId>
              </a:tblPr>
              <a:tblGrid>
                <a:gridCol w="2328259">
                  <a:extLst>
                    <a:ext uri="{9D8B030D-6E8A-4147-A177-3AD203B41FA5}">
                      <a16:colId xmlns="" xmlns:a16="http://schemas.microsoft.com/office/drawing/2014/main" val="3988892722"/>
                    </a:ext>
                  </a:extLst>
                </a:gridCol>
                <a:gridCol w="2328259">
                  <a:extLst>
                    <a:ext uri="{9D8B030D-6E8A-4147-A177-3AD203B41FA5}">
                      <a16:colId xmlns="" xmlns:a16="http://schemas.microsoft.com/office/drawing/2014/main" val="1248714805"/>
                    </a:ext>
                  </a:extLst>
                </a:gridCol>
                <a:gridCol w="2328259">
                  <a:extLst>
                    <a:ext uri="{9D8B030D-6E8A-4147-A177-3AD203B41FA5}">
                      <a16:colId xmlns="" xmlns:a16="http://schemas.microsoft.com/office/drawing/2014/main" val="1261569854"/>
                    </a:ext>
                  </a:extLst>
                </a:gridCol>
              </a:tblGrid>
              <a:tr h="454307">
                <a:tc>
                  <a:txBody>
                    <a:bodyPr/>
                    <a:lstStyle/>
                    <a:p>
                      <a:pPr algn="ctr"/>
                      <a:r>
                        <a:rPr lang="pl-PL" dirty="0">
                          <a:solidFill>
                            <a:schemeClr val="tx1"/>
                          </a:solidFill>
                          <a:latin typeface="Times New Roman" pitchFamily="18" charset="0"/>
                          <a:cs typeface="Times New Roman" pitchFamily="18" charset="0"/>
                        </a:rPr>
                        <a:t>Nazwa substancji</a:t>
                      </a:r>
                    </a:p>
                  </a:txBody>
                  <a:tcPr anchor="ctr">
                    <a:solidFill>
                      <a:schemeClr val="bg1">
                        <a:lumMod val="75000"/>
                      </a:schemeClr>
                    </a:solidFill>
                  </a:tcPr>
                </a:tc>
                <a:tc>
                  <a:txBody>
                    <a:bodyPr/>
                    <a:lstStyle/>
                    <a:p>
                      <a:pPr algn="ctr"/>
                      <a:r>
                        <a:rPr lang="pl-PL" dirty="0">
                          <a:solidFill>
                            <a:schemeClr val="tx1"/>
                          </a:solidFill>
                          <a:latin typeface="Times New Roman" pitchFamily="18" charset="0"/>
                          <a:cs typeface="Times New Roman" pitchFamily="18" charset="0"/>
                        </a:rPr>
                        <a:t>Występowanie</a:t>
                      </a:r>
                    </a:p>
                  </a:txBody>
                  <a:tcPr anchor="ctr">
                    <a:solidFill>
                      <a:schemeClr val="bg1">
                        <a:lumMod val="75000"/>
                      </a:schemeClr>
                    </a:solidFill>
                  </a:tcPr>
                </a:tc>
                <a:tc>
                  <a:txBody>
                    <a:bodyPr/>
                    <a:lstStyle/>
                    <a:p>
                      <a:pPr algn="ctr"/>
                      <a:r>
                        <a:rPr lang="pl-PL" dirty="0">
                          <a:solidFill>
                            <a:schemeClr val="tx1"/>
                          </a:solidFill>
                          <a:latin typeface="Times New Roman" pitchFamily="18" charset="0"/>
                          <a:cs typeface="Times New Roman" pitchFamily="18" charset="0"/>
                        </a:rPr>
                        <a:t>Skutki dla organizmu</a:t>
                      </a:r>
                    </a:p>
                  </a:txBody>
                  <a:tcPr anchor="ctr">
                    <a:solidFill>
                      <a:schemeClr val="bg1">
                        <a:lumMod val="75000"/>
                      </a:schemeClr>
                    </a:solidFill>
                  </a:tcPr>
                </a:tc>
                <a:extLst>
                  <a:ext uri="{0D108BD9-81ED-4DB2-BD59-A6C34878D82A}">
                    <a16:rowId xmlns="" xmlns:a16="http://schemas.microsoft.com/office/drawing/2014/main" val="2665711775"/>
                  </a:ext>
                </a:extLst>
              </a:tr>
              <a:tr h="623287">
                <a:tc>
                  <a:txBody>
                    <a:bodyPr/>
                    <a:lstStyle/>
                    <a:p>
                      <a:r>
                        <a:rPr lang="pl-PL" dirty="0">
                          <a:latin typeface="Times New Roman" pitchFamily="18" charset="0"/>
                          <a:cs typeface="Times New Roman" pitchFamily="18" charset="0"/>
                        </a:rPr>
                        <a:t>Przykład : E 102</a:t>
                      </a:r>
                    </a:p>
                  </a:txBody>
                  <a:tcPr anchor="ctr">
                    <a:solidFill>
                      <a:schemeClr val="bg1">
                        <a:lumMod val="75000"/>
                      </a:schemeClr>
                    </a:solidFill>
                  </a:tcPr>
                </a:tc>
                <a:tc>
                  <a:txBody>
                    <a:bodyPr/>
                    <a:lstStyle/>
                    <a:p>
                      <a:r>
                        <a:rPr lang="pl-PL" dirty="0">
                          <a:latin typeface="Times New Roman" pitchFamily="18" charset="0"/>
                          <a:cs typeface="Times New Roman" pitchFamily="18" charset="0"/>
                        </a:rPr>
                        <a:t>napoje w proszku, sztuczny miód, musztarda</a:t>
                      </a:r>
                    </a:p>
                  </a:txBody>
                  <a:tcPr anchor="ctr">
                    <a:solidFill>
                      <a:schemeClr val="bg1">
                        <a:lumMod val="75000"/>
                      </a:schemeClr>
                    </a:solidFill>
                  </a:tcPr>
                </a:tc>
                <a:tc>
                  <a:txBody>
                    <a:bodyPr/>
                    <a:lstStyle/>
                    <a:p>
                      <a:r>
                        <a:rPr lang="pl-PL" dirty="0">
                          <a:latin typeface="Times New Roman" pitchFamily="18" charset="0"/>
                          <a:cs typeface="Times New Roman" pitchFamily="18" charset="0"/>
                        </a:rPr>
                        <a:t>wysypki, nerwowość, problemy z oddychaniem</a:t>
                      </a:r>
                    </a:p>
                  </a:txBody>
                  <a:tcPr anchor="ctr">
                    <a:solidFill>
                      <a:schemeClr val="bg1">
                        <a:lumMod val="75000"/>
                      </a:schemeClr>
                    </a:solidFill>
                  </a:tcPr>
                </a:tc>
                <a:extLst>
                  <a:ext uri="{0D108BD9-81ED-4DB2-BD59-A6C34878D82A}">
                    <a16:rowId xmlns="" xmlns:a16="http://schemas.microsoft.com/office/drawing/2014/main" val="703058275"/>
                  </a:ext>
                </a:extLst>
              </a:tr>
              <a:tr h="288453">
                <a:tc>
                  <a:txBody>
                    <a:bodyPr/>
                    <a:lstStyle/>
                    <a:p>
                      <a:r>
                        <a:rPr lang="pl-PL" dirty="0"/>
                        <a:t>1.</a:t>
                      </a:r>
                    </a:p>
                  </a:txBody>
                  <a:tcPr>
                    <a:solidFill>
                      <a:schemeClr val="bg1">
                        <a:lumMod val="75000"/>
                      </a:schemeClr>
                    </a:solidFill>
                  </a:tcPr>
                </a:tc>
                <a:tc>
                  <a:txBody>
                    <a:bodyPr/>
                    <a:lstStyle/>
                    <a:p>
                      <a:endParaRPr lang="pl-PL" dirty="0"/>
                    </a:p>
                  </a:txBody>
                  <a:tcPr>
                    <a:solidFill>
                      <a:schemeClr val="bg1">
                        <a:lumMod val="75000"/>
                      </a:schemeClr>
                    </a:solidFill>
                  </a:tcPr>
                </a:tc>
                <a:tc>
                  <a:txBody>
                    <a:bodyPr/>
                    <a:lstStyle/>
                    <a:p>
                      <a:endParaRPr lang="pl-PL" dirty="0"/>
                    </a:p>
                  </a:txBody>
                  <a:tcPr>
                    <a:solidFill>
                      <a:schemeClr val="bg1">
                        <a:lumMod val="75000"/>
                      </a:schemeClr>
                    </a:solidFill>
                  </a:tcPr>
                </a:tc>
                <a:extLst>
                  <a:ext uri="{0D108BD9-81ED-4DB2-BD59-A6C34878D82A}">
                    <a16:rowId xmlns="" xmlns:a16="http://schemas.microsoft.com/office/drawing/2014/main" val="1591091502"/>
                  </a:ext>
                </a:extLst>
              </a:tr>
              <a:tr h="288453">
                <a:tc>
                  <a:txBody>
                    <a:bodyPr/>
                    <a:lstStyle/>
                    <a:p>
                      <a:r>
                        <a:rPr lang="pl-PL" dirty="0"/>
                        <a:t>2.</a:t>
                      </a:r>
                    </a:p>
                  </a:txBody>
                  <a:tcPr>
                    <a:solidFill>
                      <a:schemeClr val="bg1">
                        <a:lumMod val="75000"/>
                      </a:schemeClr>
                    </a:solidFill>
                  </a:tcPr>
                </a:tc>
                <a:tc>
                  <a:txBody>
                    <a:bodyPr/>
                    <a:lstStyle/>
                    <a:p>
                      <a:endParaRPr lang="pl-PL"/>
                    </a:p>
                  </a:txBody>
                  <a:tcPr>
                    <a:solidFill>
                      <a:schemeClr val="bg1">
                        <a:lumMod val="75000"/>
                      </a:schemeClr>
                    </a:solidFill>
                  </a:tcPr>
                </a:tc>
                <a:tc>
                  <a:txBody>
                    <a:bodyPr/>
                    <a:lstStyle/>
                    <a:p>
                      <a:endParaRPr lang="pl-PL"/>
                    </a:p>
                  </a:txBody>
                  <a:tcPr>
                    <a:solidFill>
                      <a:schemeClr val="bg1">
                        <a:lumMod val="75000"/>
                      </a:schemeClr>
                    </a:solidFill>
                  </a:tcPr>
                </a:tc>
                <a:extLst>
                  <a:ext uri="{0D108BD9-81ED-4DB2-BD59-A6C34878D82A}">
                    <a16:rowId xmlns="" xmlns:a16="http://schemas.microsoft.com/office/drawing/2014/main" val="4254885528"/>
                  </a:ext>
                </a:extLst>
              </a:tr>
              <a:tr h="288453">
                <a:tc>
                  <a:txBody>
                    <a:bodyPr/>
                    <a:lstStyle/>
                    <a:p>
                      <a:r>
                        <a:rPr lang="pl-PL" dirty="0"/>
                        <a:t>3.</a:t>
                      </a:r>
                    </a:p>
                  </a:txBody>
                  <a:tcPr>
                    <a:solidFill>
                      <a:schemeClr val="bg1">
                        <a:lumMod val="75000"/>
                      </a:schemeClr>
                    </a:solidFill>
                  </a:tcPr>
                </a:tc>
                <a:tc>
                  <a:txBody>
                    <a:bodyPr/>
                    <a:lstStyle/>
                    <a:p>
                      <a:endParaRPr lang="pl-PL" dirty="0"/>
                    </a:p>
                  </a:txBody>
                  <a:tcPr>
                    <a:solidFill>
                      <a:schemeClr val="bg1">
                        <a:lumMod val="75000"/>
                      </a:schemeClr>
                    </a:solidFill>
                  </a:tcPr>
                </a:tc>
                <a:tc>
                  <a:txBody>
                    <a:bodyPr/>
                    <a:lstStyle/>
                    <a:p>
                      <a:endParaRPr lang="pl-PL"/>
                    </a:p>
                  </a:txBody>
                  <a:tcPr>
                    <a:solidFill>
                      <a:schemeClr val="bg1">
                        <a:lumMod val="75000"/>
                      </a:schemeClr>
                    </a:solidFill>
                  </a:tcPr>
                </a:tc>
                <a:extLst>
                  <a:ext uri="{0D108BD9-81ED-4DB2-BD59-A6C34878D82A}">
                    <a16:rowId xmlns="" xmlns:a16="http://schemas.microsoft.com/office/drawing/2014/main" val="869202622"/>
                  </a:ext>
                </a:extLst>
              </a:tr>
              <a:tr h="288453">
                <a:tc>
                  <a:txBody>
                    <a:bodyPr/>
                    <a:lstStyle/>
                    <a:p>
                      <a:r>
                        <a:rPr lang="pl-PL" dirty="0"/>
                        <a:t>4.</a:t>
                      </a:r>
                    </a:p>
                  </a:txBody>
                  <a:tcPr>
                    <a:solidFill>
                      <a:schemeClr val="bg1">
                        <a:lumMod val="75000"/>
                      </a:schemeClr>
                    </a:solidFill>
                  </a:tcPr>
                </a:tc>
                <a:tc>
                  <a:txBody>
                    <a:bodyPr/>
                    <a:lstStyle/>
                    <a:p>
                      <a:endParaRPr lang="pl-PL" dirty="0"/>
                    </a:p>
                  </a:txBody>
                  <a:tcPr>
                    <a:solidFill>
                      <a:schemeClr val="bg1">
                        <a:lumMod val="75000"/>
                      </a:schemeClr>
                    </a:solidFill>
                  </a:tcPr>
                </a:tc>
                <a:tc>
                  <a:txBody>
                    <a:bodyPr/>
                    <a:lstStyle/>
                    <a:p>
                      <a:endParaRPr lang="pl-PL" dirty="0"/>
                    </a:p>
                  </a:txBody>
                  <a:tcPr>
                    <a:solidFill>
                      <a:schemeClr val="bg1">
                        <a:lumMod val="75000"/>
                      </a:schemeClr>
                    </a:solidFill>
                  </a:tcPr>
                </a:tc>
                <a:extLst>
                  <a:ext uri="{0D108BD9-81ED-4DB2-BD59-A6C34878D82A}">
                    <a16:rowId xmlns="" xmlns:a16="http://schemas.microsoft.com/office/drawing/2014/main" val="1356852028"/>
                  </a:ext>
                </a:extLst>
              </a:tr>
            </a:tbl>
          </a:graphicData>
        </a:graphic>
      </p:graphicFrame>
      <p:sp>
        <p:nvSpPr>
          <p:cNvPr id="5" name="pole tekstowe 4"/>
          <p:cNvSpPr txBox="1"/>
          <p:nvPr/>
        </p:nvSpPr>
        <p:spPr>
          <a:xfrm>
            <a:off x="0" y="195486"/>
            <a:ext cx="2483768" cy="584775"/>
          </a:xfrm>
          <a:prstGeom prst="rect">
            <a:avLst/>
          </a:prstGeom>
          <a:solidFill>
            <a:schemeClr val="tx1">
              <a:lumMod val="95000"/>
              <a:lumOff val="5000"/>
            </a:schemeClr>
          </a:solidFill>
        </p:spPr>
        <p:txBody>
          <a:bodyPr wrap="square" rtlCol="0">
            <a:spAutoFit/>
          </a:bodyPr>
          <a:lstStyle/>
          <a:p>
            <a:pPr algn="ctr"/>
            <a:r>
              <a:rPr lang="pl-PL" sz="3200" dirty="0">
                <a:solidFill>
                  <a:srgbClr val="FFC000"/>
                </a:solidFill>
              </a:rPr>
              <a:t>PROCES</a:t>
            </a:r>
          </a:p>
        </p:txBody>
      </p:sp>
      <p:sp>
        <p:nvSpPr>
          <p:cNvPr id="7" name="pole tekstowe 6"/>
          <p:cNvSpPr txBox="1"/>
          <p:nvPr/>
        </p:nvSpPr>
        <p:spPr>
          <a:xfrm>
            <a:off x="7524328" y="6525344"/>
            <a:ext cx="1440160" cy="246221"/>
          </a:xfrm>
          <a:prstGeom prst="rect">
            <a:avLst/>
          </a:prstGeom>
          <a:noFill/>
        </p:spPr>
        <p:txBody>
          <a:bodyPr wrap="square" rtlCol="0">
            <a:spAutoFit/>
          </a:bodyPr>
          <a:lstStyle/>
          <a:p>
            <a:r>
              <a:rPr lang="pl-PL" sz="1000" dirty="0"/>
              <a:t>pl.depositphotos.com</a:t>
            </a:r>
          </a:p>
        </p:txBody>
      </p:sp>
    </p:spTree>
    <p:extLst>
      <p:ext uri="{BB962C8B-B14F-4D97-AF65-F5344CB8AC3E}">
        <p14:creationId xmlns:p14="http://schemas.microsoft.com/office/powerpoint/2010/main" val="310993851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Znalezione obrazy dla zapytania health food"/>
          <p:cNvPicPr>
            <a:picLocks noChangeAspect="1" noChangeArrowheads="1"/>
          </p:cNvPicPr>
          <p:nvPr/>
        </p:nvPicPr>
        <p:blipFill>
          <a:blip r:embed="rId2" cstate="print"/>
          <a:srcRect t="262"/>
          <a:stretch>
            <a:fillRect/>
          </a:stretch>
        </p:blipFill>
        <p:spPr bwMode="auto">
          <a:xfrm>
            <a:off x="-24000" y="0"/>
            <a:ext cx="9168000" cy="6858000"/>
          </a:xfrm>
          <a:prstGeom prst="rect">
            <a:avLst/>
          </a:prstGeom>
          <a:noFill/>
        </p:spPr>
      </p:pic>
      <p:sp>
        <p:nvSpPr>
          <p:cNvPr id="6" name="pole tekstowe 5"/>
          <p:cNvSpPr txBox="1"/>
          <p:nvPr/>
        </p:nvSpPr>
        <p:spPr>
          <a:xfrm>
            <a:off x="0" y="195486"/>
            <a:ext cx="2483768" cy="584775"/>
          </a:xfrm>
          <a:prstGeom prst="rect">
            <a:avLst/>
          </a:prstGeom>
          <a:solidFill>
            <a:schemeClr val="tx1">
              <a:lumMod val="95000"/>
              <a:lumOff val="5000"/>
            </a:schemeClr>
          </a:solidFill>
        </p:spPr>
        <p:txBody>
          <a:bodyPr wrap="square" rtlCol="0">
            <a:spAutoFit/>
          </a:bodyPr>
          <a:lstStyle/>
          <a:p>
            <a:pPr algn="ctr"/>
            <a:r>
              <a:rPr lang="pl-PL" sz="3200" dirty="0">
                <a:solidFill>
                  <a:srgbClr val="FFC000"/>
                </a:solidFill>
              </a:rPr>
              <a:t>PROCES</a:t>
            </a:r>
          </a:p>
        </p:txBody>
      </p:sp>
      <p:sp>
        <p:nvSpPr>
          <p:cNvPr id="3" name="pole tekstowe 2"/>
          <p:cNvSpPr txBox="1"/>
          <p:nvPr/>
        </p:nvSpPr>
        <p:spPr>
          <a:xfrm>
            <a:off x="827584" y="1412776"/>
            <a:ext cx="7704856" cy="3785652"/>
          </a:xfrm>
          <a:prstGeom prst="rect">
            <a:avLst/>
          </a:prstGeom>
          <a:noFill/>
        </p:spPr>
        <p:txBody>
          <a:bodyPr wrap="square" rtlCol="0">
            <a:spAutoFit/>
          </a:bodyPr>
          <a:lstStyle/>
          <a:p>
            <a:pPr>
              <a:buFont typeface="Arial" pitchFamily="34" charset="0"/>
              <a:buChar char="•"/>
            </a:pPr>
            <a:r>
              <a:rPr lang="pl-PL" sz="1900" dirty="0"/>
              <a:t> </a:t>
            </a:r>
            <a:r>
              <a:rPr lang="pl-PL" sz="2000" dirty="0"/>
              <a:t>Poszukajcie w sklepie internetowym produktów które lubicie.</a:t>
            </a:r>
          </a:p>
          <a:p>
            <a:r>
              <a:rPr lang="pl-PL" sz="2000" dirty="0"/>
              <a:t>   Wybierzcie ich kilka. </a:t>
            </a:r>
          </a:p>
          <a:p>
            <a:pPr>
              <a:buFont typeface="Arial" pitchFamily="34" charset="0"/>
              <a:buChar char="•"/>
            </a:pPr>
            <a:r>
              <a:rPr lang="pl-PL" sz="2000" dirty="0"/>
              <a:t> Przeczytajcie etykietę. Zobaczcie, jakie znajdują się na niej dodatki. Poszukajcie czy produkt zawiera szkodliwe substancje. Wykorzystajcie informacje, które wcześniej zapisaliście w tabeli. </a:t>
            </a:r>
          </a:p>
          <a:p>
            <a:pPr>
              <a:buFont typeface="Arial" pitchFamily="34" charset="0"/>
              <a:buChar char="•"/>
            </a:pPr>
            <a:r>
              <a:rPr lang="pl-PL" sz="2000" dirty="0"/>
              <a:t> Każda osoba wybierze jeden produkt o najgorszym jej zdaniem składzie. </a:t>
            </a:r>
          </a:p>
          <a:p>
            <a:pPr>
              <a:buFont typeface="Arial" pitchFamily="34" charset="0"/>
              <a:buChar char="•"/>
            </a:pPr>
            <a:r>
              <a:rPr lang="pl-PL" sz="2000" dirty="0"/>
              <a:t> Na plakacie narysujcie szkodliwy produkt oraz wypiszcie jakie niezdrowe dodatki zawiera.</a:t>
            </a:r>
          </a:p>
          <a:p>
            <a:pPr>
              <a:buFont typeface="Arial" pitchFamily="34" charset="0"/>
              <a:buChar char="•"/>
            </a:pPr>
            <a:r>
              <a:rPr lang="pl-PL" sz="2000" dirty="0"/>
              <a:t> W grupie zastanówcie się,  jaki produkt mógłby zastąpić ten niezdrowy.  Narysujcie go na plakacie.</a:t>
            </a:r>
          </a:p>
          <a:p>
            <a:pPr>
              <a:buFont typeface="Arial" pitchFamily="34" charset="0"/>
              <a:buChar char="•"/>
            </a:pPr>
            <a:r>
              <a:rPr lang="pl-PL" sz="2000" dirty="0"/>
              <a:t> Plakat ma zawierać  cztery produkty niezdrowe i cztery zdrowe.</a:t>
            </a:r>
          </a:p>
          <a:p>
            <a:pPr>
              <a:buFont typeface="Arial" pitchFamily="34" charset="0"/>
              <a:buChar char="•"/>
            </a:pPr>
            <a:r>
              <a:rPr lang="pl-PL" sz="2000" dirty="0"/>
              <a:t> Pokażcie  i opowiedzcie o  waszym plakacie kolegom z pozostałych grup.</a:t>
            </a:r>
          </a:p>
        </p:txBody>
      </p:sp>
      <p:sp>
        <p:nvSpPr>
          <p:cNvPr id="8" name="pole tekstowe 7"/>
          <p:cNvSpPr txBox="1"/>
          <p:nvPr/>
        </p:nvSpPr>
        <p:spPr>
          <a:xfrm>
            <a:off x="7524328" y="6525344"/>
            <a:ext cx="1440160" cy="246221"/>
          </a:xfrm>
          <a:prstGeom prst="rect">
            <a:avLst/>
          </a:prstGeom>
          <a:noFill/>
        </p:spPr>
        <p:txBody>
          <a:bodyPr wrap="square" rtlCol="0">
            <a:spAutoFit/>
          </a:bodyPr>
          <a:lstStyle/>
          <a:p>
            <a:r>
              <a:rPr lang="pl-PL" sz="1000" dirty="0"/>
              <a:t>pl.depositphotos.com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4098" name="Picture 2" descr="Podobny obraz"/>
          <p:cNvPicPr>
            <a:picLocks noChangeAspect="1" noChangeArrowheads="1"/>
          </p:cNvPicPr>
          <p:nvPr/>
        </p:nvPicPr>
        <p:blipFill>
          <a:blip r:embed="rId3" cstate="print"/>
          <a:srcRect/>
          <a:stretch>
            <a:fillRect/>
          </a:stretch>
        </p:blipFill>
        <p:spPr bwMode="auto">
          <a:xfrm>
            <a:off x="4355976" y="188640"/>
            <a:ext cx="4181370" cy="314096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pole tekstowe 1"/>
          <p:cNvSpPr txBox="1"/>
          <p:nvPr/>
        </p:nvSpPr>
        <p:spPr>
          <a:xfrm>
            <a:off x="0" y="195486"/>
            <a:ext cx="2627784" cy="584775"/>
          </a:xfrm>
          <a:prstGeom prst="rect">
            <a:avLst/>
          </a:prstGeom>
          <a:solidFill>
            <a:schemeClr val="tx1">
              <a:lumMod val="95000"/>
              <a:lumOff val="5000"/>
            </a:schemeClr>
          </a:solidFill>
        </p:spPr>
        <p:txBody>
          <a:bodyPr wrap="square" rtlCol="0">
            <a:spAutoFit/>
          </a:bodyPr>
          <a:lstStyle/>
          <a:p>
            <a:pPr algn="ctr"/>
            <a:r>
              <a:rPr lang="pl-PL" sz="3200" dirty="0">
                <a:solidFill>
                  <a:srgbClr val="FFC000"/>
                </a:solidFill>
              </a:rPr>
              <a:t>ŹRÓDŁA</a:t>
            </a:r>
          </a:p>
        </p:txBody>
      </p:sp>
      <p:sp>
        <p:nvSpPr>
          <p:cNvPr id="3" name="pole tekstowe 2"/>
          <p:cNvSpPr txBox="1"/>
          <p:nvPr/>
        </p:nvSpPr>
        <p:spPr>
          <a:xfrm>
            <a:off x="323528" y="1124744"/>
            <a:ext cx="6480720" cy="5355312"/>
          </a:xfrm>
          <a:prstGeom prst="rect">
            <a:avLst/>
          </a:prstGeom>
          <a:noFill/>
        </p:spPr>
        <p:txBody>
          <a:bodyPr wrap="square" rtlCol="0">
            <a:spAutoFit/>
          </a:bodyPr>
          <a:lstStyle/>
          <a:p>
            <a:r>
              <a:rPr lang="pl-PL" sz="2000" b="1" dirty="0"/>
              <a:t>SPOŻYWCZE SKLEPY INTERNETOWE:</a:t>
            </a:r>
          </a:p>
          <a:p>
            <a:endParaRPr lang="pl-PL" b="1" dirty="0"/>
          </a:p>
          <a:p>
            <a:r>
              <a:rPr lang="pl-PL" dirty="0">
                <a:hlinkClick r:id="rId4"/>
              </a:rPr>
              <a:t>https://www.frisco.pl/</a:t>
            </a:r>
            <a:endParaRPr lang="pl-PL" dirty="0"/>
          </a:p>
          <a:p>
            <a:r>
              <a:rPr lang="pl-PL" dirty="0">
                <a:hlinkClick r:id="rId5"/>
              </a:rPr>
              <a:t>https://dodomku.pl/</a:t>
            </a:r>
            <a:endParaRPr lang="pl-PL" dirty="0"/>
          </a:p>
          <a:p>
            <a:r>
              <a:rPr lang="pl-PL" dirty="0">
                <a:hlinkClick r:id="rId6"/>
              </a:rPr>
              <a:t>https://www.auchandirect.pl/</a:t>
            </a:r>
            <a:endParaRPr lang="pl-PL" dirty="0"/>
          </a:p>
          <a:p>
            <a:endParaRPr lang="pl-PL" dirty="0"/>
          </a:p>
          <a:p>
            <a:endParaRPr lang="pl-PL" dirty="0"/>
          </a:p>
          <a:p>
            <a:r>
              <a:rPr lang="pl-PL" b="1" dirty="0"/>
              <a:t>LISTY DODATKÓW DO ŻYWNOŚCI:</a:t>
            </a:r>
          </a:p>
          <a:p>
            <a:endParaRPr lang="pl-PL" dirty="0"/>
          </a:p>
          <a:p>
            <a:r>
              <a:rPr lang="pl-PL" dirty="0">
                <a:hlinkClick r:id="rId7"/>
              </a:rPr>
              <a:t>http://www.akademiadietetyki.pl/dodatki-do-zywnosci-wplyw-na-organizm-czy-maja-szkodliwe-dzialanie/</a:t>
            </a:r>
            <a:endParaRPr lang="pl-PL" dirty="0"/>
          </a:p>
          <a:p>
            <a:endParaRPr lang="pl-PL" dirty="0"/>
          </a:p>
          <a:p>
            <a:r>
              <a:rPr lang="pl-PL" dirty="0">
                <a:hlinkClick r:id="rId8"/>
              </a:rPr>
              <a:t>http://www.kuchnia-edukacyjna.com/2014/02/08/tabele-stathama-lista-e-dodatkow-do-zywnosci/</a:t>
            </a:r>
            <a:endParaRPr lang="pl-PL" dirty="0"/>
          </a:p>
          <a:p>
            <a:endParaRPr lang="pl-PL" dirty="0"/>
          </a:p>
          <a:p>
            <a:r>
              <a:rPr lang="pl-PL" dirty="0">
                <a:hlinkClick r:id="rId9"/>
              </a:rPr>
              <a:t>http://prawo.sejm.gov.pl/isap.nsf/download.xsp/WDU20081771094/O/D20081094.pdf</a:t>
            </a:r>
            <a:endParaRPr lang="pl-PL" dirty="0"/>
          </a:p>
          <a:p>
            <a:endParaRPr lang="pl-PL" dirty="0"/>
          </a:p>
          <a:p>
            <a:r>
              <a:rPr lang="pl-PL" dirty="0">
                <a:hlinkClick r:id="rId10"/>
              </a:rPr>
              <a:t>http://zdrowo.info.pl/e-dodatki.html</a:t>
            </a:r>
            <a:endParaRPr lang="pl-PL" dirty="0"/>
          </a:p>
        </p:txBody>
      </p:sp>
      <p:sp>
        <p:nvSpPr>
          <p:cNvPr id="5" name="pole tekstowe 4"/>
          <p:cNvSpPr txBox="1"/>
          <p:nvPr/>
        </p:nvSpPr>
        <p:spPr>
          <a:xfrm>
            <a:off x="3851920" y="260648"/>
            <a:ext cx="5292080" cy="246221"/>
          </a:xfrm>
          <a:prstGeom prst="rect">
            <a:avLst/>
          </a:prstGeom>
          <a:noFill/>
        </p:spPr>
        <p:txBody>
          <a:bodyPr wrap="square" rtlCol="0">
            <a:spAutoFit/>
          </a:bodyPr>
          <a:lstStyle/>
          <a:p>
            <a:r>
              <a:rPr lang="pl-PL" sz="1000" dirty="0"/>
              <a:t>jdc11b20158.blogspot.com/2015/11/resena-historica-de-la-world-wide-web_19.html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https://c8.alamy.com/comp/E7DAT7/huge-collage-of-various-healthy-fruit-and-vegetables-E7DAT7.jpg"/>
          <p:cNvPicPr>
            <a:picLocks noChangeAspect="1" noChangeArrowheads="1"/>
          </p:cNvPicPr>
          <p:nvPr/>
        </p:nvPicPr>
        <p:blipFill>
          <a:blip r:embed="rId2" cstate="print"/>
          <a:srcRect t="15148" b="14924"/>
          <a:stretch>
            <a:fillRect/>
          </a:stretch>
        </p:blipFill>
        <p:spPr bwMode="auto">
          <a:xfrm>
            <a:off x="0" y="0"/>
            <a:ext cx="9144000" cy="6858000"/>
          </a:xfrm>
          <a:prstGeom prst="rect">
            <a:avLst/>
          </a:prstGeom>
          <a:noFill/>
        </p:spPr>
      </p:pic>
      <p:sp>
        <p:nvSpPr>
          <p:cNvPr id="2" name="pole tekstowe 1"/>
          <p:cNvSpPr txBox="1"/>
          <p:nvPr/>
        </p:nvSpPr>
        <p:spPr>
          <a:xfrm>
            <a:off x="0" y="195486"/>
            <a:ext cx="2915816" cy="584775"/>
          </a:xfrm>
          <a:prstGeom prst="rect">
            <a:avLst/>
          </a:prstGeom>
          <a:solidFill>
            <a:schemeClr val="tx1">
              <a:lumMod val="95000"/>
              <a:lumOff val="5000"/>
            </a:schemeClr>
          </a:solidFill>
        </p:spPr>
        <p:txBody>
          <a:bodyPr wrap="square" rtlCol="0">
            <a:spAutoFit/>
          </a:bodyPr>
          <a:lstStyle/>
          <a:p>
            <a:pPr algn="ctr"/>
            <a:r>
              <a:rPr lang="pl-PL" sz="3200" dirty="0">
                <a:solidFill>
                  <a:srgbClr val="FFC000"/>
                </a:solidFill>
              </a:rPr>
              <a:t>EWALUACJA</a:t>
            </a:r>
          </a:p>
        </p:txBody>
      </p:sp>
      <p:graphicFrame>
        <p:nvGraphicFramePr>
          <p:cNvPr id="3" name="Symbol zastępczy zawartości 4"/>
          <p:cNvGraphicFramePr>
            <a:graphicFrameLocks noGrp="1"/>
          </p:cNvGraphicFramePr>
          <p:nvPr>
            <p:ph idx="1"/>
            <p:extLst>
              <p:ext uri="{D42A27DB-BD31-4B8C-83A1-F6EECF244321}">
                <p14:modId xmlns:p14="http://schemas.microsoft.com/office/powerpoint/2010/main" val="84031924"/>
              </p:ext>
            </p:extLst>
          </p:nvPr>
        </p:nvGraphicFramePr>
        <p:xfrm>
          <a:off x="539552" y="1556792"/>
          <a:ext cx="8280920" cy="4714270"/>
        </p:xfrm>
        <a:graphic>
          <a:graphicData uri="http://schemas.openxmlformats.org/drawingml/2006/table">
            <a:tbl>
              <a:tblPr/>
              <a:tblGrid>
                <a:gridCol w="2354132">
                  <a:extLst>
                    <a:ext uri="{9D8B030D-6E8A-4147-A177-3AD203B41FA5}">
                      <a16:colId xmlns="" xmlns:a16="http://schemas.microsoft.com/office/drawing/2014/main" val="20000"/>
                    </a:ext>
                  </a:extLst>
                </a:gridCol>
                <a:gridCol w="1833558">
                  <a:extLst>
                    <a:ext uri="{9D8B030D-6E8A-4147-A177-3AD203B41FA5}">
                      <a16:colId xmlns="" xmlns:a16="http://schemas.microsoft.com/office/drawing/2014/main" val="20001"/>
                    </a:ext>
                  </a:extLst>
                </a:gridCol>
                <a:gridCol w="2046615">
                  <a:extLst>
                    <a:ext uri="{9D8B030D-6E8A-4147-A177-3AD203B41FA5}">
                      <a16:colId xmlns="" xmlns:a16="http://schemas.microsoft.com/office/drawing/2014/main" val="20002"/>
                    </a:ext>
                  </a:extLst>
                </a:gridCol>
                <a:gridCol w="2046615">
                  <a:extLst>
                    <a:ext uri="{9D8B030D-6E8A-4147-A177-3AD203B41FA5}">
                      <a16:colId xmlns="" xmlns:a16="http://schemas.microsoft.com/office/drawing/2014/main" val="20003"/>
                    </a:ext>
                  </a:extLst>
                </a:gridCol>
              </a:tblGrid>
              <a:tr h="504056">
                <a:tc>
                  <a:txBody>
                    <a:bodyPr/>
                    <a:lstStyle/>
                    <a:p>
                      <a:pPr algn="ctr"/>
                      <a:endParaRPr lang="pl-PL" sz="1100" b="1" dirty="0">
                        <a:latin typeface="Verdana"/>
                      </a:endParaRPr>
                    </a:p>
                  </a:txBody>
                  <a:tcPr marL="40017" marR="40017" marT="26678" marB="2667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75000"/>
                      </a:schemeClr>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600" b="1" dirty="0">
                          <a:latin typeface="Verdana"/>
                        </a:rPr>
                        <a:t>Liczba punktów</a:t>
                      </a:r>
                      <a:endParaRPr lang="pl-PL" sz="1600" dirty="0"/>
                    </a:p>
                  </a:txBody>
                  <a:tcPr marL="40017" marR="40017" marT="26678" marB="2667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a:endParaRPr lang="pl-PL" sz="1100" dirty="0"/>
                    </a:p>
                  </a:txBody>
                  <a:tcPr marL="40017" marR="40017" marT="26678" marB="26678">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hMerge="1">
                  <a:txBody>
                    <a:bodyPr/>
                    <a:lstStyle/>
                    <a:p>
                      <a:pPr algn="ctr"/>
                      <a:endParaRPr lang="pl-PL" sz="1100" dirty="0"/>
                    </a:p>
                  </a:txBody>
                  <a:tcPr marL="40017" marR="40017" marT="26678" marB="26678">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extLst>
                  <a:ext uri="{0D108BD9-81ED-4DB2-BD59-A6C34878D82A}">
                    <a16:rowId xmlns="" xmlns:a16="http://schemas.microsoft.com/office/drawing/2014/main" val="10000"/>
                  </a:ext>
                </a:extLst>
              </a:tr>
              <a:tr h="576064">
                <a:tc>
                  <a:txBody>
                    <a:bodyPr/>
                    <a:lstStyle/>
                    <a:p>
                      <a:pPr algn="ctr"/>
                      <a:r>
                        <a:rPr lang="pl-PL" sz="1600" b="1" dirty="0">
                          <a:latin typeface="Verdana"/>
                        </a:rPr>
                        <a:t>KRYTERIA OCENY</a:t>
                      </a:r>
                    </a:p>
                  </a:txBody>
                  <a:tcPr marL="40017" marR="40017" marT="26678" marB="2667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r>
                        <a:rPr lang="pl-PL" sz="1600" b="1" dirty="0">
                          <a:latin typeface="Verdana"/>
                        </a:rPr>
                        <a:t>0</a:t>
                      </a:r>
                      <a:endParaRPr lang="pl-PL" sz="1600" dirty="0"/>
                    </a:p>
                  </a:txBody>
                  <a:tcPr marL="40017" marR="40017" marT="26678" marB="2667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pl-PL" sz="1600" b="1" dirty="0">
                          <a:latin typeface="Verdana"/>
                        </a:rPr>
                        <a:t>1-2</a:t>
                      </a:r>
                      <a:endParaRPr lang="pl-PL" sz="1600" dirty="0"/>
                    </a:p>
                  </a:txBody>
                  <a:tcPr marL="40017" marR="40017" marT="26678" marB="2667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pl-PL" sz="1600" b="1" dirty="0">
                          <a:latin typeface="Verdana"/>
                        </a:rPr>
                        <a:t>3-4</a:t>
                      </a:r>
                      <a:endParaRPr lang="pl-PL" sz="1600" dirty="0"/>
                    </a:p>
                  </a:txBody>
                  <a:tcPr marL="40017" marR="40017" marT="26678" marB="2667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1"/>
                  </a:ext>
                </a:extLst>
              </a:tr>
              <a:tr h="966119">
                <a:tc>
                  <a:txBody>
                    <a:bodyPr/>
                    <a:lstStyle/>
                    <a:p>
                      <a:pPr algn="ctr"/>
                      <a:r>
                        <a:rPr lang="pl-PL" sz="1600" b="1" dirty="0">
                          <a:latin typeface="Verdana"/>
                        </a:rPr>
                        <a:t>Współpraca</a:t>
                      </a:r>
                      <a:r>
                        <a:rPr lang="pl-PL" sz="1600" b="1" baseline="0" dirty="0">
                          <a:latin typeface="Verdana"/>
                        </a:rPr>
                        <a:t> w zespołach</a:t>
                      </a:r>
                      <a:endParaRPr lang="pl-PL" sz="1600" dirty="0"/>
                    </a:p>
                  </a:txBody>
                  <a:tcPr marL="40017" marR="40017" marT="26678" marB="2667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r>
                        <a:rPr lang="pl-PL" sz="1200" dirty="0">
                          <a:latin typeface="Verdana"/>
                        </a:rPr>
                        <a:t>Brak współpracy</a:t>
                      </a:r>
                      <a:r>
                        <a:rPr lang="pl-PL" sz="1200" baseline="0" dirty="0">
                          <a:latin typeface="Verdana"/>
                        </a:rPr>
                        <a:t> i </a:t>
                      </a:r>
                      <a:r>
                        <a:rPr lang="pl-PL" sz="1200" dirty="0">
                          <a:latin typeface="Verdana"/>
                        </a:rPr>
                        <a:t>dyskusji,</a:t>
                      </a:r>
                      <a:r>
                        <a:rPr lang="pl-PL" sz="1200" baseline="0" dirty="0">
                          <a:latin typeface="Verdana"/>
                        </a:rPr>
                        <a:t> nieporozumienia</a:t>
                      </a:r>
                      <a:endParaRPr lang="pl-PL" sz="1200" dirty="0"/>
                    </a:p>
                  </a:txBody>
                  <a:tcPr marL="40017" marR="40017" marT="26678" marB="2667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pl-PL" sz="1200" dirty="0">
                          <a:latin typeface="Verdana"/>
                        </a:rPr>
                        <a:t>Względnie dobra współpraca, dyskusje na temat zadania</a:t>
                      </a:r>
                      <a:endParaRPr lang="pl-PL" sz="1200" dirty="0"/>
                    </a:p>
                  </a:txBody>
                  <a:tcPr marL="40017" marR="40017" marT="26678" marB="2667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pl-PL" sz="1200" dirty="0">
                          <a:latin typeface="Verdana"/>
                        </a:rPr>
                        <a:t>Wzorowa</a:t>
                      </a:r>
                      <a:r>
                        <a:rPr lang="pl-PL" sz="1200" baseline="0" dirty="0">
                          <a:latin typeface="Verdana"/>
                        </a:rPr>
                        <a:t> współpraca i konstruktywne dyskusje na temat zadania</a:t>
                      </a:r>
                      <a:endParaRPr lang="pl-PL" sz="1200" dirty="0"/>
                    </a:p>
                  </a:txBody>
                  <a:tcPr marL="40017" marR="40017" marT="26678" marB="2667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2"/>
                  </a:ext>
                </a:extLst>
              </a:tr>
              <a:tr h="1417680">
                <a:tc>
                  <a:txBody>
                    <a:bodyPr/>
                    <a:lstStyle/>
                    <a:p>
                      <a:pPr algn="ctr"/>
                      <a:r>
                        <a:rPr lang="pl-PL" sz="1600" b="1" dirty="0">
                          <a:latin typeface="Verdana"/>
                        </a:rPr>
                        <a:t>Wartość merytoryczna plakatu</a:t>
                      </a:r>
                      <a:endParaRPr lang="pl-PL" sz="1600" dirty="0"/>
                    </a:p>
                  </a:txBody>
                  <a:tcPr marL="40017" marR="40017" marT="26678" marB="2667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endParaRPr lang="pl-PL" sz="1200" dirty="0">
                        <a:latin typeface="Verdana"/>
                      </a:endParaRPr>
                    </a:p>
                    <a:p>
                      <a:pPr algn="ctr"/>
                      <a:r>
                        <a:rPr lang="pl-PL" sz="1200" dirty="0">
                          <a:latin typeface="Verdana"/>
                        </a:rPr>
                        <a:t>Nie</a:t>
                      </a:r>
                      <a:r>
                        <a:rPr lang="pl-PL" sz="1200" baseline="0" dirty="0">
                          <a:latin typeface="Verdana"/>
                        </a:rPr>
                        <a:t> sporządzono plakatu</a:t>
                      </a:r>
                      <a:endParaRPr lang="pl-PL" sz="1200" dirty="0"/>
                    </a:p>
                  </a:txBody>
                  <a:tcPr marL="40017" marR="40017" marT="26678" marB="2667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pl-PL" sz="1200" dirty="0">
                          <a:latin typeface="Verdana"/>
                        </a:rPr>
                        <a:t>Względnie dobra wartość</a:t>
                      </a:r>
                      <a:r>
                        <a:rPr lang="pl-PL" sz="1200" baseline="0" dirty="0">
                          <a:latin typeface="Verdana"/>
                        </a:rPr>
                        <a:t> merytoryczna, informacje niepełne, brak wymaganej ilości produktów</a:t>
                      </a:r>
                      <a:endParaRPr lang="pl-PL" sz="1200" dirty="0"/>
                    </a:p>
                  </a:txBody>
                  <a:tcPr marL="40017" marR="40017" marT="26678" marB="2667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pl-PL" sz="1200" dirty="0">
                          <a:latin typeface="Verdana"/>
                        </a:rPr>
                        <a:t>Wysoka wartość merytoryczna plakatu, pełne informacje</a:t>
                      </a:r>
                      <a:r>
                        <a:rPr lang="pl-PL" sz="1200" baseline="0" dirty="0">
                          <a:latin typeface="Verdana"/>
                        </a:rPr>
                        <a:t> o niezdrowych produktach, wymagana ilość produktów na plakacie</a:t>
                      </a:r>
                      <a:endParaRPr lang="pl-PL" sz="1200" dirty="0"/>
                    </a:p>
                  </a:txBody>
                  <a:tcPr marL="40017" marR="40017" marT="26678" marB="2667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3"/>
                  </a:ext>
                </a:extLst>
              </a:tr>
              <a:tr h="1250351">
                <a:tc>
                  <a:txBody>
                    <a:bodyPr/>
                    <a:lstStyle/>
                    <a:p>
                      <a:pPr algn="ctr"/>
                      <a:r>
                        <a:rPr lang="pl-PL" sz="1600" b="1" dirty="0">
                          <a:latin typeface="Verdana"/>
                        </a:rPr>
                        <a:t>Wrażenia</a:t>
                      </a:r>
                      <a:r>
                        <a:rPr lang="pl-PL" sz="1600" b="1" baseline="0" dirty="0">
                          <a:latin typeface="Verdana"/>
                        </a:rPr>
                        <a:t> estetyczne</a:t>
                      </a:r>
                      <a:endParaRPr lang="pl-PL" sz="1600" dirty="0"/>
                    </a:p>
                  </a:txBody>
                  <a:tcPr marL="40017" marR="40017" marT="26678" marB="2667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a:endParaRPr lang="pl-PL" sz="1200" dirty="0">
                        <a:latin typeface="Verdana"/>
                      </a:endParaRPr>
                    </a:p>
                    <a:p>
                      <a:pPr algn="ctr"/>
                      <a:r>
                        <a:rPr lang="pl-PL" sz="1200" dirty="0">
                          <a:latin typeface="Verdana"/>
                        </a:rPr>
                        <a:t>Nie sporządzono plakatu</a:t>
                      </a:r>
                      <a:endParaRPr lang="pl-PL" sz="1200" dirty="0"/>
                    </a:p>
                  </a:txBody>
                  <a:tcPr marL="40017" marR="40017" marT="26678" marB="2667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pl-PL" sz="1200" dirty="0">
                          <a:latin typeface="Verdana"/>
                        </a:rPr>
                        <a:t>Przygotowany plakat niechlujny, nieczytelny</a:t>
                      </a:r>
                      <a:endParaRPr lang="pl-PL" sz="1200" dirty="0"/>
                    </a:p>
                  </a:txBody>
                  <a:tcPr marL="40017" marR="40017" marT="26678" marB="2667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r>
                        <a:rPr lang="pl-PL" sz="1200" dirty="0">
                          <a:latin typeface="Verdana"/>
                        </a:rPr>
                        <a:t>Przygotowany plakat estetyczny, </a:t>
                      </a:r>
                      <a:r>
                        <a:rPr lang="pl-PL" sz="1200" dirty="0" err="1">
                          <a:latin typeface="Verdana"/>
                        </a:rPr>
                        <a:t>łądnie</a:t>
                      </a:r>
                      <a:r>
                        <a:rPr lang="pl-PL" sz="1200" dirty="0">
                          <a:latin typeface="Verdana"/>
                        </a:rPr>
                        <a:t> wykonany,</a:t>
                      </a:r>
                      <a:r>
                        <a:rPr lang="pl-PL" sz="1200" baseline="0" dirty="0">
                          <a:latin typeface="Verdana"/>
                        </a:rPr>
                        <a:t> czytelny</a:t>
                      </a:r>
                      <a:endParaRPr lang="pl-PL" sz="1200" dirty="0"/>
                    </a:p>
                  </a:txBody>
                  <a:tcPr marL="40017" marR="40017" marT="26678" marB="26678"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4"/>
                  </a:ext>
                </a:extLst>
              </a:tr>
            </a:tbl>
          </a:graphicData>
        </a:graphic>
      </p:graphicFrame>
      <p:sp>
        <p:nvSpPr>
          <p:cNvPr id="5" name="pole tekstowe 4"/>
          <p:cNvSpPr txBox="1"/>
          <p:nvPr/>
        </p:nvSpPr>
        <p:spPr>
          <a:xfrm>
            <a:off x="3131840" y="6309320"/>
            <a:ext cx="1440160" cy="246221"/>
          </a:xfrm>
          <a:prstGeom prst="rect">
            <a:avLst/>
          </a:prstGeom>
          <a:noFill/>
        </p:spPr>
        <p:txBody>
          <a:bodyPr wrap="square" rtlCol="0">
            <a:spAutoFit/>
          </a:bodyPr>
          <a:lstStyle/>
          <a:p>
            <a:r>
              <a:rPr lang="pl-PL" sz="1000" dirty="0">
                <a:solidFill>
                  <a:schemeClr val="tx1">
                    <a:lumMod val="85000"/>
                    <a:lumOff val="15000"/>
                  </a:schemeClr>
                </a:solidFill>
              </a:rPr>
              <a:t>c8.alamy.com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Podobny obraz"/>
          <p:cNvPicPr>
            <a:picLocks noChangeAspect="1" noChangeArrowheads="1"/>
          </p:cNvPicPr>
          <p:nvPr/>
        </p:nvPicPr>
        <p:blipFill>
          <a:blip r:embed="rId2" cstate="print"/>
          <a:srcRect l="3363" r="10198"/>
          <a:stretch>
            <a:fillRect/>
          </a:stretch>
        </p:blipFill>
        <p:spPr bwMode="auto">
          <a:xfrm>
            <a:off x="0" y="0"/>
            <a:ext cx="9144001" cy="6858000"/>
          </a:xfrm>
          <a:prstGeom prst="rect">
            <a:avLst/>
          </a:prstGeom>
          <a:noFill/>
        </p:spPr>
      </p:pic>
      <p:sp>
        <p:nvSpPr>
          <p:cNvPr id="2" name="pole tekstowe 1"/>
          <p:cNvSpPr txBox="1"/>
          <p:nvPr/>
        </p:nvSpPr>
        <p:spPr>
          <a:xfrm>
            <a:off x="0" y="195486"/>
            <a:ext cx="4283968" cy="584775"/>
          </a:xfrm>
          <a:prstGeom prst="rect">
            <a:avLst/>
          </a:prstGeom>
          <a:solidFill>
            <a:schemeClr val="tx1">
              <a:lumMod val="95000"/>
              <a:lumOff val="5000"/>
            </a:schemeClr>
          </a:solidFill>
        </p:spPr>
        <p:txBody>
          <a:bodyPr wrap="square" rtlCol="0">
            <a:spAutoFit/>
          </a:bodyPr>
          <a:lstStyle/>
          <a:p>
            <a:pPr algn="ctr"/>
            <a:r>
              <a:rPr lang="pl-PL" sz="3200" dirty="0">
                <a:solidFill>
                  <a:srgbClr val="FFC000"/>
                </a:solidFill>
              </a:rPr>
              <a:t>EWALUACJA - OCENA</a:t>
            </a:r>
          </a:p>
        </p:txBody>
      </p:sp>
      <p:graphicFrame>
        <p:nvGraphicFramePr>
          <p:cNvPr id="3" name="Symbol zastępczy zawartości 3">
            <a:extLst>
              <a:ext uri="{FF2B5EF4-FFF2-40B4-BE49-F238E27FC236}">
                <a16:creationId xmlns="" xmlns:a16="http://schemas.microsoft.com/office/drawing/2014/main" id="{05C7DBC9-F798-4E2B-8D27-5776288BD9C7}"/>
              </a:ext>
            </a:extLst>
          </p:cNvPr>
          <p:cNvGraphicFramePr>
            <a:graphicFrameLocks noGrp="1"/>
          </p:cNvGraphicFramePr>
          <p:nvPr>
            <p:ph idx="1"/>
            <p:extLst>
              <p:ext uri="{D42A27DB-BD31-4B8C-83A1-F6EECF244321}">
                <p14:modId xmlns:p14="http://schemas.microsoft.com/office/powerpoint/2010/main" val="2561548301"/>
              </p:ext>
            </p:extLst>
          </p:nvPr>
        </p:nvGraphicFramePr>
        <p:xfrm>
          <a:off x="2051720" y="1700808"/>
          <a:ext cx="4968552" cy="3822054"/>
        </p:xfrm>
        <a:graphic>
          <a:graphicData uri="http://schemas.openxmlformats.org/drawingml/2006/table">
            <a:tbl>
              <a:tblPr firstRow="1" bandRow="1">
                <a:tableStyleId>{5C22544A-7EE6-4342-B048-85BDC9FD1C3A}</a:tableStyleId>
              </a:tblPr>
              <a:tblGrid>
                <a:gridCol w="2484276">
                  <a:extLst>
                    <a:ext uri="{9D8B030D-6E8A-4147-A177-3AD203B41FA5}">
                      <a16:colId xmlns="" xmlns:a16="http://schemas.microsoft.com/office/drawing/2014/main" val="1676626479"/>
                    </a:ext>
                  </a:extLst>
                </a:gridCol>
                <a:gridCol w="2484276">
                  <a:extLst>
                    <a:ext uri="{9D8B030D-6E8A-4147-A177-3AD203B41FA5}">
                      <a16:colId xmlns="" xmlns:a16="http://schemas.microsoft.com/office/drawing/2014/main" val="3023211500"/>
                    </a:ext>
                  </a:extLst>
                </a:gridCol>
              </a:tblGrid>
              <a:tr h="440519">
                <a:tc>
                  <a:txBody>
                    <a:bodyPr/>
                    <a:lstStyle/>
                    <a:p>
                      <a:pPr algn="ctr"/>
                      <a:r>
                        <a:rPr lang="pl-PL" sz="2800" dirty="0">
                          <a:solidFill>
                            <a:schemeClr val="tx1">
                              <a:lumMod val="85000"/>
                              <a:lumOff val="15000"/>
                            </a:schemeClr>
                          </a:solidFill>
                          <a:latin typeface="+mn-lt"/>
                        </a:rPr>
                        <a:t>PUNKTY</a:t>
                      </a:r>
                    </a:p>
                  </a:txBody>
                  <a:tcPr anchor="ctr">
                    <a:solidFill>
                      <a:schemeClr val="bg1">
                        <a:lumMod val="75000"/>
                      </a:schemeClr>
                    </a:solidFill>
                  </a:tcPr>
                </a:tc>
                <a:tc>
                  <a:txBody>
                    <a:bodyPr/>
                    <a:lstStyle/>
                    <a:p>
                      <a:pPr algn="ctr"/>
                      <a:r>
                        <a:rPr lang="pl-PL" sz="2800" dirty="0">
                          <a:solidFill>
                            <a:schemeClr val="tx1">
                              <a:lumMod val="85000"/>
                              <a:lumOff val="15000"/>
                            </a:schemeClr>
                          </a:solidFill>
                          <a:latin typeface="+mn-lt"/>
                        </a:rPr>
                        <a:t>OCENA</a:t>
                      </a:r>
                    </a:p>
                  </a:txBody>
                  <a:tcPr anchor="ctr">
                    <a:solidFill>
                      <a:schemeClr val="bg1">
                        <a:lumMod val="75000"/>
                      </a:schemeClr>
                    </a:solidFill>
                  </a:tcPr>
                </a:tc>
                <a:extLst>
                  <a:ext uri="{0D108BD9-81ED-4DB2-BD59-A6C34878D82A}">
                    <a16:rowId xmlns="" xmlns:a16="http://schemas.microsoft.com/office/drawing/2014/main" val="124266682"/>
                  </a:ext>
                </a:extLst>
              </a:tr>
              <a:tr h="550649">
                <a:tc>
                  <a:txBody>
                    <a:bodyPr/>
                    <a:lstStyle/>
                    <a:p>
                      <a:pPr algn="ctr"/>
                      <a:r>
                        <a:rPr lang="pl-PL" sz="2000" b="1" dirty="0">
                          <a:solidFill>
                            <a:schemeClr val="tx1">
                              <a:lumMod val="85000"/>
                              <a:lumOff val="15000"/>
                            </a:schemeClr>
                          </a:solidFill>
                          <a:latin typeface="+mn-lt"/>
                        </a:rPr>
                        <a:t>0 - 4</a:t>
                      </a:r>
                    </a:p>
                  </a:txBody>
                  <a:tcPr anchor="ctr">
                    <a:solidFill>
                      <a:schemeClr val="bg1">
                        <a:lumMod val="85000"/>
                      </a:schemeClr>
                    </a:solidFill>
                  </a:tcPr>
                </a:tc>
                <a:tc>
                  <a:txBody>
                    <a:bodyPr/>
                    <a:lstStyle/>
                    <a:p>
                      <a:pPr algn="ctr"/>
                      <a:r>
                        <a:rPr lang="pl-PL" sz="2000" b="1" dirty="0">
                          <a:solidFill>
                            <a:schemeClr val="tx1">
                              <a:lumMod val="85000"/>
                              <a:lumOff val="15000"/>
                            </a:schemeClr>
                          </a:solidFill>
                          <a:latin typeface="+mn-lt"/>
                        </a:rPr>
                        <a:t>niedostateczna</a:t>
                      </a:r>
                    </a:p>
                  </a:txBody>
                  <a:tcPr anchor="ctr">
                    <a:solidFill>
                      <a:schemeClr val="bg1">
                        <a:lumMod val="85000"/>
                      </a:schemeClr>
                    </a:solidFill>
                  </a:tcPr>
                </a:tc>
                <a:extLst>
                  <a:ext uri="{0D108BD9-81ED-4DB2-BD59-A6C34878D82A}">
                    <a16:rowId xmlns="" xmlns:a16="http://schemas.microsoft.com/office/drawing/2014/main" val="1969198261"/>
                  </a:ext>
                </a:extLst>
              </a:tr>
              <a:tr h="550649">
                <a:tc>
                  <a:txBody>
                    <a:bodyPr/>
                    <a:lstStyle/>
                    <a:p>
                      <a:pPr algn="ctr"/>
                      <a:r>
                        <a:rPr lang="pl-PL" sz="2000" b="1" dirty="0">
                          <a:solidFill>
                            <a:schemeClr val="tx1">
                              <a:lumMod val="85000"/>
                              <a:lumOff val="15000"/>
                            </a:schemeClr>
                          </a:solidFill>
                          <a:latin typeface="+mn-lt"/>
                        </a:rPr>
                        <a:t>4-5</a:t>
                      </a:r>
                    </a:p>
                  </a:txBody>
                  <a:tcPr anchor="ctr">
                    <a:solidFill>
                      <a:schemeClr val="bg1">
                        <a:lumMod val="85000"/>
                      </a:schemeClr>
                    </a:solidFill>
                  </a:tcPr>
                </a:tc>
                <a:tc>
                  <a:txBody>
                    <a:bodyPr/>
                    <a:lstStyle/>
                    <a:p>
                      <a:pPr algn="ctr"/>
                      <a:r>
                        <a:rPr lang="pl-PL" sz="2000" b="1" dirty="0">
                          <a:solidFill>
                            <a:schemeClr val="tx1">
                              <a:lumMod val="85000"/>
                              <a:lumOff val="15000"/>
                            </a:schemeClr>
                          </a:solidFill>
                          <a:latin typeface="+mn-lt"/>
                        </a:rPr>
                        <a:t>dopuszczająca</a:t>
                      </a:r>
                    </a:p>
                  </a:txBody>
                  <a:tcPr anchor="ctr">
                    <a:solidFill>
                      <a:schemeClr val="bg1">
                        <a:lumMod val="85000"/>
                      </a:schemeClr>
                    </a:solidFill>
                  </a:tcPr>
                </a:tc>
                <a:extLst>
                  <a:ext uri="{0D108BD9-81ED-4DB2-BD59-A6C34878D82A}">
                    <a16:rowId xmlns="" xmlns:a16="http://schemas.microsoft.com/office/drawing/2014/main" val="3824985485"/>
                  </a:ext>
                </a:extLst>
              </a:tr>
              <a:tr h="550649">
                <a:tc>
                  <a:txBody>
                    <a:bodyPr/>
                    <a:lstStyle/>
                    <a:p>
                      <a:pPr algn="ctr"/>
                      <a:r>
                        <a:rPr lang="pl-PL" sz="2000" b="1" dirty="0">
                          <a:solidFill>
                            <a:schemeClr val="tx1">
                              <a:lumMod val="85000"/>
                              <a:lumOff val="15000"/>
                            </a:schemeClr>
                          </a:solidFill>
                          <a:latin typeface="+mn-lt"/>
                        </a:rPr>
                        <a:t>6-7</a:t>
                      </a:r>
                    </a:p>
                  </a:txBody>
                  <a:tcPr anchor="ctr">
                    <a:solidFill>
                      <a:schemeClr val="bg1">
                        <a:lumMod val="85000"/>
                      </a:schemeClr>
                    </a:solidFill>
                  </a:tcPr>
                </a:tc>
                <a:tc>
                  <a:txBody>
                    <a:bodyPr/>
                    <a:lstStyle/>
                    <a:p>
                      <a:pPr algn="ctr"/>
                      <a:r>
                        <a:rPr lang="pl-PL" sz="2000" b="1" dirty="0">
                          <a:solidFill>
                            <a:schemeClr val="tx1">
                              <a:lumMod val="85000"/>
                              <a:lumOff val="15000"/>
                            </a:schemeClr>
                          </a:solidFill>
                          <a:latin typeface="+mn-lt"/>
                        </a:rPr>
                        <a:t>dostateczna</a:t>
                      </a:r>
                    </a:p>
                  </a:txBody>
                  <a:tcPr anchor="ctr">
                    <a:solidFill>
                      <a:schemeClr val="bg1">
                        <a:lumMod val="85000"/>
                      </a:schemeClr>
                    </a:solidFill>
                  </a:tcPr>
                </a:tc>
                <a:extLst>
                  <a:ext uri="{0D108BD9-81ED-4DB2-BD59-A6C34878D82A}">
                    <a16:rowId xmlns="" xmlns:a16="http://schemas.microsoft.com/office/drawing/2014/main" val="1708361299"/>
                  </a:ext>
                </a:extLst>
              </a:tr>
              <a:tr h="550649">
                <a:tc>
                  <a:txBody>
                    <a:bodyPr/>
                    <a:lstStyle/>
                    <a:p>
                      <a:pPr algn="ctr"/>
                      <a:r>
                        <a:rPr lang="pl-PL" sz="2000" b="1" dirty="0">
                          <a:solidFill>
                            <a:schemeClr val="tx1">
                              <a:lumMod val="85000"/>
                              <a:lumOff val="15000"/>
                            </a:schemeClr>
                          </a:solidFill>
                          <a:latin typeface="+mn-lt"/>
                        </a:rPr>
                        <a:t>8-9</a:t>
                      </a:r>
                    </a:p>
                  </a:txBody>
                  <a:tcPr anchor="ctr">
                    <a:solidFill>
                      <a:schemeClr val="bg1">
                        <a:lumMod val="85000"/>
                      </a:schemeClr>
                    </a:solidFill>
                  </a:tcPr>
                </a:tc>
                <a:tc>
                  <a:txBody>
                    <a:bodyPr/>
                    <a:lstStyle/>
                    <a:p>
                      <a:pPr algn="ctr"/>
                      <a:r>
                        <a:rPr lang="pl-PL" sz="2000" b="1" dirty="0">
                          <a:solidFill>
                            <a:schemeClr val="tx1">
                              <a:lumMod val="85000"/>
                              <a:lumOff val="15000"/>
                            </a:schemeClr>
                          </a:solidFill>
                          <a:latin typeface="+mn-lt"/>
                        </a:rPr>
                        <a:t>dobra</a:t>
                      </a:r>
                    </a:p>
                  </a:txBody>
                  <a:tcPr anchor="ctr">
                    <a:solidFill>
                      <a:schemeClr val="bg1">
                        <a:lumMod val="85000"/>
                      </a:schemeClr>
                    </a:solidFill>
                  </a:tcPr>
                </a:tc>
                <a:extLst>
                  <a:ext uri="{0D108BD9-81ED-4DB2-BD59-A6C34878D82A}">
                    <a16:rowId xmlns="" xmlns:a16="http://schemas.microsoft.com/office/drawing/2014/main" val="4021470042"/>
                  </a:ext>
                </a:extLst>
              </a:tr>
              <a:tr h="550649">
                <a:tc>
                  <a:txBody>
                    <a:bodyPr/>
                    <a:lstStyle/>
                    <a:p>
                      <a:pPr algn="ctr"/>
                      <a:r>
                        <a:rPr lang="pl-PL" sz="2000" b="1" dirty="0">
                          <a:solidFill>
                            <a:schemeClr val="tx1">
                              <a:lumMod val="85000"/>
                              <a:lumOff val="15000"/>
                            </a:schemeClr>
                          </a:solidFill>
                          <a:latin typeface="+mn-lt"/>
                        </a:rPr>
                        <a:t>10-11</a:t>
                      </a:r>
                    </a:p>
                  </a:txBody>
                  <a:tcPr anchor="ctr">
                    <a:solidFill>
                      <a:schemeClr val="bg1">
                        <a:lumMod val="85000"/>
                      </a:schemeClr>
                    </a:solidFill>
                  </a:tcPr>
                </a:tc>
                <a:tc>
                  <a:txBody>
                    <a:bodyPr/>
                    <a:lstStyle/>
                    <a:p>
                      <a:pPr algn="ctr"/>
                      <a:r>
                        <a:rPr lang="pl-PL" sz="2000" b="1" dirty="0">
                          <a:solidFill>
                            <a:schemeClr val="tx1">
                              <a:lumMod val="85000"/>
                              <a:lumOff val="15000"/>
                            </a:schemeClr>
                          </a:solidFill>
                          <a:latin typeface="+mn-lt"/>
                        </a:rPr>
                        <a:t>bardzo dobra</a:t>
                      </a:r>
                    </a:p>
                  </a:txBody>
                  <a:tcPr anchor="ctr">
                    <a:solidFill>
                      <a:schemeClr val="bg1">
                        <a:lumMod val="85000"/>
                      </a:schemeClr>
                    </a:solidFill>
                  </a:tcPr>
                </a:tc>
                <a:extLst>
                  <a:ext uri="{0D108BD9-81ED-4DB2-BD59-A6C34878D82A}">
                    <a16:rowId xmlns="" xmlns:a16="http://schemas.microsoft.com/office/drawing/2014/main" val="819818010"/>
                  </a:ext>
                </a:extLst>
              </a:tr>
              <a:tr h="550649">
                <a:tc>
                  <a:txBody>
                    <a:bodyPr/>
                    <a:lstStyle/>
                    <a:p>
                      <a:pPr algn="ctr"/>
                      <a:r>
                        <a:rPr lang="pl-PL" sz="2000" b="1" dirty="0">
                          <a:solidFill>
                            <a:schemeClr val="tx1">
                              <a:lumMod val="85000"/>
                              <a:lumOff val="15000"/>
                            </a:schemeClr>
                          </a:solidFill>
                          <a:latin typeface="+mn-lt"/>
                        </a:rPr>
                        <a:t>12</a:t>
                      </a:r>
                    </a:p>
                  </a:txBody>
                  <a:tcPr anchor="ctr">
                    <a:solidFill>
                      <a:schemeClr val="bg1">
                        <a:lumMod val="85000"/>
                      </a:schemeClr>
                    </a:solidFill>
                  </a:tcPr>
                </a:tc>
                <a:tc>
                  <a:txBody>
                    <a:bodyPr/>
                    <a:lstStyle/>
                    <a:p>
                      <a:pPr algn="ctr"/>
                      <a:r>
                        <a:rPr lang="pl-PL" sz="2000" b="1" dirty="0">
                          <a:solidFill>
                            <a:schemeClr val="tx1">
                              <a:lumMod val="85000"/>
                              <a:lumOff val="15000"/>
                            </a:schemeClr>
                          </a:solidFill>
                          <a:latin typeface="+mn-lt"/>
                        </a:rPr>
                        <a:t>celująca</a:t>
                      </a:r>
                    </a:p>
                  </a:txBody>
                  <a:tcPr anchor="ctr">
                    <a:solidFill>
                      <a:schemeClr val="bg1">
                        <a:lumMod val="85000"/>
                      </a:schemeClr>
                    </a:solidFill>
                  </a:tcPr>
                </a:tc>
                <a:extLst>
                  <a:ext uri="{0D108BD9-81ED-4DB2-BD59-A6C34878D82A}">
                    <a16:rowId xmlns="" xmlns:a16="http://schemas.microsoft.com/office/drawing/2014/main" val="1168877750"/>
                  </a:ext>
                </a:extLst>
              </a:tr>
            </a:tbl>
          </a:graphicData>
        </a:graphic>
      </p:graphicFrame>
      <p:sp>
        <p:nvSpPr>
          <p:cNvPr id="6" name="pole tekstowe 5"/>
          <p:cNvSpPr txBox="1"/>
          <p:nvPr/>
        </p:nvSpPr>
        <p:spPr>
          <a:xfrm>
            <a:off x="6876256" y="6525344"/>
            <a:ext cx="2016224" cy="246221"/>
          </a:xfrm>
          <a:prstGeom prst="rect">
            <a:avLst/>
          </a:prstGeom>
          <a:noFill/>
        </p:spPr>
        <p:txBody>
          <a:bodyPr wrap="square" rtlCol="0">
            <a:spAutoFit/>
          </a:bodyPr>
          <a:lstStyle/>
          <a:p>
            <a:r>
              <a:rPr lang="pl-PL" sz="1000" dirty="0">
                <a:solidFill>
                  <a:schemeClr val="tx1">
                    <a:lumMod val="85000"/>
                    <a:lumOff val="15000"/>
                  </a:schemeClr>
                </a:solidFill>
              </a:rPr>
              <a:t>dreamcatcherbody.wordpress.com</a:t>
            </a:r>
          </a:p>
        </p:txBody>
      </p:sp>
    </p:spTree>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2401</TotalTime>
  <Words>699</Words>
  <Application>Microsoft Office PowerPoint</Application>
  <PresentationFormat>Pokaz na ekranie (4:3)</PresentationFormat>
  <Paragraphs>116</Paragraphs>
  <Slides>11</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11</vt:i4>
      </vt:variant>
    </vt:vector>
  </HeadingPairs>
  <TitlesOfParts>
    <vt:vector size="16" baseType="lpstr">
      <vt:lpstr>Arial</vt:lpstr>
      <vt:lpstr>Calibri</vt:lpstr>
      <vt:lpstr>Times New Roman</vt:lpstr>
      <vt:lpstr>Verdana</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dc:creator>Darek</dc:creator>
  <cp:lastModifiedBy>Anna Basta</cp:lastModifiedBy>
  <cp:revision>116</cp:revision>
  <dcterms:created xsi:type="dcterms:W3CDTF">2018-05-22T19:31:12Z</dcterms:created>
  <dcterms:modified xsi:type="dcterms:W3CDTF">2020-01-21T18:06:47Z</dcterms:modified>
</cp:coreProperties>
</file>