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7" name="Trójkąt równoramienny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ytuł 7"/>
          <p:cNvSpPr>
            <a:spLocks noGrp="1"/>
          </p:cNvSpPr>
          <p:nvPr>
            <p:ph type="ctrTitle"/>
          </p:nvPr>
        </p:nvSpPr>
        <p:spPr>
          <a:xfrm>
            <a:off x="540544" y="776288"/>
            <a:ext cx="8062912" cy="1470025"/>
          </a:xfrm>
        </p:spPr>
        <p:txBody>
          <a:bodyPr anchor="b">
            <a:normAutofit/>
          </a:bodyPr>
          <a:lstStyle>
            <a:lvl1pPr algn="r">
              <a:defRPr sz="4400"/>
            </a:lvl1pPr>
          </a:lstStyle>
          <a:p>
            <a:r>
              <a:rPr kumimoji="0" lang="pl-PL"/>
              <a:t>Kliknij, aby edytować styl</a:t>
            </a:r>
            <a:endParaRPr kumimoji="0" lang="en-US"/>
          </a:p>
        </p:txBody>
      </p:sp>
      <p:sp>
        <p:nvSpPr>
          <p:cNvPr id="9" name="Podtytuł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28" name="Symbol zastępczy daty 27"/>
          <p:cNvSpPr>
            <a:spLocks noGrp="1"/>
          </p:cNvSpPr>
          <p:nvPr>
            <p:ph type="dt" sz="half" idx="10"/>
          </p:nvPr>
        </p:nvSpPr>
        <p:spPr>
          <a:xfrm>
            <a:off x="1371600" y="6012656"/>
            <a:ext cx="5791200" cy="365125"/>
          </a:xfrm>
        </p:spPr>
        <p:txBody>
          <a:bodyPr tIns="0" bIns="0" anchor="t"/>
          <a:lstStyle>
            <a:lvl1pPr algn="r">
              <a:defRPr sz="1000"/>
            </a:lvl1pPr>
          </a:lstStyle>
          <a:p>
            <a:fld id="{EC68FAA1-B2DE-4CB6-BE53-F6BF06B5CAEE}" type="datetimeFigureOut">
              <a:rPr lang="pl-PL" smtClean="0"/>
              <a:t>20.01.2020</a:t>
            </a:fld>
            <a:endParaRPr lang="pl-PL"/>
          </a:p>
        </p:txBody>
      </p:sp>
      <p:sp>
        <p:nvSpPr>
          <p:cNvPr id="17" name="Symbol zastępczy stopki 16"/>
          <p:cNvSpPr>
            <a:spLocks noGrp="1"/>
          </p:cNvSpPr>
          <p:nvPr>
            <p:ph type="ftr" sz="quarter" idx="11"/>
          </p:nvPr>
        </p:nvSpPr>
        <p:spPr>
          <a:xfrm>
            <a:off x="1371600" y="5650704"/>
            <a:ext cx="5791200" cy="365125"/>
          </a:xfrm>
        </p:spPr>
        <p:txBody>
          <a:bodyPr tIns="0" bIns="0" anchor="b"/>
          <a:lstStyle>
            <a:lvl1pPr algn="r">
              <a:defRPr sz="1100"/>
            </a:lvl1pPr>
          </a:lstStyle>
          <a:p>
            <a:endParaRPr lang="pl-PL"/>
          </a:p>
        </p:txBody>
      </p:sp>
      <p:sp>
        <p:nvSpPr>
          <p:cNvPr id="29" name="Symbol zastępczy numeru slajdu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B851A4D-1B1E-41C7-BC0D-CDCBE1B15920}" type="slidenum">
              <a:rPr lang="pl-PL" smtClean="0"/>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EC68FAA1-B2DE-4CB6-BE53-F6BF06B5CAEE}"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851A4D-1B1E-41C7-BC0D-CDCBE1B15920}" type="slidenum">
              <a:rPr lang="pl-PL" smtClean="0"/>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81800" y="381000"/>
            <a:ext cx="1905000" cy="5486400"/>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381000"/>
            <a:ext cx="6248400" cy="5486400"/>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EC68FAA1-B2DE-4CB6-BE53-F6BF06B5CAEE}" type="datetimeFigureOut">
              <a:rPr lang="pl-PL" smtClean="0"/>
              <a:t>20.01.2020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1B851A4D-1B1E-41C7-BC0D-CDCBE1B15920}" type="slidenum">
              <a:rPr lang="pl-PL" smtClean="0"/>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67494"/>
            <a:ext cx="8229600" cy="1399032"/>
          </a:xfrm>
        </p:spPr>
        <p:txBody>
          <a:bodyPr/>
          <a:lstStyle/>
          <a:p>
            <a:r>
              <a:rPr kumimoji="0" lang="pl-PL"/>
              <a:t>Kliknij, aby edytować styl</a:t>
            </a:r>
            <a:endParaRPr kumimoji="0" lang="en-US"/>
          </a:p>
        </p:txBody>
      </p:sp>
      <p:sp>
        <p:nvSpPr>
          <p:cNvPr id="3" name="Symbol zastępczy zawartości 2"/>
          <p:cNvSpPr>
            <a:spLocks noGrp="1"/>
          </p:cNvSpPr>
          <p:nvPr>
            <p:ph idx="1"/>
          </p:nvPr>
        </p:nvSpPr>
        <p:spPr>
          <a:xfrm>
            <a:off x="457200" y="1882808"/>
            <a:ext cx="8229600" cy="4572000"/>
          </a:xfrm>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a:xfrm>
            <a:off x="4791456" y="6480048"/>
            <a:ext cx="2133600" cy="301752"/>
          </a:xfrm>
        </p:spPr>
        <p:txBody>
          <a:bodyPr/>
          <a:lstStyle/>
          <a:p>
            <a:fld id="{EC68FAA1-B2DE-4CB6-BE53-F6BF06B5CAEE}" type="datetimeFigureOut">
              <a:rPr lang="pl-PL" smtClean="0"/>
              <a:t>20.01.2020</a:t>
            </a:fld>
            <a:endParaRPr lang="pl-PL"/>
          </a:p>
        </p:txBody>
      </p:sp>
      <p:sp>
        <p:nvSpPr>
          <p:cNvPr id="5" name="Symbol zastępczy stopki 4"/>
          <p:cNvSpPr>
            <a:spLocks noGrp="1"/>
          </p:cNvSpPr>
          <p:nvPr>
            <p:ph type="ftr" sz="quarter" idx="11"/>
          </p:nvPr>
        </p:nvSpPr>
        <p:spPr>
          <a:xfrm>
            <a:off x="457200" y="6480969"/>
            <a:ext cx="4260056" cy="300831"/>
          </a:xfrm>
        </p:spPr>
        <p:txBody>
          <a:bodyPr/>
          <a:lstStyle/>
          <a:p>
            <a:endParaRPr lang="pl-PL"/>
          </a:p>
        </p:txBody>
      </p:sp>
      <p:sp>
        <p:nvSpPr>
          <p:cNvPr id="6" name="Symbol zastępczy numeru slajdu 5"/>
          <p:cNvSpPr>
            <a:spLocks noGrp="1"/>
          </p:cNvSpPr>
          <p:nvPr>
            <p:ph type="sldNum" sz="quarter" idx="12"/>
          </p:nvPr>
        </p:nvSpPr>
        <p:spPr/>
        <p:txBody>
          <a:bodyPr/>
          <a:lstStyle/>
          <a:p>
            <a:fld id="{1B851A4D-1B1E-41C7-BC0D-CDCBE1B15920}" type="slidenum">
              <a:rPr lang="pl-PL" smtClean="0"/>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bg>
      <p:bgRef idx="1002">
        <a:schemeClr val="bg1"/>
      </p:bgRef>
    </p:bg>
    <p:spTree>
      <p:nvGrpSpPr>
        <p:cNvPr id="1" name=""/>
        <p:cNvGrpSpPr/>
        <p:nvPr/>
      </p:nvGrpSpPr>
      <p:grpSpPr>
        <a:xfrm>
          <a:off x="0" y="0"/>
          <a:ext cx="0" cy="0"/>
          <a:chOff x="0" y="0"/>
          <a:chExt cx="0" cy="0"/>
        </a:xfrm>
      </p:grpSpPr>
      <p:sp>
        <p:nvSpPr>
          <p:cNvPr id="9" name="Trójkąt prostokątny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Trójkąt równoramienny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Symbol zastępczy daty 3"/>
          <p:cNvSpPr>
            <a:spLocks noGrp="1"/>
          </p:cNvSpPr>
          <p:nvPr>
            <p:ph type="dt" sz="half" idx="10"/>
          </p:nvPr>
        </p:nvSpPr>
        <p:spPr>
          <a:xfrm>
            <a:off x="6955632" y="6477000"/>
            <a:ext cx="2133600" cy="304800"/>
          </a:xfrm>
        </p:spPr>
        <p:txBody>
          <a:bodyPr/>
          <a:lstStyle/>
          <a:p>
            <a:fld id="{EC68FAA1-B2DE-4CB6-BE53-F6BF06B5CAEE}" type="datetimeFigureOut">
              <a:rPr lang="pl-PL" smtClean="0"/>
              <a:t>20.01.2020</a:t>
            </a:fld>
            <a:endParaRPr lang="pl-PL"/>
          </a:p>
        </p:txBody>
      </p:sp>
      <p:sp>
        <p:nvSpPr>
          <p:cNvPr id="5" name="Symbol zastępczy stopki 4"/>
          <p:cNvSpPr>
            <a:spLocks noGrp="1"/>
          </p:cNvSpPr>
          <p:nvPr>
            <p:ph type="ftr" sz="quarter" idx="11"/>
          </p:nvPr>
        </p:nvSpPr>
        <p:spPr>
          <a:xfrm>
            <a:off x="2619376" y="6480969"/>
            <a:ext cx="4260056" cy="300831"/>
          </a:xfrm>
        </p:spPr>
        <p:txBody>
          <a:bodyPr/>
          <a:lstStyle/>
          <a:p>
            <a:endParaRPr lang="pl-PL"/>
          </a:p>
        </p:txBody>
      </p:sp>
      <p:sp>
        <p:nvSpPr>
          <p:cNvPr id="6" name="Symbol zastępczy numeru slajdu 5"/>
          <p:cNvSpPr>
            <a:spLocks noGrp="1"/>
          </p:cNvSpPr>
          <p:nvPr>
            <p:ph type="sldNum" sz="quarter" idx="12"/>
          </p:nvPr>
        </p:nvSpPr>
        <p:spPr>
          <a:xfrm>
            <a:off x="8451056" y="809624"/>
            <a:ext cx="502920" cy="300831"/>
          </a:xfrm>
        </p:spPr>
        <p:txBody>
          <a:bodyPr/>
          <a:lstStyle/>
          <a:p>
            <a:fld id="{1B851A4D-1B1E-41C7-BC0D-CDCBE1B15920}" type="slidenum">
              <a:rPr lang="pl-PL" smtClean="0"/>
              <a:t>‹#›</a:t>
            </a:fld>
            <a:endParaRPr lang="pl-PL"/>
          </a:p>
        </p:txBody>
      </p:sp>
      <p:cxnSp>
        <p:nvCxnSpPr>
          <p:cNvPr id="11" name="Łącznik prostoliniowy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Łącznik prostoliniowy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ytuł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pl-PL"/>
              <a:t>Kliknij, aby edytować styl</a:t>
            </a:r>
            <a:endParaRPr kumimoji="0" lang="en-US"/>
          </a:p>
        </p:txBody>
      </p:sp>
      <p:sp>
        <p:nvSpPr>
          <p:cNvPr id="3" name="Symbol zastępczy tekstu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marL="0" algn="l">
              <a:defRPr/>
            </a:lvl1pPr>
          </a:lstStyle>
          <a:p>
            <a:r>
              <a:rPr kumimoji="0" lang="pl-PL"/>
              <a:t>Kliknij, aby edytować styl</a:t>
            </a:r>
            <a:endParaRPr kumimoji="0" lang="en-US"/>
          </a:p>
        </p:txBody>
      </p:sp>
      <p:sp>
        <p:nvSpPr>
          <p:cNvPr id="3" name="Symbol zastępczy zawartości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4791456" y="6480969"/>
            <a:ext cx="2133600" cy="301752"/>
          </a:xfrm>
        </p:spPr>
        <p:txBody>
          <a:bodyPr/>
          <a:lstStyle/>
          <a:p>
            <a:fld id="{EC68FAA1-B2DE-4CB6-BE53-F6BF06B5CAEE}" type="datetimeFigureOut">
              <a:rPr lang="pl-PL" smtClean="0"/>
              <a:t>20.01.2020</a:t>
            </a:fld>
            <a:endParaRPr lang="pl-PL"/>
          </a:p>
        </p:txBody>
      </p:sp>
      <p:sp>
        <p:nvSpPr>
          <p:cNvPr id="6" name="Symbol zastępczy stopki 5"/>
          <p:cNvSpPr>
            <a:spLocks noGrp="1"/>
          </p:cNvSpPr>
          <p:nvPr>
            <p:ph type="ftr" sz="quarter" idx="11"/>
          </p:nvPr>
        </p:nvSpPr>
        <p:spPr>
          <a:xfrm>
            <a:off x="457200" y="6480969"/>
            <a:ext cx="4260056" cy="301752"/>
          </a:xfrm>
        </p:spPr>
        <p:txBody>
          <a:bodyPr/>
          <a:lstStyle/>
          <a:p>
            <a:endParaRPr lang="pl-PL"/>
          </a:p>
        </p:txBody>
      </p:sp>
      <p:sp>
        <p:nvSpPr>
          <p:cNvPr id="7" name="Symbol zastępczy numeru slajdu 6"/>
          <p:cNvSpPr>
            <a:spLocks noGrp="1"/>
          </p:cNvSpPr>
          <p:nvPr>
            <p:ph type="sldNum" sz="quarter" idx="12"/>
          </p:nvPr>
        </p:nvSpPr>
        <p:spPr>
          <a:xfrm>
            <a:off x="7589520" y="6480969"/>
            <a:ext cx="502920" cy="301752"/>
          </a:xfrm>
        </p:spPr>
        <p:txBody>
          <a:bodyPr/>
          <a:lstStyle/>
          <a:p>
            <a:fld id="{1B851A4D-1B1E-41C7-BC0D-CDCBE1B15920}" type="slidenum">
              <a:rPr lang="pl-PL" smtClean="0"/>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orównanie">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a:xfrm>
            <a:off x="4791456" y="6480969"/>
            <a:ext cx="2130552" cy="301752"/>
          </a:xfrm>
        </p:spPr>
        <p:txBody>
          <a:bodyPr/>
          <a:lstStyle/>
          <a:p>
            <a:fld id="{EC68FAA1-B2DE-4CB6-BE53-F6BF06B5CAEE}" type="datetimeFigureOut">
              <a:rPr lang="pl-PL" smtClean="0"/>
              <a:t>20.01.2020</a:t>
            </a:fld>
            <a:endParaRPr lang="pl-PL"/>
          </a:p>
        </p:txBody>
      </p:sp>
      <p:sp>
        <p:nvSpPr>
          <p:cNvPr id="8" name="Symbol zastępczy stopki 7"/>
          <p:cNvSpPr>
            <a:spLocks noGrp="1"/>
          </p:cNvSpPr>
          <p:nvPr>
            <p:ph type="ftr" sz="quarter" idx="11"/>
          </p:nvPr>
        </p:nvSpPr>
        <p:spPr>
          <a:xfrm>
            <a:off x="457200" y="6480969"/>
            <a:ext cx="4261104" cy="301752"/>
          </a:xfrm>
        </p:spPr>
        <p:txBody>
          <a:bodyPr/>
          <a:lstStyle/>
          <a:p>
            <a:endParaRPr lang="pl-PL"/>
          </a:p>
        </p:txBody>
      </p:sp>
      <p:sp>
        <p:nvSpPr>
          <p:cNvPr id="9" name="Symbol zastępczy numeru slajdu 8"/>
          <p:cNvSpPr>
            <a:spLocks noGrp="1"/>
          </p:cNvSpPr>
          <p:nvPr>
            <p:ph type="sldNum" sz="quarter" idx="12"/>
          </p:nvPr>
        </p:nvSpPr>
        <p:spPr>
          <a:xfrm>
            <a:off x="7589520" y="6483096"/>
            <a:ext cx="502920" cy="301752"/>
          </a:xfrm>
        </p:spPr>
        <p:txBody>
          <a:bodyPr/>
          <a:lstStyle>
            <a:lvl1pPr algn="ctr">
              <a:defRPr/>
            </a:lvl1pPr>
          </a:lstStyle>
          <a:p>
            <a:fld id="{1B851A4D-1B1E-41C7-BC0D-CDCBE1B15920}"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b="0"/>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EC68FAA1-B2DE-4CB6-BE53-F6BF06B5CAEE}" type="datetimeFigureOut">
              <a:rPr lang="pl-PL" smtClean="0"/>
              <a:t>20.01.2020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1B851A4D-1B1E-41C7-BC0D-CDCBE1B15920}" type="slidenum">
              <a:rPr lang="pl-PL" smtClean="0"/>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a:xfrm>
            <a:off x="4791456" y="6480969"/>
            <a:ext cx="2133600" cy="301752"/>
          </a:xfrm>
        </p:spPr>
        <p:txBody>
          <a:bodyPr/>
          <a:lstStyle/>
          <a:p>
            <a:fld id="{EC68FAA1-B2DE-4CB6-BE53-F6BF06B5CAEE}" type="datetimeFigureOut">
              <a:rPr lang="pl-PL" smtClean="0"/>
              <a:t>20.01.2020</a:t>
            </a:fld>
            <a:endParaRPr lang="pl-PL"/>
          </a:p>
        </p:txBody>
      </p:sp>
      <p:sp>
        <p:nvSpPr>
          <p:cNvPr id="3" name="Symbol zastępczy stopki 2"/>
          <p:cNvSpPr>
            <a:spLocks noGrp="1"/>
          </p:cNvSpPr>
          <p:nvPr>
            <p:ph type="ftr" sz="quarter" idx="11"/>
          </p:nvPr>
        </p:nvSpPr>
        <p:spPr>
          <a:xfrm>
            <a:off x="457200" y="6481890"/>
            <a:ext cx="4260056" cy="300831"/>
          </a:xfrm>
        </p:spPr>
        <p:txBody>
          <a:bodyPr/>
          <a:lstStyle/>
          <a:p>
            <a:endParaRPr lang="pl-PL"/>
          </a:p>
        </p:txBody>
      </p:sp>
      <p:sp>
        <p:nvSpPr>
          <p:cNvPr id="4" name="Symbol zastępczy numeru slajdu 3"/>
          <p:cNvSpPr>
            <a:spLocks noGrp="1"/>
          </p:cNvSpPr>
          <p:nvPr>
            <p:ph type="sldNum" sz="quarter" idx="12"/>
          </p:nvPr>
        </p:nvSpPr>
        <p:spPr>
          <a:xfrm>
            <a:off x="7589520" y="6480969"/>
            <a:ext cx="502920" cy="301752"/>
          </a:xfrm>
        </p:spPr>
        <p:txBody>
          <a:bodyPr/>
          <a:lstStyle/>
          <a:p>
            <a:fld id="{1B851A4D-1B1E-41C7-BC0D-CDCBE1B15920}"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bg>
      <p:bgRef idx="1002">
        <a:schemeClr val="bg2"/>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pl-PL"/>
              <a:t>Kliknij, aby edytować styl</a:t>
            </a:r>
            <a:endParaRPr kumimoji="0" lang="en-US"/>
          </a:p>
        </p:txBody>
      </p:sp>
      <p:sp>
        <p:nvSpPr>
          <p:cNvPr id="3" name="Symbol zastępczy tekstu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a:xfrm>
            <a:off x="6278976" y="6556248"/>
            <a:ext cx="2133600" cy="301752"/>
          </a:xfrm>
        </p:spPr>
        <p:txBody>
          <a:bodyPr/>
          <a:lstStyle>
            <a:lvl1pPr>
              <a:defRPr sz="900"/>
            </a:lvl1pPr>
          </a:lstStyle>
          <a:p>
            <a:fld id="{EC68FAA1-B2DE-4CB6-BE53-F6BF06B5CAEE}" type="datetimeFigureOut">
              <a:rPr lang="pl-PL" smtClean="0"/>
              <a:t>20.01.2020</a:t>
            </a:fld>
            <a:endParaRPr lang="pl-PL"/>
          </a:p>
        </p:txBody>
      </p:sp>
      <p:sp>
        <p:nvSpPr>
          <p:cNvPr id="6" name="Symbol zastępczy stopki 5"/>
          <p:cNvSpPr>
            <a:spLocks noGrp="1"/>
          </p:cNvSpPr>
          <p:nvPr>
            <p:ph type="ftr" sz="quarter" idx="11"/>
          </p:nvPr>
        </p:nvSpPr>
        <p:spPr>
          <a:xfrm>
            <a:off x="1135856" y="6556248"/>
            <a:ext cx="5143120"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410576" y="6556248"/>
            <a:ext cx="502920" cy="301752"/>
          </a:xfrm>
        </p:spPr>
        <p:txBody>
          <a:bodyPr/>
          <a:lstStyle>
            <a:lvl1pPr>
              <a:defRPr sz="900"/>
            </a:lvl1pPr>
          </a:lstStyle>
          <a:p>
            <a:fld id="{1B851A4D-1B1E-41C7-BC0D-CDCBE1B15920}"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bg>
      <p:bgRef idx="1002">
        <a:schemeClr val="bg1"/>
      </p:bgRef>
    </p:bg>
    <p:spTree>
      <p:nvGrpSpPr>
        <p:cNvPr id="1" name=""/>
        <p:cNvGrpSpPr/>
        <p:nvPr/>
      </p:nvGrpSpPr>
      <p:grpSpPr>
        <a:xfrm>
          <a:off x="0" y="0"/>
          <a:ext cx="0" cy="0"/>
          <a:chOff x="0" y="0"/>
          <a:chExt cx="0" cy="0"/>
        </a:xfrm>
      </p:grpSpPr>
      <p:sp>
        <p:nvSpPr>
          <p:cNvPr id="2" name="Tytuł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pl-PL"/>
              <a:t>Kliknij, aby edytować styl</a:t>
            </a:r>
            <a:endParaRPr kumimoji="0" lang="en-US"/>
          </a:p>
        </p:txBody>
      </p:sp>
      <p:sp>
        <p:nvSpPr>
          <p:cNvPr id="3" name="Symbol zastępczy obrazu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pl-PL"/>
              <a:t>Kliknij ikonę, aby dodać obraz</a:t>
            </a:r>
            <a:endParaRPr kumimoji="0" lang="en-US" dirty="0"/>
          </a:p>
        </p:txBody>
      </p:sp>
      <p:sp>
        <p:nvSpPr>
          <p:cNvPr id="4" name="Symbol zastępczy tekstu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a:xfrm>
            <a:off x="6108192" y="6556248"/>
            <a:ext cx="2103120" cy="301752"/>
          </a:xfrm>
        </p:spPr>
        <p:txBody>
          <a:bodyPr/>
          <a:lstStyle>
            <a:lvl1pPr>
              <a:defRPr sz="900"/>
            </a:lvl1pPr>
          </a:lstStyle>
          <a:p>
            <a:fld id="{EC68FAA1-B2DE-4CB6-BE53-F6BF06B5CAEE}" type="datetimeFigureOut">
              <a:rPr lang="pl-PL" smtClean="0"/>
              <a:t>20.01.2020</a:t>
            </a:fld>
            <a:endParaRPr lang="pl-PL"/>
          </a:p>
        </p:txBody>
      </p:sp>
      <p:sp>
        <p:nvSpPr>
          <p:cNvPr id="6" name="Symbol zastępczy stopki 5"/>
          <p:cNvSpPr>
            <a:spLocks noGrp="1"/>
          </p:cNvSpPr>
          <p:nvPr>
            <p:ph type="ftr" sz="quarter" idx="11"/>
          </p:nvPr>
        </p:nvSpPr>
        <p:spPr>
          <a:xfrm>
            <a:off x="1170432" y="6557169"/>
            <a:ext cx="4948072" cy="301752"/>
          </a:xfrm>
        </p:spPr>
        <p:txBody>
          <a:bodyPr/>
          <a:lstStyle>
            <a:lvl1pPr>
              <a:defRPr sz="900"/>
            </a:lvl1pPr>
          </a:lstStyle>
          <a:p>
            <a:endParaRPr lang="pl-PL"/>
          </a:p>
        </p:txBody>
      </p:sp>
      <p:sp>
        <p:nvSpPr>
          <p:cNvPr id="7" name="Symbol zastępczy numeru slajdu 6"/>
          <p:cNvSpPr>
            <a:spLocks noGrp="1"/>
          </p:cNvSpPr>
          <p:nvPr>
            <p:ph type="sldNum" sz="quarter" idx="12"/>
          </p:nvPr>
        </p:nvSpPr>
        <p:spPr>
          <a:xfrm>
            <a:off x="8217192" y="6556248"/>
            <a:ext cx="365760" cy="301752"/>
          </a:xfrm>
        </p:spPr>
        <p:txBody>
          <a:bodyPr/>
          <a:lstStyle>
            <a:lvl1pPr algn="ctr">
              <a:defRPr sz="900"/>
            </a:lvl1pPr>
          </a:lstStyle>
          <a:p>
            <a:fld id="{1B851A4D-1B1E-41C7-BC0D-CDCBE1B15920}" type="slidenum">
              <a:rPr lang="pl-PL" smtClean="0"/>
              <a:t>‹#›</a:t>
            </a:fld>
            <a:endParaRPr lang="pl-P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Trójkąt prostokątny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Łącznik prostoliniowy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Łącznik prostoliniowy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Symbol zastępczy tytułu 21"/>
          <p:cNvSpPr>
            <a:spLocks noGrp="1"/>
          </p:cNvSpPr>
          <p:nvPr>
            <p:ph type="title"/>
          </p:nvPr>
        </p:nvSpPr>
        <p:spPr>
          <a:xfrm>
            <a:off x="457200" y="267494"/>
            <a:ext cx="8229600" cy="1399032"/>
          </a:xfrm>
          <a:prstGeom prst="rect">
            <a:avLst/>
          </a:prstGeom>
        </p:spPr>
        <p:txBody>
          <a:bodyPr vert="horz" anchor="ctr">
            <a:normAutofit/>
          </a:bodyPr>
          <a:lstStyle/>
          <a:p>
            <a:r>
              <a:rPr kumimoji="0" lang="pl-PL"/>
              <a:t>Kliknij, aby edytować styl</a:t>
            </a:r>
            <a:endParaRPr kumimoji="0" lang="en-US"/>
          </a:p>
        </p:txBody>
      </p:sp>
      <p:sp>
        <p:nvSpPr>
          <p:cNvPr id="13" name="Symbol zastępczy tekstu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4" name="Symbol zastępczy daty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EC68FAA1-B2DE-4CB6-BE53-F6BF06B5CAEE}" type="datetimeFigureOut">
              <a:rPr lang="pl-PL" smtClean="0"/>
              <a:t>20.01.2020</a:t>
            </a:fld>
            <a:endParaRPr lang="pl-PL"/>
          </a:p>
        </p:txBody>
      </p:sp>
      <p:sp>
        <p:nvSpPr>
          <p:cNvPr id="3" name="Symbol zastępczy stopki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pl-PL"/>
          </a:p>
        </p:txBody>
      </p:sp>
      <p:sp>
        <p:nvSpPr>
          <p:cNvPr id="23" name="Symbol zastępczy numeru slajdu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B851A4D-1B1E-41C7-BC0D-CDCBE1B15920}" type="slidenum">
              <a:rPr lang="pl-PL" smtClean="0"/>
              <a:t>‹#›</a:t>
            </a:fld>
            <a:endParaRPr lang="pl-PL"/>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entrumdobrejterapii.pl/materialy/stres-co-to-jest-i-jak-sobie-z-nim-radzic/" TargetMode="External"/><Relationship Id="rId2" Type="http://schemas.openxmlformats.org/officeDocument/2006/relationships/hyperlink" Target="https://www.ekologia.pl/wiedza/slowniki/leksykon-ekologii-i-ochrony-srodowiska/stres" TargetMode="External"/><Relationship Id="rId1" Type="http://schemas.openxmlformats.org/officeDocument/2006/relationships/slideLayout" Target="../slideLayouts/slideLayout2.xml"/><Relationship Id="rId5" Type="http://schemas.openxmlformats.org/officeDocument/2006/relationships/hyperlink" Target="http://stres.jaksobieradzic.pl/artykuly-o-stresie/wszystko-o-stresie/o-stresie/stres.html" TargetMode="External"/><Relationship Id="rId4" Type="http://schemas.openxmlformats.org/officeDocument/2006/relationships/hyperlink" Target="http://www.centrumdobrejterapii.pl/materialy/co-to-jest-stres-i-jak-go-mierzyc/"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vobiovita.com/45,choroby_cywilizacyjne" TargetMode="External"/><Relationship Id="rId7" Type="http://schemas.openxmlformats.org/officeDocument/2006/relationships/hyperlink" Target="http://akados.pl/blog/2014/10/stres-informacje/" TargetMode="External"/><Relationship Id="rId2" Type="http://schemas.openxmlformats.org/officeDocument/2006/relationships/hyperlink" Target="http://www.dybinska.pl/zrodla-stresu.html" TargetMode="External"/><Relationship Id="rId1" Type="http://schemas.openxmlformats.org/officeDocument/2006/relationships/slideLayout" Target="../slideLayouts/slideLayout2.xml"/><Relationship Id="rId6" Type="http://schemas.openxmlformats.org/officeDocument/2006/relationships/hyperlink" Target="https://stressfree.pl/co-moge-zrobic-aby-pokonac-stres/" TargetMode="External"/><Relationship Id="rId5" Type="http://schemas.openxmlformats.org/officeDocument/2006/relationships/hyperlink" Target="https://stressfree.pl/stres-dobry-i-zly/" TargetMode="External"/><Relationship Id="rId4" Type="http://schemas.openxmlformats.org/officeDocument/2006/relationships/hyperlink" Target="https://zdrowie.pap.pl/strefa-psyche/stres-przyczyna-chorob-nie-zgadniesz-jak-wielu"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4554412" y="2091474"/>
            <a:ext cx="4491411" cy="3569774"/>
          </a:xfrm>
        </p:spPr>
        <p:txBody>
          <a:bodyPr>
            <a:normAutofit fontScale="90000"/>
          </a:bodyPr>
          <a:lstStyle/>
          <a:p>
            <a:pPr algn="ct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400" b="1" dirty="0"/>
              <a:t/>
            </a:r>
            <a:br>
              <a:rPr lang="pl-PL" sz="2400" b="1" dirty="0"/>
            </a:br>
            <a:r>
              <a:rPr lang="pl-PL" sz="2200" b="1" dirty="0">
                <a:latin typeface="Arial Narrow" panose="020B0606020202030204" pitchFamily="34" charset="0"/>
              </a:rPr>
              <a:t>„Stres w życiu człowieka i sposoby radzenia sobie z nim”</a:t>
            </a:r>
            <a:br>
              <a:rPr lang="pl-PL" sz="2200" b="1" dirty="0">
                <a:latin typeface="Arial Narrow" panose="020B0606020202030204" pitchFamily="34" charset="0"/>
              </a:rPr>
            </a:br>
            <a:r>
              <a:rPr lang="pl-PL" sz="2200" b="1" dirty="0">
                <a:latin typeface="Arial Narrow" panose="020B0606020202030204" pitchFamily="34" charset="0"/>
              </a:rPr>
              <a:t/>
            </a:r>
            <a:br>
              <a:rPr lang="pl-PL" sz="2200" b="1" dirty="0">
                <a:latin typeface="Arial Narrow" panose="020B0606020202030204" pitchFamily="34" charset="0"/>
              </a:rPr>
            </a:br>
            <a:r>
              <a:rPr lang="pl-PL" sz="2200" b="1" dirty="0">
                <a:latin typeface="Arial Narrow" panose="020B0606020202030204" pitchFamily="34" charset="0"/>
              </a:rPr>
              <a:t>Web Quest przeznaczony dla uczniów gimnazjum jako wsparcie w zajęciach pedagoga lub wychowawcy z uczniami z dysfunkcją słuchu</a:t>
            </a:r>
            <a:r>
              <a:rPr lang="pl-PL" sz="3100" b="1" dirty="0">
                <a:latin typeface="Arial Narrow" panose="020B0606020202030204" pitchFamily="34" charset="0"/>
              </a:rPr>
              <a:t> </a:t>
            </a:r>
            <a:r>
              <a:rPr lang="pl-PL" sz="3100" dirty="0">
                <a:latin typeface="Arial Narrow" panose="020B0606020202030204" pitchFamily="34" charset="0"/>
              </a:rPr>
              <a:t/>
            </a:r>
            <a:br>
              <a:rPr lang="pl-PL" sz="3100" dirty="0">
                <a:latin typeface="Arial Narrow" panose="020B0606020202030204" pitchFamily="34" charset="0"/>
              </a:rPr>
            </a:br>
            <a:r>
              <a:rPr lang="pl-PL" sz="2700" dirty="0"/>
              <a:t/>
            </a:r>
            <a:br>
              <a:rPr lang="pl-PL" sz="2700" dirty="0"/>
            </a:br>
            <a:r>
              <a:rPr lang="pl-PL" sz="2700" dirty="0"/>
              <a:t/>
            </a:r>
            <a:br>
              <a:rPr lang="pl-PL" sz="2700" dirty="0"/>
            </a:br>
            <a:r>
              <a:rPr lang="pl-PL" sz="1600" dirty="0"/>
              <a:t/>
            </a:r>
            <a:br>
              <a:rPr lang="pl-PL" sz="1600" dirty="0"/>
            </a:br>
            <a:endParaRPr lang="pl-PL" sz="1600" dirty="0"/>
          </a:p>
        </p:txBody>
      </p:sp>
      <p:sp>
        <p:nvSpPr>
          <p:cNvPr id="3" name="Podtytuł 2"/>
          <p:cNvSpPr>
            <a:spLocks noGrp="1"/>
          </p:cNvSpPr>
          <p:nvPr>
            <p:ph type="subTitle" idx="1"/>
          </p:nvPr>
        </p:nvSpPr>
        <p:spPr>
          <a:xfrm>
            <a:off x="4586832" y="4869160"/>
            <a:ext cx="4247480" cy="429864"/>
          </a:xfrm>
        </p:spPr>
        <p:txBody>
          <a:bodyPr>
            <a:normAutofit fontScale="85000" lnSpcReduction="20000"/>
          </a:bodyPr>
          <a:lstStyle/>
          <a:p>
            <a:r>
              <a:rPr lang="pl-PL" dirty="0">
                <a:solidFill>
                  <a:schemeClr val="bg1"/>
                </a:solidFill>
                <a:latin typeface="Arial Narrow" panose="020B0606020202030204" pitchFamily="34" charset="0"/>
              </a:rPr>
              <a:t>Opracowała: Justyna Kępa</a:t>
            </a:r>
          </a:p>
          <a:p>
            <a:endParaRPr lang="pl-PL" dirty="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8525" y="2348880"/>
            <a:ext cx="2785887" cy="2350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683568" y="4784010"/>
            <a:ext cx="4572000" cy="600164"/>
          </a:xfrm>
          <a:prstGeom prst="rect">
            <a:avLst/>
          </a:prstGeom>
        </p:spPr>
        <p:txBody>
          <a:bodyPr>
            <a:spAutoFit/>
          </a:bodyPr>
          <a:lstStyle/>
          <a:p>
            <a:r>
              <a:rPr lang="pl-PL" sz="1100" dirty="0" err="1">
                <a:solidFill>
                  <a:schemeClr val="bg1">
                    <a:lumMod val="95000"/>
                    <a:lumOff val="5000"/>
                  </a:schemeClr>
                </a:solidFill>
              </a:rPr>
              <a:t>Żróło</a:t>
            </a:r>
            <a:r>
              <a:rPr lang="pl-PL" sz="1100" dirty="0">
                <a:solidFill>
                  <a:schemeClr val="bg1">
                    <a:lumMod val="95000"/>
                    <a:lumOff val="5000"/>
                  </a:schemeClr>
                </a:solidFill>
              </a:rPr>
              <a:t>: http://www.escuelamanagement.eu/desarrollo-personal/descubre-mas-eficiente-la-gestion-del-tiempo-adecuada</a:t>
            </a:r>
          </a:p>
        </p:txBody>
      </p:sp>
      <p:pic>
        <p:nvPicPr>
          <p:cNvPr id="5" name="Obraz 4">
            <a:extLst>
              <a:ext uri="{FF2B5EF4-FFF2-40B4-BE49-F238E27FC236}">
                <a16:creationId xmlns:a16="http://schemas.microsoft.com/office/drawing/2014/main" xmlns="" id="{86E0FE59-4C16-4366-94AF-88DB26B853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7" name="Obraz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417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Proces</a:t>
            </a:r>
          </a:p>
        </p:txBody>
      </p:sp>
      <p:sp>
        <p:nvSpPr>
          <p:cNvPr id="3" name="Symbol zastępczy zawartości 2"/>
          <p:cNvSpPr>
            <a:spLocks noGrp="1"/>
          </p:cNvSpPr>
          <p:nvPr>
            <p:ph idx="1"/>
          </p:nvPr>
        </p:nvSpPr>
        <p:spPr/>
        <p:txBody>
          <a:bodyPr>
            <a:normAutofit fontScale="92500" lnSpcReduction="10000"/>
          </a:bodyPr>
          <a:lstStyle/>
          <a:p>
            <a:pPr marL="0" indent="0">
              <a:buNone/>
            </a:pPr>
            <a:r>
              <a:rPr lang="pl-PL" dirty="0">
                <a:latin typeface="Arial Narrow" panose="020B0606020202030204" pitchFamily="34" charset="0"/>
              </a:rPr>
              <a:t>Przygotowując indywidualną mapę myśli, należy wymienić sposoby radzenia sobie ze stresem. Tu również mogą was wspomóc rodzice lub inne osoby bliskie. </a:t>
            </a:r>
          </a:p>
          <a:p>
            <a:pPr marL="0" indent="0">
              <a:buNone/>
            </a:pPr>
            <a:r>
              <a:rPr lang="pl-PL" dirty="0">
                <a:latin typeface="Arial Narrow" panose="020B0606020202030204" pitchFamily="34" charset="0"/>
              </a:rPr>
              <a:t>Twoja mapa myśli powinna zawierać:</a:t>
            </a:r>
          </a:p>
          <a:p>
            <a:r>
              <a:rPr lang="pl-PL" dirty="0">
                <a:latin typeface="Arial Narrow" panose="020B0606020202030204" pitchFamily="34" charset="0"/>
              </a:rPr>
              <a:t> Imię nazwisko,</a:t>
            </a:r>
          </a:p>
          <a:p>
            <a:r>
              <a:rPr lang="pl-PL" dirty="0">
                <a:latin typeface="Arial Narrow" panose="020B0606020202030204" pitchFamily="34" charset="0"/>
              </a:rPr>
              <a:t> Temat mapy myśli tj. sposoby radzenia sobie ze stresem.</a:t>
            </a:r>
          </a:p>
          <a:p>
            <a:r>
              <a:rPr lang="pl-PL" dirty="0">
                <a:latin typeface="Arial Narrow" panose="020B0606020202030204" pitchFamily="34" charset="0"/>
              </a:rPr>
              <a:t>Mapa myśli może być uzupełniona o zdjęcia lub rysunki przedstawiające dane sposoby,</a:t>
            </a:r>
          </a:p>
          <a:p>
            <a:r>
              <a:rPr lang="pl-PL" dirty="0">
                <a:latin typeface="Arial Narrow" panose="020B0606020202030204" pitchFamily="34" charset="0"/>
              </a:rPr>
              <a:t>Wniosek: które ze sposobów są według ciebie pożyteczne i na pewno się przydadzą w przyszłości.</a:t>
            </a:r>
          </a:p>
          <a:p>
            <a:endParaRPr lang="pl-PL" dirty="0">
              <a:latin typeface="Arial Narrow" panose="020B0606020202030204" pitchFamily="34" charset="0"/>
            </a:endParaRPr>
          </a:p>
        </p:txBody>
      </p:sp>
    </p:spTree>
    <p:extLst>
      <p:ext uri="{BB962C8B-B14F-4D97-AF65-F5344CB8AC3E}">
        <p14:creationId xmlns:p14="http://schemas.microsoft.com/office/powerpoint/2010/main" val="205410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Źródła:</a:t>
            </a:r>
          </a:p>
        </p:txBody>
      </p:sp>
      <p:sp>
        <p:nvSpPr>
          <p:cNvPr id="3" name="Symbol zastępczy zawartości 2"/>
          <p:cNvSpPr>
            <a:spLocks noGrp="1"/>
          </p:cNvSpPr>
          <p:nvPr>
            <p:ph idx="1"/>
          </p:nvPr>
        </p:nvSpPr>
        <p:spPr/>
        <p:txBody>
          <a:bodyPr>
            <a:normAutofit/>
          </a:bodyPr>
          <a:lstStyle/>
          <a:p>
            <a:pPr algn="just"/>
            <a:r>
              <a:rPr lang="pl-PL" sz="2800" dirty="0">
                <a:latin typeface="Arial Narrow" panose="020B0606020202030204" pitchFamily="34" charset="0"/>
                <a:hlinkClick r:id="rId2"/>
              </a:rPr>
              <a:t>https://www.ekologia.pl/wiedza/slowniki/leksykon-ekologii-i-ochrony-srodowiska/stres</a:t>
            </a:r>
            <a:endParaRPr lang="pl-PL" sz="2800" dirty="0">
              <a:latin typeface="Arial Narrow" panose="020B0606020202030204" pitchFamily="34" charset="0"/>
            </a:endParaRPr>
          </a:p>
          <a:p>
            <a:pPr algn="just"/>
            <a:r>
              <a:rPr lang="pl-PL" sz="2800" dirty="0">
                <a:latin typeface="Arial Narrow" panose="020B0606020202030204" pitchFamily="34" charset="0"/>
                <a:hlinkClick r:id="rId3"/>
              </a:rPr>
              <a:t>http://www.centrumdobrejterapii.pl/materialy/stres-co-to-jest-i-jak-sobie-z-nim-radzic/</a:t>
            </a:r>
            <a:endParaRPr lang="pl-PL" sz="2800" dirty="0">
              <a:latin typeface="Arial Narrow" panose="020B0606020202030204" pitchFamily="34" charset="0"/>
            </a:endParaRPr>
          </a:p>
          <a:p>
            <a:pPr algn="just"/>
            <a:r>
              <a:rPr lang="pl-PL" sz="2800" dirty="0">
                <a:latin typeface="Arial Narrow" panose="020B0606020202030204" pitchFamily="34" charset="0"/>
                <a:hlinkClick r:id="rId4"/>
              </a:rPr>
              <a:t>http://www.centrumdobrejterapii.pl/materialy/co-to-jest-stres-i-jak-go-mierzyc/</a:t>
            </a:r>
            <a:endParaRPr lang="pl-PL" sz="2800" dirty="0">
              <a:latin typeface="Arial Narrow" panose="020B0606020202030204" pitchFamily="34" charset="0"/>
            </a:endParaRPr>
          </a:p>
          <a:p>
            <a:pPr algn="just"/>
            <a:r>
              <a:rPr lang="pl-PL" sz="2800" dirty="0">
                <a:latin typeface="Arial Narrow" panose="020B0606020202030204" pitchFamily="34" charset="0"/>
                <a:hlinkClick r:id="rId5"/>
              </a:rPr>
              <a:t>http://stres.jaksobieradzic.pl/artykuly-o-stresie/wszystko-o-stresie/o-stresie/stres.html</a:t>
            </a:r>
            <a:endParaRPr lang="pl-PL" sz="2800" dirty="0">
              <a:latin typeface="Arial Narrow" panose="020B0606020202030204" pitchFamily="34" charset="0"/>
            </a:endParaRPr>
          </a:p>
          <a:p>
            <a:pPr algn="just"/>
            <a:endParaRPr lang="pl-PL" sz="2800" dirty="0">
              <a:latin typeface="Arial Narrow" panose="020B0606020202030204" pitchFamily="34" charset="0"/>
            </a:endParaRPr>
          </a:p>
          <a:p>
            <a:pPr algn="just"/>
            <a:endParaRPr lang="pl-PL" sz="2800" dirty="0">
              <a:latin typeface="Arial Narrow" panose="020B0606020202030204" pitchFamily="34" charset="0"/>
            </a:endParaRPr>
          </a:p>
        </p:txBody>
      </p:sp>
    </p:spTree>
    <p:extLst>
      <p:ext uri="{BB962C8B-B14F-4D97-AF65-F5344CB8AC3E}">
        <p14:creationId xmlns:p14="http://schemas.microsoft.com/office/powerpoint/2010/main" val="2235893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7643192" cy="1371600"/>
          </a:xfrm>
        </p:spPr>
        <p:txBody>
          <a:bodyPr/>
          <a:lstStyle/>
          <a:p>
            <a:r>
              <a:rPr lang="pl-PL" dirty="0"/>
              <a:t>Źródła:</a:t>
            </a:r>
          </a:p>
        </p:txBody>
      </p:sp>
      <p:sp>
        <p:nvSpPr>
          <p:cNvPr id="3" name="Symbol zastępczy zawartości 2"/>
          <p:cNvSpPr>
            <a:spLocks noGrp="1"/>
          </p:cNvSpPr>
          <p:nvPr>
            <p:ph idx="1"/>
          </p:nvPr>
        </p:nvSpPr>
        <p:spPr>
          <a:xfrm>
            <a:off x="467544" y="1772816"/>
            <a:ext cx="7620000" cy="4373563"/>
          </a:xfrm>
        </p:spPr>
        <p:txBody>
          <a:bodyPr>
            <a:normAutofit/>
          </a:bodyPr>
          <a:lstStyle/>
          <a:p>
            <a:r>
              <a:rPr lang="pl-PL" sz="2800" dirty="0">
                <a:latin typeface="Arial Narrow" panose="020B0606020202030204" pitchFamily="34" charset="0"/>
                <a:hlinkClick r:id="rId2"/>
              </a:rPr>
              <a:t>http://www.dybinska.pl/zrodla-stresu.html</a:t>
            </a:r>
            <a:endParaRPr lang="pl-PL" sz="2800" dirty="0">
              <a:latin typeface="Arial Narrow" panose="020B0606020202030204" pitchFamily="34" charset="0"/>
            </a:endParaRPr>
          </a:p>
          <a:p>
            <a:r>
              <a:rPr lang="pl-PL" sz="2800" dirty="0">
                <a:latin typeface="Arial Narrow" panose="020B0606020202030204" pitchFamily="34" charset="0"/>
                <a:hlinkClick r:id="rId3"/>
              </a:rPr>
              <a:t>http://www.ovobiovita.com/45,choroby_cywilizacyjne</a:t>
            </a:r>
            <a:endParaRPr lang="pl-PL" sz="2800" dirty="0">
              <a:latin typeface="Arial Narrow" panose="020B0606020202030204" pitchFamily="34" charset="0"/>
            </a:endParaRPr>
          </a:p>
          <a:p>
            <a:r>
              <a:rPr lang="pl-PL" sz="2800" dirty="0">
                <a:latin typeface="Arial Narrow" panose="020B0606020202030204" pitchFamily="34" charset="0"/>
                <a:hlinkClick r:id="rId4"/>
              </a:rPr>
              <a:t>https://zdrowie.pap.pl/strefa-psyche/stres-przyczyna-chorob-nie-zgadniesz-jak-wielu</a:t>
            </a:r>
            <a:endParaRPr lang="pl-PL" sz="2800" dirty="0">
              <a:latin typeface="Arial Narrow" panose="020B0606020202030204" pitchFamily="34" charset="0"/>
            </a:endParaRPr>
          </a:p>
          <a:p>
            <a:r>
              <a:rPr lang="pl-PL" sz="2800" dirty="0">
                <a:latin typeface="Arial Narrow" panose="020B0606020202030204" pitchFamily="34" charset="0"/>
                <a:hlinkClick r:id="rId5"/>
              </a:rPr>
              <a:t>https://stressfree.pl/stres-dobry-i-zly/</a:t>
            </a:r>
            <a:endParaRPr lang="pl-PL" sz="2800" dirty="0">
              <a:latin typeface="Arial Narrow" panose="020B0606020202030204" pitchFamily="34" charset="0"/>
            </a:endParaRPr>
          </a:p>
          <a:p>
            <a:r>
              <a:rPr lang="pl-PL" sz="2800" dirty="0">
                <a:latin typeface="Arial Narrow" panose="020B0606020202030204" pitchFamily="34" charset="0"/>
                <a:hlinkClick r:id="rId6"/>
              </a:rPr>
              <a:t>https://stressfree.pl/co-moge-zrobic-aby-pokonac-stres/</a:t>
            </a:r>
            <a:endParaRPr lang="pl-PL" sz="2800" dirty="0">
              <a:latin typeface="Arial Narrow" panose="020B0606020202030204" pitchFamily="34" charset="0"/>
            </a:endParaRPr>
          </a:p>
          <a:p>
            <a:r>
              <a:rPr lang="pl-PL" sz="2800" dirty="0">
                <a:latin typeface="Arial Narrow" panose="020B0606020202030204" pitchFamily="34" charset="0"/>
                <a:hlinkClick r:id="rId7"/>
              </a:rPr>
              <a:t>http://akados.pl/blog/2014/10/stres-informacje/</a:t>
            </a:r>
            <a:endParaRPr lang="pl-PL" sz="2800" dirty="0">
              <a:latin typeface="Arial Narrow" panose="020B0606020202030204" pitchFamily="34" charset="0"/>
            </a:endParaRPr>
          </a:p>
          <a:p>
            <a:endParaRPr lang="pl-PL" sz="2800" dirty="0"/>
          </a:p>
          <a:p>
            <a:endParaRPr lang="pl-PL" sz="2800" dirty="0"/>
          </a:p>
          <a:p>
            <a:endParaRPr lang="pl-PL" dirty="0"/>
          </a:p>
          <a:p>
            <a:endParaRPr lang="pl-PL" dirty="0"/>
          </a:p>
        </p:txBody>
      </p:sp>
    </p:spTree>
    <p:extLst>
      <p:ext uri="{BB962C8B-B14F-4D97-AF65-F5344CB8AC3E}">
        <p14:creationId xmlns:p14="http://schemas.microsoft.com/office/powerpoint/2010/main" val="45256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74638"/>
            <a:ext cx="8229600" cy="634082"/>
          </a:xfrm>
        </p:spPr>
        <p:txBody>
          <a:bodyPr>
            <a:normAutofit fontScale="90000"/>
          </a:bodyPr>
          <a:lstStyle/>
          <a:p>
            <a:r>
              <a:rPr lang="pl-PL" dirty="0">
                <a:latin typeface="Arial Narrow" panose="020B0606020202030204" pitchFamily="34" charset="0"/>
              </a:rPr>
              <a:t>Ewaluacja:</a:t>
            </a:r>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3549163543"/>
              </p:ext>
            </p:extLst>
          </p:nvPr>
        </p:nvGraphicFramePr>
        <p:xfrm>
          <a:off x="251520" y="1124744"/>
          <a:ext cx="8604449" cy="4859426"/>
        </p:xfrm>
        <a:graphic>
          <a:graphicData uri="http://schemas.openxmlformats.org/drawingml/2006/table">
            <a:tbl>
              <a:tblPr firstRow="1" bandRow="1">
                <a:tableStyleId>{5C22544A-7EE6-4342-B048-85BDC9FD1C3A}</a:tableStyleId>
              </a:tblPr>
              <a:tblGrid>
                <a:gridCol w="1990760">
                  <a:extLst>
                    <a:ext uri="{9D8B030D-6E8A-4147-A177-3AD203B41FA5}">
                      <a16:colId xmlns:a16="http://schemas.microsoft.com/office/drawing/2014/main" xmlns="" val="20000"/>
                    </a:ext>
                  </a:extLst>
                </a:gridCol>
                <a:gridCol w="1990760">
                  <a:extLst>
                    <a:ext uri="{9D8B030D-6E8A-4147-A177-3AD203B41FA5}">
                      <a16:colId xmlns:a16="http://schemas.microsoft.com/office/drawing/2014/main" xmlns="" val="20001"/>
                    </a:ext>
                  </a:extLst>
                </a:gridCol>
                <a:gridCol w="1990760">
                  <a:extLst>
                    <a:ext uri="{9D8B030D-6E8A-4147-A177-3AD203B41FA5}">
                      <a16:colId xmlns:a16="http://schemas.microsoft.com/office/drawing/2014/main" xmlns="" val="20002"/>
                    </a:ext>
                  </a:extLst>
                </a:gridCol>
                <a:gridCol w="2632169">
                  <a:extLst>
                    <a:ext uri="{9D8B030D-6E8A-4147-A177-3AD203B41FA5}">
                      <a16:colId xmlns:a16="http://schemas.microsoft.com/office/drawing/2014/main" xmlns="" val="20003"/>
                    </a:ext>
                  </a:extLst>
                </a:gridCol>
              </a:tblGrid>
              <a:tr h="544880">
                <a:tc>
                  <a:txBody>
                    <a:bodyPr/>
                    <a:lstStyle/>
                    <a:p>
                      <a:r>
                        <a:rPr lang="pl-PL" dirty="0">
                          <a:latin typeface="Arial Narrow" panose="020B0606020202030204" pitchFamily="34" charset="0"/>
                        </a:rPr>
                        <a:t>Liczba</a:t>
                      </a:r>
                      <a:r>
                        <a:rPr lang="pl-PL" baseline="0" dirty="0">
                          <a:latin typeface="Arial Narrow" panose="020B0606020202030204" pitchFamily="34" charset="0"/>
                        </a:rPr>
                        <a:t> punktów</a:t>
                      </a:r>
                      <a:endParaRPr lang="pl-PL" dirty="0">
                        <a:latin typeface="Arial Narrow" panose="020B0606020202030204" pitchFamily="34" charset="0"/>
                      </a:endParaRPr>
                    </a:p>
                  </a:txBody>
                  <a:tcPr/>
                </a:tc>
                <a:tc>
                  <a:txBody>
                    <a:bodyPr/>
                    <a:lstStyle/>
                    <a:p>
                      <a:r>
                        <a:rPr lang="pl-PL" dirty="0" err="1">
                          <a:latin typeface="Arial Narrow" panose="020B0606020202030204" pitchFamily="34" charset="0"/>
                        </a:rPr>
                        <a:t>1p</a:t>
                      </a:r>
                      <a:r>
                        <a:rPr lang="pl-PL" dirty="0">
                          <a:latin typeface="Arial Narrow" panose="020B0606020202030204" pitchFamily="34" charset="0"/>
                        </a:rPr>
                        <a:t>.</a:t>
                      </a:r>
                    </a:p>
                  </a:txBody>
                  <a:tcPr/>
                </a:tc>
                <a:tc>
                  <a:txBody>
                    <a:bodyPr/>
                    <a:lstStyle/>
                    <a:p>
                      <a:r>
                        <a:rPr lang="pl-PL" dirty="0" err="1">
                          <a:latin typeface="Arial Narrow" panose="020B0606020202030204" pitchFamily="34" charset="0"/>
                        </a:rPr>
                        <a:t>2p</a:t>
                      </a:r>
                      <a:r>
                        <a:rPr lang="pl-PL" dirty="0">
                          <a:latin typeface="Arial Narrow" panose="020B0606020202030204" pitchFamily="34" charset="0"/>
                        </a:rPr>
                        <a:t>.</a:t>
                      </a:r>
                    </a:p>
                  </a:txBody>
                  <a:tcPr/>
                </a:tc>
                <a:tc>
                  <a:txBody>
                    <a:bodyPr/>
                    <a:lstStyle/>
                    <a:p>
                      <a:r>
                        <a:rPr lang="pl-PL" dirty="0" err="1">
                          <a:latin typeface="Arial Narrow" panose="020B0606020202030204" pitchFamily="34" charset="0"/>
                        </a:rPr>
                        <a:t>3p</a:t>
                      </a:r>
                      <a:r>
                        <a:rPr lang="pl-PL" dirty="0">
                          <a:latin typeface="Arial Narrow" panose="020B0606020202030204" pitchFamily="34" charset="0"/>
                        </a:rPr>
                        <a:t>.</a:t>
                      </a:r>
                    </a:p>
                  </a:txBody>
                  <a:tcPr/>
                </a:tc>
                <a:extLst>
                  <a:ext uri="{0D108BD9-81ED-4DB2-BD59-A6C34878D82A}">
                    <a16:rowId xmlns:a16="http://schemas.microsoft.com/office/drawing/2014/main" xmlns="" val="10000"/>
                  </a:ext>
                </a:extLst>
              </a:tr>
              <a:tr h="2416146">
                <a:tc>
                  <a:txBody>
                    <a:bodyPr/>
                    <a:lstStyle/>
                    <a:p>
                      <a:r>
                        <a:rPr lang="pl-PL" b="1" dirty="0">
                          <a:latin typeface="Arial Narrow" panose="020B0606020202030204" pitchFamily="34" charset="0"/>
                        </a:rPr>
                        <a:t>CZĘŚĆ</a:t>
                      </a:r>
                      <a:r>
                        <a:rPr lang="pl-PL" b="1" baseline="0" dirty="0">
                          <a:latin typeface="Arial Narrow" panose="020B0606020202030204" pitchFamily="34" charset="0"/>
                        </a:rPr>
                        <a:t> I </a:t>
                      </a:r>
                    </a:p>
                    <a:p>
                      <a:r>
                        <a:rPr lang="pl-PL" b="1" dirty="0">
                          <a:latin typeface="Arial Narrow" panose="020B0606020202030204" pitchFamily="34" charset="0"/>
                        </a:rPr>
                        <a:t>Zawartość merytoryczna</a:t>
                      </a:r>
                    </a:p>
                  </a:txBody>
                  <a:tcPr/>
                </a:tc>
                <a:tc>
                  <a:txBody>
                    <a:bodyPr/>
                    <a:lstStyle/>
                    <a:p>
                      <a:r>
                        <a:rPr lang="pl-PL" dirty="0">
                          <a:latin typeface="Arial Narrow" panose="020B0606020202030204" pitchFamily="34" charset="0"/>
                        </a:rPr>
                        <a:t>Informacja niepełna,</a:t>
                      </a:r>
                      <a:r>
                        <a:rPr lang="pl-PL" baseline="0" dirty="0">
                          <a:latin typeface="Arial Narrow" panose="020B0606020202030204" pitchFamily="34" charset="0"/>
                        </a:rPr>
                        <a:t> zdarza się, że</a:t>
                      </a:r>
                      <a:r>
                        <a:rPr lang="pl-PL" dirty="0">
                          <a:latin typeface="Arial Narrow" panose="020B0606020202030204" pitchFamily="34" charset="0"/>
                        </a:rPr>
                        <a:t> nie na temat. </a:t>
                      </a:r>
                    </a:p>
                    <a:p>
                      <a:r>
                        <a:rPr lang="pl-PL" dirty="0">
                          <a:latin typeface="Arial Narrow" panose="020B0606020202030204" pitchFamily="34" charset="0"/>
                        </a:rPr>
                        <a:t>Wykorzystanie źródeł niedostateczne.</a:t>
                      </a:r>
                    </a:p>
                  </a:txBody>
                  <a:tcPr/>
                </a:tc>
                <a:tc>
                  <a:txBody>
                    <a:bodyPr/>
                    <a:lstStyle/>
                    <a:p>
                      <a:r>
                        <a:rPr lang="pl-PL" dirty="0">
                          <a:latin typeface="Arial Narrow" panose="020B0606020202030204" pitchFamily="34" charset="0"/>
                        </a:rPr>
                        <a:t>Większość zagadnień opracowane zostało</a:t>
                      </a:r>
                      <a:r>
                        <a:rPr lang="pl-PL" baseline="0" dirty="0">
                          <a:latin typeface="Arial Narrow" panose="020B0606020202030204" pitchFamily="34" charset="0"/>
                        </a:rPr>
                        <a:t> </a:t>
                      </a:r>
                      <a:r>
                        <a:rPr lang="pl-PL" dirty="0">
                          <a:latin typeface="Arial Narrow" panose="020B0606020202030204" pitchFamily="34" charset="0"/>
                        </a:rPr>
                        <a:t>zgodnie z tematem. Wykorzystano</a:t>
                      </a:r>
                      <a:r>
                        <a:rPr lang="pl-PL" baseline="0" dirty="0">
                          <a:latin typeface="Arial Narrow" panose="020B0606020202030204" pitchFamily="34" charset="0"/>
                        </a:rPr>
                        <a:t> </a:t>
                      </a:r>
                      <a:r>
                        <a:rPr lang="pl-PL" dirty="0">
                          <a:latin typeface="Arial Narrow" panose="020B0606020202030204" pitchFamily="34" charset="0"/>
                        </a:rPr>
                        <a:t>większość</a:t>
                      </a:r>
                      <a:r>
                        <a:rPr lang="pl-PL" baseline="0" dirty="0">
                          <a:latin typeface="Arial Narrow" panose="020B0606020202030204" pitchFamily="34" charset="0"/>
                        </a:rPr>
                        <a:t> </a:t>
                      </a:r>
                      <a:r>
                        <a:rPr lang="pl-PL" dirty="0">
                          <a:latin typeface="Arial Narrow" panose="020B0606020202030204" pitchFamily="34" charset="0"/>
                        </a:rPr>
                        <a:t>podanych źródeł</a:t>
                      </a:r>
                    </a:p>
                  </a:txBody>
                  <a:tcPr/>
                </a:tc>
                <a:tc>
                  <a:txBody>
                    <a:bodyPr/>
                    <a:lstStyle/>
                    <a:p>
                      <a:r>
                        <a:rPr lang="pl-PL" dirty="0">
                          <a:latin typeface="Arial Narrow" panose="020B0606020202030204" pitchFamily="34" charset="0"/>
                        </a:rPr>
                        <a:t>Wyczerpujące opracowanie tematu.</a:t>
                      </a:r>
                      <a:r>
                        <a:rPr lang="pl-PL" baseline="0" dirty="0">
                          <a:latin typeface="Arial Narrow" panose="020B0606020202030204" pitchFamily="34" charset="0"/>
                        </a:rPr>
                        <a:t> </a:t>
                      </a:r>
                      <a:r>
                        <a:rPr lang="pl-PL" dirty="0">
                          <a:latin typeface="Arial Narrow" panose="020B0606020202030204" pitchFamily="34" charset="0"/>
                        </a:rPr>
                        <a:t>W pełni wykorzystano podane</a:t>
                      </a:r>
                      <a:r>
                        <a:rPr lang="pl-PL" baseline="0" dirty="0">
                          <a:latin typeface="Arial Narrow" panose="020B0606020202030204" pitchFamily="34" charset="0"/>
                        </a:rPr>
                        <a:t> </a:t>
                      </a:r>
                      <a:r>
                        <a:rPr lang="pl-PL" dirty="0">
                          <a:latin typeface="Arial Narrow" panose="020B0606020202030204" pitchFamily="34" charset="0"/>
                        </a:rPr>
                        <a:t>źródła</a:t>
                      </a:r>
                      <a:r>
                        <a:rPr lang="pl-PL" baseline="0" dirty="0">
                          <a:latin typeface="Arial Narrow" panose="020B0606020202030204" pitchFamily="34" charset="0"/>
                        </a:rPr>
                        <a:t> ale też </a:t>
                      </a:r>
                      <a:r>
                        <a:rPr lang="pl-PL" dirty="0">
                          <a:latin typeface="Arial Narrow" panose="020B0606020202030204" pitchFamily="34" charset="0"/>
                        </a:rPr>
                        <a:t>inne informacje.</a:t>
                      </a:r>
                    </a:p>
                  </a:txBody>
                  <a:tcPr/>
                </a:tc>
                <a:extLst>
                  <a:ext uri="{0D108BD9-81ED-4DB2-BD59-A6C34878D82A}">
                    <a16:rowId xmlns:a16="http://schemas.microsoft.com/office/drawing/2014/main" xmlns="" val="10001"/>
                  </a:ext>
                </a:extLst>
              </a:tr>
              <a:tr h="1898400">
                <a:tc>
                  <a:txBody>
                    <a:bodyPr/>
                    <a:lstStyle/>
                    <a:p>
                      <a:r>
                        <a:rPr lang="pl-PL" b="1" dirty="0">
                          <a:latin typeface="Arial Narrow" panose="020B0606020202030204" pitchFamily="34" charset="0"/>
                        </a:rPr>
                        <a:t>Wrażenia wizualne</a:t>
                      </a:r>
                    </a:p>
                  </a:txBody>
                  <a:tcPr/>
                </a:tc>
                <a:tc>
                  <a:txBody>
                    <a:bodyPr/>
                    <a:lstStyle/>
                    <a:p>
                      <a:r>
                        <a:rPr lang="pl-PL" dirty="0">
                          <a:latin typeface="Arial Narrow" panose="020B0606020202030204" pitchFamily="34" charset="0"/>
                        </a:rPr>
                        <a:t>Złe rozplanowanie elementów na slajdzie lub plakacie. Praca nieestetyczna, mało czytelna.</a:t>
                      </a:r>
                    </a:p>
                  </a:txBody>
                  <a:tcPr/>
                </a:tc>
                <a:tc>
                  <a:txBody>
                    <a:bodyPr/>
                    <a:lstStyle/>
                    <a:p>
                      <a:r>
                        <a:rPr lang="pl-PL" dirty="0">
                          <a:latin typeface="Arial Narrow" panose="020B0606020202030204" pitchFamily="34" charset="0"/>
                        </a:rPr>
                        <a:t>Odpowiednio rozmieszczona. treść, rozplanowana</a:t>
                      </a:r>
                      <a:r>
                        <a:rPr lang="pl-PL" baseline="0" dirty="0">
                          <a:latin typeface="Arial Narrow" panose="020B0606020202030204" pitchFamily="34" charset="0"/>
                        </a:rPr>
                        <a:t> na optymalną ilość slajdów</a:t>
                      </a:r>
                      <a:r>
                        <a:rPr lang="pl-PL" dirty="0">
                          <a:latin typeface="Arial Narrow" panose="020B0606020202030204" pitchFamily="34" charset="0"/>
                        </a:rPr>
                        <a:t>, praca czytelna. </a:t>
                      </a:r>
                    </a:p>
                  </a:txBody>
                  <a:tcPr/>
                </a:tc>
                <a:tc>
                  <a:txBody>
                    <a:bodyPr/>
                    <a:lstStyle/>
                    <a:p>
                      <a:r>
                        <a:rPr lang="pl-PL" dirty="0">
                          <a:latin typeface="Arial Narrow" panose="020B0606020202030204" pitchFamily="34" charset="0"/>
                        </a:rPr>
                        <a:t>Staranna, czytelna</a:t>
                      </a:r>
                      <a:r>
                        <a:rPr lang="pl-PL" baseline="0" dirty="0">
                          <a:latin typeface="Arial Narrow" panose="020B0606020202030204" pitchFamily="34" charset="0"/>
                        </a:rPr>
                        <a:t> </a:t>
                      </a:r>
                      <a:r>
                        <a:rPr lang="pl-PL" dirty="0">
                          <a:latin typeface="Arial Narrow" panose="020B0606020202030204" pitchFamily="34" charset="0"/>
                        </a:rPr>
                        <a:t>praca. Treść dobrze uporządkowana. Występują</a:t>
                      </a:r>
                      <a:r>
                        <a:rPr lang="pl-PL" baseline="0" dirty="0">
                          <a:latin typeface="Arial Narrow" panose="020B0606020202030204" pitchFamily="34" charset="0"/>
                        </a:rPr>
                        <a:t>  dodatkowo </a:t>
                      </a:r>
                      <a:r>
                        <a:rPr lang="pl-PL" dirty="0">
                          <a:latin typeface="Arial Narrow" panose="020B0606020202030204" pitchFamily="34" charset="0"/>
                        </a:rPr>
                        <a:t>elementy graficzne odpowiednio dobrane do treści.</a:t>
                      </a: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123584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274638"/>
            <a:ext cx="8229600" cy="274042"/>
          </a:xfrm>
        </p:spPr>
        <p:txBody>
          <a:bodyPr>
            <a:normAutofit fontScale="90000"/>
          </a:bodyPr>
          <a:lstStyle/>
          <a:p>
            <a:r>
              <a:rPr lang="pl-PL" dirty="0">
                <a:latin typeface="Arial Narrow" panose="020B0606020202030204" pitchFamily="34" charset="0"/>
              </a:rPr>
              <a:t>Ewaluacja:</a:t>
            </a:r>
          </a:p>
        </p:txBody>
      </p:sp>
      <p:graphicFrame>
        <p:nvGraphicFramePr>
          <p:cNvPr id="4" name="Symbol zastępczy zawartości 3"/>
          <p:cNvGraphicFramePr>
            <a:graphicFrameLocks noGrp="1"/>
          </p:cNvGraphicFramePr>
          <p:nvPr>
            <p:ph idx="4294967295"/>
            <p:extLst>
              <p:ext uri="{D42A27DB-BD31-4B8C-83A1-F6EECF244321}">
                <p14:modId xmlns:p14="http://schemas.microsoft.com/office/powerpoint/2010/main" val="3096091194"/>
              </p:ext>
            </p:extLst>
          </p:nvPr>
        </p:nvGraphicFramePr>
        <p:xfrm>
          <a:off x="179512" y="692696"/>
          <a:ext cx="8661648" cy="5904656"/>
        </p:xfrm>
        <a:graphic>
          <a:graphicData uri="http://schemas.openxmlformats.org/drawingml/2006/table">
            <a:tbl>
              <a:tblPr firstRow="1" bandRow="1">
                <a:tableStyleId>{5C22544A-7EE6-4342-B048-85BDC9FD1C3A}</a:tableStyleId>
              </a:tblPr>
              <a:tblGrid>
                <a:gridCol w="2165412">
                  <a:extLst>
                    <a:ext uri="{9D8B030D-6E8A-4147-A177-3AD203B41FA5}">
                      <a16:colId xmlns:a16="http://schemas.microsoft.com/office/drawing/2014/main" xmlns="" val="20000"/>
                    </a:ext>
                  </a:extLst>
                </a:gridCol>
                <a:gridCol w="2155068">
                  <a:extLst>
                    <a:ext uri="{9D8B030D-6E8A-4147-A177-3AD203B41FA5}">
                      <a16:colId xmlns:a16="http://schemas.microsoft.com/office/drawing/2014/main" xmlns="" val="20001"/>
                    </a:ext>
                  </a:extLst>
                </a:gridCol>
                <a:gridCol w="2175756">
                  <a:extLst>
                    <a:ext uri="{9D8B030D-6E8A-4147-A177-3AD203B41FA5}">
                      <a16:colId xmlns:a16="http://schemas.microsoft.com/office/drawing/2014/main" xmlns="" val="20002"/>
                    </a:ext>
                  </a:extLst>
                </a:gridCol>
                <a:gridCol w="2165412">
                  <a:extLst>
                    <a:ext uri="{9D8B030D-6E8A-4147-A177-3AD203B41FA5}">
                      <a16:colId xmlns:a16="http://schemas.microsoft.com/office/drawing/2014/main" xmlns="" val="20003"/>
                    </a:ext>
                  </a:extLst>
                </a:gridCol>
              </a:tblGrid>
              <a:tr h="354387">
                <a:tc>
                  <a:txBody>
                    <a:bodyPr/>
                    <a:lstStyle/>
                    <a:p>
                      <a:r>
                        <a:rPr lang="pl-PL" sz="1600" dirty="0">
                          <a:latin typeface="Arial Narrow" panose="020B0606020202030204" pitchFamily="34" charset="0"/>
                        </a:rPr>
                        <a:t>Liczba punktów </a:t>
                      </a:r>
                    </a:p>
                  </a:txBody>
                  <a:tcPr/>
                </a:tc>
                <a:tc>
                  <a:txBody>
                    <a:bodyPr/>
                    <a:lstStyle/>
                    <a:p>
                      <a:r>
                        <a:rPr lang="pl-PL" sz="1600" dirty="0" err="1">
                          <a:latin typeface="Arial Narrow" panose="020B0606020202030204" pitchFamily="34" charset="0"/>
                        </a:rPr>
                        <a:t>1p</a:t>
                      </a:r>
                      <a:r>
                        <a:rPr lang="pl-PL" sz="1600" dirty="0">
                          <a:latin typeface="Arial Narrow" panose="020B0606020202030204" pitchFamily="34" charset="0"/>
                        </a:rPr>
                        <a:t>.</a:t>
                      </a:r>
                    </a:p>
                  </a:txBody>
                  <a:tcPr/>
                </a:tc>
                <a:tc>
                  <a:txBody>
                    <a:bodyPr/>
                    <a:lstStyle/>
                    <a:p>
                      <a:r>
                        <a:rPr lang="pl-PL" sz="1600" dirty="0" err="1">
                          <a:latin typeface="Arial Narrow" panose="020B0606020202030204" pitchFamily="34" charset="0"/>
                        </a:rPr>
                        <a:t>2p</a:t>
                      </a:r>
                      <a:r>
                        <a:rPr lang="pl-PL" sz="1600" dirty="0">
                          <a:latin typeface="Arial Narrow" panose="020B0606020202030204" pitchFamily="34" charset="0"/>
                        </a:rPr>
                        <a:t>.</a:t>
                      </a:r>
                    </a:p>
                  </a:txBody>
                  <a:tcPr/>
                </a:tc>
                <a:tc>
                  <a:txBody>
                    <a:bodyPr/>
                    <a:lstStyle/>
                    <a:p>
                      <a:r>
                        <a:rPr lang="pl-PL" sz="1600" dirty="0" err="1">
                          <a:latin typeface="Arial Narrow" panose="020B0606020202030204" pitchFamily="34" charset="0"/>
                        </a:rPr>
                        <a:t>3p</a:t>
                      </a:r>
                      <a:r>
                        <a:rPr lang="pl-PL" sz="1600" dirty="0">
                          <a:latin typeface="Arial Narrow" panose="020B0606020202030204" pitchFamily="34" charset="0"/>
                        </a:rPr>
                        <a:t>.</a:t>
                      </a:r>
                    </a:p>
                  </a:txBody>
                  <a:tcPr/>
                </a:tc>
                <a:extLst>
                  <a:ext uri="{0D108BD9-81ED-4DB2-BD59-A6C34878D82A}">
                    <a16:rowId xmlns:a16="http://schemas.microsoft.com/office/drawing/2014/main" xmlns="" val="10000"/>
                  </a:ext>
                </a:extLst>
              </a:tr>
              <a:tr h="1530074">
                <a:tc>
                  <a:txBody>
                    <a:bodyPr/>
                    <a:lstStyle/>
                    <a:p>
                      <a:r>
                        <a:rPr lang="pl-PL" sz="1600" b="1" dirty="0">
                          <a:latin typeface="Arial Narrow" panose="020B0606020202030204" pitchFamily="34" charset="0"/>
                        </a:rPr>
                        <a:t>Umiejętność współpracy</a:t>
                      </a:r>
                      <a:r>
                        <a:rPr lang="pl-PL" sz="1600" b="1" baseline="0" dirty="0">
                          <a:latin typeface="Arial Narrow" panose="020B0606020202030204" pitchFamily="34" charset="0"/>
                        </a:rPr>
                        <a:t> </a:t>
                      </a:r>
                      <a:r>
                        <a:rPr lang="pl-PL" sz="1600" b="1" dirty="0">
                          <a:latin typeface="Arial Narrow" panose="020B0606020202030204" pitchFamily="34" charset="0"/>
                        </a:rPr>
                        <a:t>w grupie, </a:t>
                      </a:r>
                      <a:r>
                        <a:rPr lang="pl-PL" sz="1600" b="1" baseline="0" dirty="0">
                          <a:latin typeface="Arial Narrow" panose="020B0606020202030204" pitchFamily="34" charset="0"/>
                        </a:rPr>
                        <a:t> stopień zaangażowania w pracę wszystkich członków grupy</a:t>
                      </a:r>
                      <a:endParaRPr lang="pl-PL" sz="1600" b="1" dirty="0">
                        <a:latin typeface="Arial Narrow" panose="020B0606020202030204" pitchFamily="34" charset="0"/>
                      </a:endParaRPr>
                    </a:p>
                  </a:txBody>
                  <a:tcPr/>
                </a:tc>
                <a:tc>
                  <a:txBody>
                    <a:bodyPr/>
                    <a:lstStyle/>
                    <a:p>
                      <a:r>
                        <a:rPr lang="pl-PL" sz="1600" dirty="0">
                          <a:latin typeface="Arial Narrow" panose="020B0606020202030204" pitchFamily="34" charset="0"/>
                        </a:rPr>
                        <a:t>Nie</a:t>
                      </a:r>
                      <a:r>
                        <a:rPr lang="pl-PL" sz="1600" baseline="0" dirty="0">
                          <a:latin typeface="Arial Narrow" panose="020B0606020202030204" pitchFamily="34" charset="0"/>
                        </a:rPr>
                        <a:t> wszyscy członkowie grupy</a:t>
                      </a:r>
                      <a:r>
                        <a:rPr lang="pl-PL" sz="1600" dirty="0">
                          <a:latin typeface="Arial Narrow" panose="020B0606020202030204" pitchFamily="34" charset="0"/>
                        </a:rPr>
                        <a:t> zaangażowani w pracę,</a:t>
                      </a:r>
                      <a:r>
                        <a:rPr lang="pl-PL" sz="1600" baseline="0" dirty="0">
                          <a:latin typeface="Arial Narrow" panose="020B0606020202030204" pitchFamily="34" charset="0"/>
                        </a:rPr>
                        <a:t> słaba komunikacja w grupie.</a:t>
                      </a:r>
                      <a:endParaRPr lang="pl-PL" sz="1600" dirty="0">
                        <a:latin typeface="Arial Narrow" panose="020B0606020202030204" pitchFamily="34" charset="0"/>
                      </a:endParaRPr>
                    </a:p>
                  </a:txBody>
                  <a:tcPr/>
                </a:tc>
                <a:tc>
                  <a:txBody>
                    <a:bodyPr/>
                    <a:lstStyle/>
                    <a:p>
                      <a:r>
                        <a:rPr lang="pl-PL" sz="1600" dirty="0">
                          <a:latin typeface="Arial Narrow" panose="020B0606020202030204" pitchFamily="34" charset="0"/>
                        </a:rPr>
                        <a:t>Raczej</a:t>
                      </a:r>
                      <a:r>
                        <a:rPr lang="pl-PL" sz="1600" baseline="0" dirty="0">
                          <a:latin typeface="Arial Narrow" panose="020B0606020202030204" pitchFamily="34" charset="0"/>
                        </a:rPr>
                        <a:t> wszyscy zaangażowani w osiągnięcie optymalnego wyniku, występują d</a:t>
                      </a:r>
                      <a:r>
                        <a:rPr lang="pl-PL" sz="1600" dirty="0">
                          <a:latin typeface="Arial Narrow" panose="020B0606020202030204" pitchFamily="34" charset="0"/>
                        </a:rPr>
                        <a:t>robne nieporozumienia.</a:t>
                      </a:r>
                    </a:p>
                  </a:txBody>
                  <a:tcPr/>
                </a:tc>
                <a:tc>
                  <a:txBody>
                    <a:bodyPr/>
                    <a:lstStyle/>
                    <a:p>
                      <a:r>
                        <a:rPr lang="pl-PL" sz="1600" dirty="0">
                          <a:latin typeface="Arial Narrow" panose="020B0606020202030204" pitchFamily="34" charset="0"/>
                        </a:rPr>
                        <a:t>Bardzo dobra współpraca w grupie, komunikacja i wymiana informacji</a:t>
                      </a:r>
                      <a:r>
                        <a:rPr lang="pl-PL" sz="1600" baseline="0" dirty="0">
                          <a:latin typeface="Arial Narrow" panose="020B0606020202030204" pitchFamily="34" charset="0"/>
                        </a:rPr>
                        <a:t> </a:t>
                      </a:r>
                      <a:r>
                        <a:rPr lang="pl-PL" sz="1600" dirty="0">
                          <a:latin typeface="Arial Narrow" panose="020B0606020202030204" pitchFamily="34" charset="0"/>
                        </a:rPr>
                        <a:t>przebiegała</a:t>
                      </a:r>
                      <a:r>
                        <a:rPr lang="pl-PL" sz="1600" baseline="0" dirty="0">
                          <a:latin typeface="Arial Narrow" panose="020B0606020202030204" pitchFamily="34" charset="0"/>
                        </a:rPr>
                        <a:t> bez problemów. </a:t>
                      </a:r>
                      <a:endParaRPr lang="pl-PL" sz="1600" dirty="0">
                        <a:latin typeface="Arial Narrow" panose="020B0606020202030204" pitchFamily="34" charset="0"/>
                      </a:endParaRPr>
                    </a:p>
                  </a:txBody>
                  <a:tcPr/>
                </a:tc>
                <a:extLst>
                  <a:ext uri="{0D108BD9-81ED-4DB2-BD59-A6C34878D82A}">
                    <a16:rowId xmlns:a16="http://schemas.microsoft.com/office/drawing/2014/main" xmlns="" val="10001"/>
                  </a:ext>
                </a:extLst>
              </a:tr>
              <a:tr h="2490121">
                <a:tc>
                  <a:txBody>
                    <a:bodyPr/>
                    <a:lstStyle/>
                    <a:p>
                      <a:r>
                        <a:rPr lang="pl-PL" sz="1600" b="1" dirty="0">
                          <a:latin typeface="Arial Narrow" panose="020B0606020202030204" pitchFamily="34" charset="0"/>
                        </a:rPr>
                        <a:t>Prezentacja pracy na forum </a:t>
                      </a:r>
                    </a:p>
                  </a:txBody>
                  <a:tcPr/>
                </a:tc>
                <a:tc>
                  <a:txBody>
                    <a:bodyPr/>
                    <a:lstStyle/>
                    <a:p>
                      <a:r>
                        <a:rPr lang="pl-PL" sz="1600" dirty="0">
                          <a:latin typeface="Arial Narrow" panose="020B0606020202030204" pitchFamily="34" charset="0"/>
                        </a:rPr>
                        <a:t>Słaba znajomość tematu, w związku z czym</a:t>
                      </a:r>
                      <a:r>
                        <a:rPr lang="pl-PL" sz="1600" baseline="0" dirty="0">
                          <a:latin typeface="Arial Narrow" panose="020B0606020202030204" pitchFamily="34" charset="0"/>
                        </a:rPr>
                        <a:t> p</a:t>
                      </a:r>
                      <a:r>
                        <a:rPr lang="pl-PL" sz="1600" dirty="0">
                          <a:latin typeface="Arial Narrow" panose="020B0606020202030204" pitchFamily="34" charset="0"/>
                        </a:rPr>
                        <a:t>rezentacja tylko przeczytana (zamigana), niezrozumienie</a:t>
                      </a:r>
                      <a:r>
                        <a:rPr lang="pl-PL" sz="1600" baseline="0" dirty="0">
                          <a:latin typeface="Arial Narrow" panose="020B0606020202030204" pitchFamily="34" charset="0"/>
                        </a:rPr>
                        <a:t> słownictwa.  Uczniowie nie odpowiedzieli na pytania do prezentacji. </a:t>
                      </a:r>
                      <a:endParaRPr lang="pl-PL" sz="1600" dirty="0">
                        <a:latin typeface="Arial Narrow" panose="020B0606020202030204" pitchFamily="34" charset="0"/>
                      </a:endParaRPr>
                    </a:p>
                  </a:txBody>
                  <a:tcPr/>
                </a:tc>
                <a:tc>
                  <a:txBody>
                    <a:bodyPr/>
                    <a:lstStyle/>
                    <a:p>
                      <a:r>
                        <a:rPr lang="pl-PL" sz="1600" dirty="0">
                          <a:latin typeface="Arial Narrow" panose="020B0606020202030204" pitchFamily="34" charset="0"/>
                        </a:rPr>
                        <a:t>Prezentacja  w części przeczytana, zaś częściowo samodzielnie</a:t>
                      </a:r>
                      <a:r>
                        <a:rPr lang="pl-PL" sz="1600" baseline="0" dirty="0">
                          <a:latin typeface="Arial Narrow" panose="020B0606020202030204" pitchFamily="34" charset="0"/>
                        </a:rPr>
                        <a:t> przedstawiona(zamigana) z pamięci. Uczniowie połowicznie odpowiedzieli na pytania nauczyciela do prezentacji. </a:t>
                      </a:r>
                      <a:endParaRPr lang="pl-PL" sz="1600" dirty="0">
                        <a:latin typeface="Arial Narrow" panose="020B0606020202030204" pitchFamily="34" charset="0"/>
                      </a:endParaRPr>
                    </a:p>
                  </a:txBody>
                  <a:tcPr/>
                </a:tc>
                <a:tc>
                  <a:txBody>
                    <a:bodyPr/>
                    <a:lstStyle/>
                    <a:p>
                      <a:r>
                        <a:rPr lang="pl-PL" sz="1600" dirty="0">
                          <a:latin typeface="Arial Narrow" panose="020B0606020202030204" pitchFamily="34" charset="0"/>
                        </a:rPr>
                        <a:t>Samodzielne</a:t>
                      </a:r>
                      <a:r>
                        <a:rPr lang="pl-PL" sz="1600" baseline="0" dirty="0">
                          <a:latin typeface="Arial Narrow" panose="020B0606020202030204" pitchFamily="34" charset="0"/>
                        </a:rPr>
                        <a:t> przedstawienie tematu</a:t>
                      </a:r>
                      <a:r>
                        <a:rPr lang="pl-PL" sz="1600" dirty="0">
                          <a:latin typeface="Arial Narrow" panose="020B0606020202030204" pitchFamily="34" charset="0"/>
                        </a:rPr>
                        <a:t>, duża jego </a:t>
                      </a:r>
                      <a:r>
                        <a:rPr lang="pl-PL" sz="1600" baseline="0" dirty="0">
                          <a:latin typeface="Arial Narrow" panose="020B0606020202030204" pitchFamily="34" charset="0"/>
                        </a:rPr>
                        <a:t> znajomość oraz zrozumienie. Pełne odpowiedzi na postawione pytania. </a:t>
                      </a:r>
                      <a:endParaRPr lang="pl-PL" sz="1600" dirty="0">
                        <a:latin typeface="Arial Narrow" panose="020B0606020202030204" pitchFamily="34" charset="0"/>
                      </a:endParaRPr>
                    </a:p>
                  </a:txBody>
                  <a:tcPr/>
                </a:tc>
                <a:extLst>
                  <a:ext uri="{0D108BD9-81ED-4DB2-BD59-A6C34878D82A}">
                    <a16:rowId xmlns:a16="http://schemas.microsoft.com/office/drawing/2014/main" xmlns="" val="10002"/>
                  </a:ext>
                </a:extLst>
              </a:tr>
              <a:tr h="1530074">
                <a:tc>
                  <a:txBody>
                    <a:bodyPr/>
                    <a:lstStyle/>
                    <a:p>
                      <a:r>
                        <a:rPr lang="pl-PL" sz="1600" b="1" dirty="0">
                          <a:latin typeface="Arial Narrow" panose="020B0606020202030204" pitchFamily="34" charset="0"/>
                        </a:rPr>
                        <a:t>CZĘŚĆ</a:t>
                      </a:r>
                      <a:r>
                        <a:rPr lang="pl-PL" sz="1600" b="1" baseline="0" dirty="0">
                          <a:latin typeface="Arial Narrow" panose="020B0606020202030204" pitchFamily="34" charset="0"/>
                        </a:rPr>
                        <a:t> II - </a:t>
                      </a:r>
                      <a:r>
                        <a:rPr lang="pl-PL" sz="1600" b="1" dirty="0">
                          <a:latin typeface="Arial Narrow" panose="020B0606020202030204" pitchFamily="34" charset="0"/>
                        </a:rPr>
                        <a:t>Praca indywidualna</a:t>
                      </a:r>
                    </a:p>
                  </a:txBody>
                  <a:tcPr/>
                </a:tc>
                <a:tc>
                  <a:txBody>
                    <a:bodyPr/>
                    <a:lstStyle/>
                    <a:p>
                      <a:r>
                        <a:rPr lang="pl-PL" sz="1600" dirty="0">
                          <a:latin typeface="Arial Narrow" panose="020B0606020202030204" pitchFamily="34" charset="0"/>
                        </a:rPr>
                        <a:t>Praca nieestetyczna, nieczytelna,</a:t>
                      </a:r>
                      <a:r>
                        <a:rPr lang="pl-PL" sz="1600" baseline="0" dirty="0">
                          <a:latin typeface="Arial Narrow" panose="020B0606020202030204" pitchFamily="34" charset="0"/>
                        </a:rPr>
                        <a:t> niepełne zrealizowanie tematu.</a:t>
                      </a:r>
                      <a:endParaRPr lang="pl-PL" sz="1600" dirty="0">
                        <a:latin typeface="Arial Narrow" panose="020B0606020202030204" pitchFamily="34" charset="0"/>
                      </a:endParaRPr>
                    </a:p>
                  </a:txBody>
                  <a:tcPr/>
                </a:tc>
                <a:tc>
                  <a:txBody>
                    <a:bodyPr/>
                    <a:lstStyle/>
                    <a:p>
                      <a:r>
                        <a:rPr lang="pl-PL" sz="1600" dirty="0">
                          <a:latin typeface="Arial Narrow" panose="020B0606020202030204" pitchFamily="34" charset="0"/>
                        </a:rPr>
                        <a:t>Praca</a:t>
                      </a:r>
                      <a:r>
                        <a:rPr lang="pl-PL" sz="1600" baseline="0" dirty="0">
                          <a:latin typeface="Arial Narrow" panose="020B0606020202030204" pitchFamily="34" charset="0"/>
                        </a:rPr>
                        <a:t> czytelna choć nie do końca estetycznie wykonana, zawiera odpowiedzi na wszystkie postawione pytania. </a:t>
                      </a:r>
                      <a:endParaRPr lang="pl-PL" sz="1600" dirty="0">
                        <a:latin typeface="Arial Narrow" panose="020B0606020202030204" pitchFamily="34" charset="0"/>
                      </a:endParaRPr>
                    </a:p>
                  </a:txBody>
                  <a:tcPr/>
                </a:tc>
                <a:tc>
                  <a:txBody>
                    <a:bodyPr/>
                    <a:lstStyle/>
                    <a:p>
                      <a:r>
                        <a:rPr lang="pl-PL" sz="1600" dirty="0">
                          <a:latin typeface="Arial Narrow" panose="020B0606020202030204" pitchFamily="34" charset="0"/>
                        </a:rPr>
                        <a:t>Praca estetyczna, uporządkowana,</a:t>
                      </a:r>
                      <a:r>
                        <a:rPr lang="pl-PL" sz="1600" baseline="0" dirty="0">
                          <a:latin typeface="Arial Narrow" panose="020B0606020202030204" pitchFamily="34" charset="0"/>
                        </a:rPr>
                        <a:t> wyczerpujące ujęcie tematu. </a:t>
                      </a:r>
                      <a:endParaRPr lang="pl-PL" sz="1600" dirty="0">
                        <a:latin typeface="Arial Narrow" panose="020B0606020202030204" pitchFamily="34" charset="0"/>
                      </a:endParaRPr>
                    </a:p>
                  </a:txBody>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238961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latin typeface="Arial Narrow" panose="020B0606020202030204" pitchFamily="34" charset="0"/>
              </a:rPr>
              <a:t>Ewaluacja: </a:t>
            </a:r>
          </a:p>
        </p:txBody>
      </p:sp>
      <p:sp>
        <p:nvSpPr>
          <p:cNvPr id="3" name="Symbol zastępczy tekstu 2"/>
          <p:cNvSpPr>
            <a:spLocks noGrp="1"/>
          </p:cNvSpPr>
          <p:nvPr>
            <p:ph type="body" idx="1"/>
          </p:nvPr>
        </p:nvSpPr>
        <p:spPr/>
        <p:txBody>
          <a:bodyPr>
            <a:normAutofit/>
          </a:bodyPr>
          <a:lstStyle/>
          <a:p>
            <a:r>
              <a:rPr lang="pl-PL" sz="3600" b="1" dirty="0"/>
              <a:t>Ewaluacja</a:t>
            </a:r>
          </a:p>
          <a:p>
            <a:r>
              <a:rPr lang="pl-PL" sz="3600" b="1" dirty="0">
                <a:solidFill>
                  <a:schemeClr val="bg1">
                    <a:lumMod val="65000"/>
                  </a:schemeClr>
                </a:solidFill>
              </a:rPr>
              <a:t>ocena</a:t>
            </a:r>
            <a:r>
              <a:rPr lang="pl-PL" sz="3600" dirty="0"/>
              <a:t>:</a:t>
            </a:r>
          </a:p>
        </p:txBody>
      </p:sp>
      <p:graphicFrame>
        <p:nvGraphicFramePr>
          <p:cNvPr id="4" name="Tabela 3"/>
          <p:cNvGraphicFramePr>
            <a:graphicFrameLocks noGrp="1"/>
          </p:cNvGraphicFramePr>
          <p:nvPr>
            <p:extLst>
              <p:ext uri="{D42A27DB-BD31-4B8C-83A1-F6EECF244321}">
                <p14:modId xmlns:p14="http://schemas.microsoft.com/office/powerpoint/2010/main" val="1104048718"/>
              </p:ext>
            </p:extLst>
          </p:nvPr>
        </p:nvGraphicFramePr>
        <p:xfrm>
          <a:off x="467544" y="1556792"/>
          <a:ext cx="7608168" cy="4361630"/>
        </p:xfrm>
        <a:graphic>
          <a:graphicData uri="http://schemas.openxmlformats.org/drawingml/2006/table">
            <a:tbl>
              <a:tblPr firstRow="1" bandRow="1">
                <a:tableStyleId>{5C22544A-7EE6-4342-B048-85BDC9FD1C3A}</a:tableStyleId>
              </a:tblPr>
              <a:tblGrid>
                <a:gridCol w="3804084">
                  <a:extLst>
                    <a:ext uri="{9D8B030D-6E8A-4147-A177-3AD203B41FA5}">
                      <a16:colId xmlns:a16="http://schemas.microsoft.com/office/drawing/2014/main" xmlns="" val="20000"/>
                    </a:ext>
                  </a:extLst>
                </a:gridCol>
                <a:gridCol w="3804084">
                  <a:extLst>
                    <a:ext uri="{9D8B030D-6E8A-4147-A177-3AD203B41FA5}">
                      <a16:colId xmlns:a16="http://schemas.microsoft.com/office/drawing/2014/main" xmlns="" val="20001"/>
                    </a:ext>
                  </a:extLst>
                </a:gridCol>
              </a:tblGrid>
              <a:tr h="720080">
                <a:tc>
                  <a:txBody>
                    <a:bodyPr/>
                    <a:lstStyle/>
                    <a:p>
                      <a:pPr algn="ctr"/>
                      <a:r>
                        <a:rPr lang="pl-PL" dirty="0">
                          <a:effectLst/>
                          <a:latin typeface="Arial Narrow" panose="020B0606020202030204" pitchFamily="34" charset="0"/>
                        </a:rPr>
                        <a:t>PUNKTY</a:t>
                      </a:r>
                    </a:p>
                  </a:txBody>
                  <a:tcPr marL="68580" marR="68580" marT="0" marB="0"/>
                </a:tc>
                <a:tc>
                  <a:txBody>
                    <a:bodyPr/>
                    <a:lstStyle/>
                    <a:p>
                      <a:pPr algn="ctr"/>
                      <a:r>
                        <a:rPr lang="pl-PL" sz="1800" dirty="0">
                          <a:effectLst/>
                          <a:latin typeface="Arial Narrow" panose="020B0606020202030204" pitchFamily="34" charset="0"/>
                        </a:rPr>
                        <a:t>OCENA</a:t>
                      </a:r>
                    </a:p>
                  </a:txBody>
                  <a:tcPr marL="68580" marR="68580" marT="0" marB="0"/>
                </a:tc>
                <a:extLst>
                  <a:ext uri="{0D108BD9-81ED-4DB2-BD59-A6C34878D82A}">
                    <a16:rowId xmlns:a16="http://schemas.microsoft.com/office/drawing/2014/main" xmlns="" val="10000"/>
                  </a:ext>
                </a:extLst>
              </a:tr>
              <a:tr h="606925">
                <a:tc>
                  <a:txBody>
                    <a:bodyPr/>
                    <a:lstStyle/>
                    <a:p>
                      <a:pPr algn="ctr"/>
                      <a:r>
                        <a:rPr lang="pl-PL" dirty="0">
                          <a:effectLst/>
                          <a:latin typeface="Arial Narrow" panose="020B0606020202030204" pitchFamily="34" charset="0"/>
                        </a:rPr>
                        <a:t>   &lt;3</a:t>
                      </a:r>
                    </a:p>
                  </a:txBody>
                  <a:tcPr marL="68580" marR="68580" marT="0" marB="0"/>
                </a:tc>
                <a:tc>
                  <a:txBody>
                    <a:bodyPr/>
                    <a:lstStyle/>
                    <a:p>
                      <a:pPr algn="ctr"/>
                      <a:r>
                        <a:rPr lang="pl-PL" dirty="0">
                          <a:effectLst/>
                          <a:latin typeface="Arial Narrow" panose="020B0606020202030204" pitchFamily="34" charset="0"/>
                        </a:rPr>
                        <a:t>Niedostateczna</a:t>
                      </a:r>
                    </a:p>
                  </a:txBody>
                  <a:tcPr marL="68580" marR="68580" marT="0" marB="0"/>
                </a:tc>
                <a:extLst>
                  <a:ext uri="{0D108BD9-81ED-4DB2-BD59-A6C34878D82A}">
                    <a16:rowId xmlns:a16="http://schemas.microsoft.com/office/drawing/2014/main" xmlns="" val="10001"/>
                  </a:ext>
                </a:extLst>
              </a:tr>
              <a:tr h="606925">
                <a:tc>
                  <a:txBody>
                    <a:bodyPr/>
                    <a:lstStyle/>
                    <a:p>
                      <a:pPr algn="ctr"/>
                      <a:r>
                        <a:rPr lang="pl-PL" dirty="0">
                          <a:effectLst/>
                          <a:latin typeface="Arial Narrow" panose="020B0606020202030204" pitchFamily="34" charset="0"/>
                        </a:rPr>
                        <a:t>   3-6</a:t>
                      </a:r>
                    </a:p>
                  </a:txBody>
                  <a:tcPr marL="68580" marR="68580" marT="0" marB="0"/>
                </a:tc>
                <a:tc>
                  <a:txBody>
                    <a:bodyPr/>
                    <a:lstStyle/>
                    <a:p>
                      <a:pPr algn="ctr"/>
                      <a:r>
                        <a:rPr lang="pl-PL" dirty="0">
                          <a:effectLst/>
                          <a:latin typeface="Arial Narrow" panose="020B0606020202030204" pitchFamily="34" charset="0"/>
                        </a:rPr>
                        <a:t>Dopuszczająca</a:t>
                      </a:r>
                    </a:p>
                  </a:txBody>
                  <a:tcPr marL="68580" marR="68580" marT="0" marB="0"/>
                </a:tc>
                <a:extLst>
                  <a:ext uri="{0D108BD9-81ED-4DB2-BD59-A6C34878D82A}">
                    <a16:rowId xmlns:a16="http://schemas.microsoft.com/office/drawing/2014/main" xmlns="" val="10002"/>
                  </a:ext>
                </a:extLst>
              </a:tr>
              <a:tr h="606925">
                <a:tc>
                  <a:txBody>
                    <a:bodyPr/>
                    <a:lstStyle/>
                    <a:p>
                      <a:pPr algn="ctr"/>
                      <a:r>
                        <a:rPr lang="pl-PL" dirty="0">
                          <a:effectLst/>
                          <a:latin typeface="Arial Narrow" panose="020B0606020202030204" pitchFamily="34" charset="0"/>
                        </a:rPr>
                        <a:t>   7-9</a:t>
                      </a:r>
                    </a:p>
                  </a:txBody>
                  <a:tcPr marL="68580" marR="68580" marT="0" marB="0"/>
                </a:tc>
                <a:tc>
                  <a:txBody>
                    <a:bodyPr/>
                    <a:lstStyle/>
                    <a:p>
                      <a:pPr algn="ctr"/>
                      <a:r>
                        <a:rPr lang="pl-PL" dirty="0">
                          <a:effectLst/>
                          <a:latin typeface="Arial Narrow" panose="020B0606020202030204" pitchFamily="34" charset="0"/>
                        </a:rPr>
                        <a:t>Dostateczna</a:t>
                      </a:r>
                    </a:p>
                  </a:txBody>
                  <a:tcPr marL="68580" marR="68580" marT="0" marB="0"/>
                </a:tc>
                <a:extLst>
                  <a:ext uri="{0D108BD9-81ED-4DB2-BD59-A6C34878D82A}">
                    <a16:rowId xmlns:a16="http://schemas.microsoft.com/office/drawing/2014/main" xmlns="" val="10003"/>
                  </a:ext>
                </a:extLst>
              </a:tr>
              <a:tr h="606925">
                <a:tc>
                  <a:txBody>
                    <a:bodyPr/>
                    <a:lstStyle/>
                    <a:p>
                      <a:pPr algn="ctr"/>
                      <a:r>
                        <a:rPr lang="pl-PL" dirty="0">
                          <a:effectLst/>
                          <a:latin typeface="Arial Narrow" panose="020B0606020202030204" pitchFamily="34" charset="0"/>
                        </a:rPr>
                        <a:t> 10-11</a:t>
                      </a:r>
                    </a:p>
                  </a:txBody>
                  <a:tcPr marL="68580" marR="68580" marT="0" marB="0"/>
                </a:tc>
                <a:tc>
                  <a:txBody>
                    <a:bodyPr/>
                    <a:lstStyle/>
                    <a:p>
                      <a:pPr algn="ctr"/>
                      <a:r>
                        <a:rPr lang="pl-PL" dirty="0">
                          <a:effectLst/>
                          <a:latin typeface="Arial Narrow" panose="020B0606020202030204" pitchFamily="34" charset="0"/>
                        </a:rPr>
                        <a:t>Dobra</a:t>
                      </a:r>
                    </a:p>
                  </a:txBody>
                  <a:tcPr marL="68580" marR="68580" marT="0" marB="0"/>
                </a:tc>
                <a:extLst>
                  <a:ext uri="{0D108BD9-81ED-4DB2-BD59-A6C34878D82A}">
                    <a16:rowId xmlns:a16="http://schemas.microsoft.com/office/drawing/2014/main" xmlns="" val="10004"/>
                  </a:ext>
                </a:extLst>
              </a:tr>
              <a:tr h="606925">
                <a:tc>
                  <a:txBody>
                    <a:bodyPr/>
                    <a:lstStyle/>
                    <a:p>
                      <a:pPr algn="ctr"/>
                      <a:r>
                        <a:rPr lang="pl-PL" dirty="0">
                          <a:effectLst/>
                          <a:latin typeface="Arial Narrow" panose="020B0606020202030204" pitchFamily="34" charset="0"/>
                        </a:rPr>
                        <a:t> 12-13</a:t>
                      </a:r>
                    </a:p>
                  </a:txBody>
                  <a:tcPr marL="68580" marR="68580" marT="0" marB="0"/>
                </a:tc>
                <a:tc>
                  <a:txBody>
                    <a:bodyPr/>
                    <a:lstStyle/>
                    <a:p>
                      <a:pPr algn="ctr"/>
                      <a:r>
                        <a:rPr lang="pl-PL" dirty="0">
                          <a:effectLst/>
                          <a:latin typeface="Arial Narrow" panose="020B0606020202030204" pitchFamily="34" charset="0"/>
                        </a:rPr>
                        <a:t>Bardzo Dobra</a:t>
                      </a:r>
                    </a:p>
                  </a:txBody>
                  <a:tcPr marL="68580" marR="68580" marT="0" marB="0"/>
                </a:tc>
                <a:extLst>
                  <a:ext uri="{0D108BD9-81ED-4DB2-BD59-A6C34878D82A}">
                    <a16:rowId xmlns:a16="http://schemas.microsoft.com/office/drawing/2014/main" xmlns="" val="10005"/>
                  </a:ext>
                </a:extLst>
              </a:tr>
              <a:tr h="606925">
                <a:tc>
                  <a:txBody>
                    <a:bodyPr/>
                    <a:lstStyle/>
                    <a:p>
                      <a:pPr algn="ctr"/>
                      <a:r>
                        <a:rPr lang="pl-PL" dirty="0">
                          <a:effectLst/>
                          <a:latin typeface="Arial Narrow" panose="020B0606020202030204" pitchFamily="34" charset="0"/>
                        </a:rPr>
                        <a:t> 14-15</a:t>
                      </a:r>
                    </a:p>
                  </a:txBody>
                  <a:tcPr marL="68580" marR="68580" marT="0" marB="0"/>
                </a:tc>
                <a:tc>
                  <a:txBody>
                    <a:bodyPr/>
                    <a:lstStyle/>
                    <a:p>
                      <a:pPr algn="ctr"/>
                      <a:r>
                        <a:rPr lang="pl-PL" dirty="0">
                          <a:effectLst/>
                          <a:latin typeface="Arial Narrow" panose="020B0606020202030204" pitchFamily="34" charset="0"/>
                        </a:rPr>
                        <a:t>Celująca</a:t>
                      </a:r>
                    </a:p>
                  </a:txBody>
                  <a:tcPr marL="68580" marR="68580" marT="0" marB="0"/>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734182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Konkluzja</a:t>
            </a:r>
          </a:p>
        </p:txBody>
      </p:sp>
      <p:sp>
        <p:nvSpPr>
          <p:cNvPr id="3" name="Symbol zastępczy zawartości 2"/>
          <p:cNvSpPr>
            <a:spLocks noGrp="1"/>
          </p:cNvSpPr>
          <p:nvPr>
            <p:ph idx="1"/>
          </p:nvPr>
        </p:nvSpPr>
        <p:spPr/>
        <p:txBody>
          <a:bodyPr>
            <a:normAutofit fontScale="92500"/>
          </a:bodyPr>
          <a:lstStyle/>
          <a:p>
            <a:pPr marL="342900" indent="-342900" algn="just">
              <a:buFont typeface="Arial" panose="020B0604020202020204" pitchFamily="34" charset="0"/>
              <a:buChar char="•"/>
            </a:pPr>
            <a:r>
              <a:rPr lang="pl-PL" sz="2400" dirty="0">
                <a:latin typeface="Arial Narrow" panose="020B0606020202030204" pitchFamily="34" charset="0"/>
              </a:rPr>
              <a:t>Wykonując samodzielnie ten projekt mieliście możliwość poznania różnych źródeł internetowych, oraz zasad bezpiecznego korzystania z Internetu.</a:t>
            </a:r>
          </a:p>
          <a:p>
            <a:pPr marL="342900" indent="-342900" algn="just">
              <a:buFont typeface="Arial" panose="020B0604020202020204" pitchFamily="34" charset="0"/>
              <a:buChar char="•"/>
            </a:pPr>
            <a:r>
              <a:rPr lang="pl-PL" sz="2400" dirty="0">
                <a:latin typeface="Arial Narrow" panose="020B0606020202030204" pitchFamily="34" charset="0"/>
              </a:rPr>
              <a:t>Zapoznaliście się z definicją stresu oraz wiecie już, jaki wpływ na nasz organizm ma stres.</a:t>
            </a:r>
          </a:p>
          <a:p>
            <a:pPr marL="342900" indent="-342900" algn="just">
              <a:buFont typeface="Arial" panose="020B0604020202020204" pitchFamily="34" charset="0"/>
              <a:buChar char="•"/>
            </a:pPr>
            <a:r>
              <a:rPr lang="pl-PL" sz="2400" dirty="0">
                <a:latin typeface="Arial Narrow" panose="020B0606020202030204" pitchFamily="34" charset="0"/>
              </a:rPr>
              <a:t>Dowiedzieliście się jak wiele uczuć mogą wywołać w nas stresujące sytuacje.</a:t>
            </a:r>
          </a:p>
          <a:p>
            <a:pPr marL="342900" indent="-342900" algn="just">
              <a:buFont typeface="Arial" panose="020B0604020202020204" pitchFamily="34" charset="0"/>
              <a:buChar char="•"/>
            </a:pPr>
            <a:r>
              <a:rPr lang="pl-PL" sz="2400" dirty="0">
                <a:latin typeface="Arial Narrow" panose="020B0606020202030204" pitchFamily="34" charset="0"/>
              </a:rPr>
              <a:t>Poznaliście skutki stresu: zarówno pozytywne jak i negatywne.</a:t>
            </a:r>
          </a:p>
          <a:p>
            <a:pPr marL="342900" indent="-342900" algn="just">
              <a:buFont typeface="Arial" panose="020B0604020202020204" pitchFamily="34" charset="0"/>
              <a:buChar char="•"/>
            </a:pPr>
            <a:r>
              <a:rPr lang="pl-PL" sz="2400" dirty="0">
                <a:latin typeface="Arial Narrow" panose="020B0606020202030204" pitchFamily="34" charset="0"/>
              </a:rPr>
              <a:t>Poszukaliście odpowiedzi na pytanie jak możecie poradzić sobie samodzielnie ze stresem. </a:t>
            </a:r>
          </a:p>
          <a:p>
            <a:pPr marL="342900" indent="-342900" algn="just">
              <a:buFont typeface="Arial" panose="020B0604020202020204" pitchFamily="34" charset="0"/>
              <a:buChar char="•"/>
            </a:pPr>
            <a:r>
              <a:rPr lang="pl-PL" sz="2400" dirty="0">
                <a:latin typeface="Arial Narrow" panose="020B0606020202030204" pitchFamily="34" charset="0"/>
              </a:rPr>
              <a:t>Stworzyliście listę osób, do których możecie się zwrócić o pomoc </a:t>
            </a:r>
            <a:br>
              <a:rPr lang="pl-PL" sz="2400" dirty="0">
                <a:latin typeface="Arial Narrow" panose="020B0606020202030204" pitchFamily="34" charset="0"/>
              </a:rPr>
            </a:br>
            <a:r>
              <a:rPr lang="pl-PL" sz="2400" dirty="0">
                <a:latin typeface="Arial Narrow" panose="020B0606020202030204" pitchFamily="34" charset="0"/>
              </a:rPr>
              <a:t>w momencie gdy nie radzicie sobie z sytuacją i wywołanym przez nią stresem.</a:t>
            </a:r>
          </a:p>
        </p:txBody>
      </p:sp>
    </p:spTree>
    <p:extLst>
      <p:ext uri="{BB962C8B-B14F-4D97-AF65-F5344CB8AC3E}">
        <p14:creationId xmlns:p14="http://schemas.microsoft.com/office/powerpoint/2010/main" val="3135222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Konkluzja:</a:t>
            </a:r>
          </a:p>
        </p:txBody>
      </p:sp>
      <p:sp>
        <p:nvSpPr>
          <p:cNvPr id="3" name="Symbol zastępczy zawartości 2"/>
          <p:cNvSpPr>
            <a:spLocks noGrp="1"/>
          </p:cNvSpPr>
          <p:nvPr>
            <p:ph idx="1"/>
          </p:nvPr>
        </p:nvSpPr>
        <p:spPr/>
        <p:txBody>
          <a:bodyPr>
            <a:normAutofit lnSpcReduction="10000"/>
          </a:bodyPr>
          <a:lstStyle/>
          <a:p>
            <a:pPr marL="342900" indent="-342900">
              <a:buFont typeface="Arial" panose="020B0604020202020204" pitchFamily="34" charset="0"/>
              <a:buChar char="•"/>
            </a:pPr>
            <a:r>
              <a:rPr lang="pl-PL" sz="2600" dirty="0">
                <a:latin typeface="Arial Narrow" panose="020B0606020202030204" pitchFamily="34" charset="0"/>
              </a:rPr>
              <a:t>Poznaliście zasady współpracy w grupie, zasady dobrej komunikacji ale też odpowiedzialności za powierzone wam zadania. </a:t>
            </a:r>
          </a:p>
          <a:p>
            <a:pPr marL="342900" indent="-342900">
              <a:buFont typeface="Arial" panose="020B0604020202020204" pitchFamily="34" charset="0"/>
              <a:buChar char="•"/>
            </a:pPr>
            <a:r>
              <a:rPr lang="pl-PL" sz="2600" dirty="0">
                <a:latin typeface="Arial Narrow" panose="020B0606020202030204" pitchFamily="34" charset="0"/>
              </a:rPr>
              <a:t>Mogliście się przekonać, że warto czytać, przeglądać różne źródła,  dzięki temu możecie wzbogacić zasób słownictwa oraz kształtować własne zdanie na ważne dla nas tematy.</a:t>
            </a:r>
          </a:p>
          <a:p>
            <a:pPr marL="342900" indent="-342900">
              <a:buFont typeface="Arial" panose="020B0604020202020204" pitchFamily="34" charset="0"/>
              <a:buChar char="•"/>
            </a:pPr>
            <a:r>
              <a:rPr lang="pl-PL" sz="2600" dirty="0">
                <a:latin typeface="Arial Narrow" panose="020B0606020202030204" pitchFamily="34" charset="0"/>
              </a:rPr>
              <a:t>Prezentując swoją pracę,  poznaliście zasady występowania przed publicznością oraz ćwiczyliście umiejętność odpowiadania na pytania do opracowanego tematu.</a:t>
            </a:r>
          </a:p>
          <a:p>
            <a:pPr marL="342900" indent="-342900">
              <a:buFont typeface="Arial" panose="020B0604020202020204" pitchFamily="34" charset="0"/>
              <a:buChar char="•"/>
            </a:pPr>
            <a:r>
              <a:rPr lang="pl-PL" sz="2600" dirty="0">
                <a:latin typeface="Arial Narrow" panose="020B0606020202030204" pitchFamily="34" charset="0"/>
              </a:rPr>
              <a:t>Byliście w pełni odpowiedzialni za proces poszukiwania i poszerzania wiedzy.</a:t>
            </a:r>
          </a:p>
          <a:p>
            <a:pPr marL="64008" indent="0" algn="just">
              <a:buNone/>
            </a:pPr>
            <a:endParaRPr lang="pl-PL" dirty="0">
              <a:latin typeface="Arial Narrow" panose="020B0606020202030204" pitchFamily="34" charset="0"/>
            </a:endParaRPr>
          </a:p>
          <a:p>
            <a:pPr marL="342900" indent="-342900">
              <a:buFont typeface="Arial" panose="020B0604020202020204" pitchFamily="34" charset="0"/>
              <a:buChar char="•"/>
            </a:pPr>
            <a:endParaRPr lang="pl-PL" dirty="0"/>
          </a:p>
          <a:p>
            <a:pPr marL="342900" indent="-342900">
              <a:buFont typeface="Arial" panose="020B0604020202020204" pitchFamily="34" charset="0"/>
              <a:buChar char="•"/>
            </a:pPr>
            <a:endParaRPr lang="pl-PL" dirty="0"/>
          </a:p>
          <a:p>
            <a:endParaRPr lang="pl-PL" dirty="0"/>
          </a:p>
        </p:txBody>
      </p:sp>
    </p:spTree>
    <p:extLst>
      <p:ext uri="{BB962C8B-B14F-4D97-AF65-F5344CB8AC3E}">
        <p14:creationId xmlns:p14="http://schemas.microsoft.com/office/powerpoint/2010/main" val="2740139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200" dirty="0">
                <a:latin typeface="Arial Narrow" panose="020B0606020202030204" pitchFamily="34" charset="0"/>
              </a:rPr>
              <a:t>Poradnik dla nauczyciela</a:t>
            </a:r>
          </a:p>
        </p:txBody>
      </p:sp>
      <p:sp>
        <p:nvSpPr>
          <p:cNvPr id="3" name="Symbol zastępczy zawartości 2"/>
          <p:cNvSpPr>
            <a:spLocks noGrp="1"/>
          </p:cNvSpPr>
          <p:nvPr>
            <p:ph idx="1"/>
          </p:nvPr>
        </p:nvSpPr>
        <p:spPr>
          <a:xfrm>
            <a:off x="457200" y="1340768"/>
            <a:ext cx="8229600" cy="5114040"/>
          </a:xfrm>
        </p:spPr>
        <p:txBody>
          <a:bodyPr>
            <a:noAutofit/>
          </a:bodyPr>
          <a:lstStyle/>
          <a:p>
            <a:pPr marL="0" indent="0" algn="just">
              <a:buNone/>
            </a:pPr>
            <a:r>
              <a:rPr lang="pl-PL" sz="2400" dirty="0">
                <a:latin typeface="Arial Narrow" panose="020B0606020202030204" pitchFamily="34" charset="0"/>
              </a:rPr>
              <a:t>1. </a:t>
            </a:r>
            <a:r>
              <a:rPr lang="pl-PL" sz="2000" dirty="0">
                <a:latin typeface="Arial Narrow" panose="020B0606020202030204" pitchFamily="34" charset="0"/>
              </a:rPr>
              <a:t>Na pierwszych zajęciach związanych z projektem, należy zapoznać uczniów z treścią zadań, nauczyciel powinien dostosować sposób komunikacji do możliwości uczniów.</a:t>
            </a:r>
          </a:p>
          <a:p>
            <a:pPr marL="0" indent="0" algn="just">
              <a:buNone/>
            </a:pPr>
            <a:r>
              <a:rPr lang="pl-PL" sz="2000" dirty="0">
                <a:latin typeface="Arial Narrow" panose="020B0606020202030204" pitchFamily="34" charset="0"/>
              </a:rPr>
              <a:t>2. Ważne, aby uczniowie znali zasady bezpiecznego korzystania z Internetu. Należy przejrzeć z uczniami podane źródła internetowe, sprawdzić zrozumienie treści zawartych na stronach internetowych. </a:t>
            </a:r>
          </a:p>
          <a:p>
            <a:pPr marL="0" indent="0" algn="just">
              <a:buNone/>
            </a:pPr>
            <a:r>
              <a:rPr lang="pl-PL" sz="2000" dirty="0">
                <a:latin typeface="Arial Narrow" panose="020B0606020202030204" pitchFamily="34" charset="0"/>
              </a:rPr>
              <a:t>3. Pierwsza część projektu tj. prezentacja lub plakat, powinna być opracowana </a:t>
            </a:r>
            <a:br>
              <a:rPr lang="pl-PL" sz="2000" dirty="0">
                <a:latin typeface="Arial Narrow" panose="020B0606020202030204" pitchFamily="34" charset="0"/>
              </a:rPr>
            </a:br>
            <a:r>
              <a:rPr lang="pl-PL" sz="2000" dirty="0">
                <a:latin typeface="Arial Narrow" panose="020B0606020202030204" pitchFamily="34" charset="0"/>
              </a:rPr>
              <a:t>w części lub w całości na zajęciach w szkole. Nauczyciel  wspomaga uczniów </a:t>
            </a:r>
            <a:br>
              <a:rPr lang="pl-PL" sz="2000" dirty="0">
                <a:latin typeface="Arial Narrow" panose="020B0606020202030204" pitchFamily="34" charset="0"/>
              </a:rPr>
            </a:br>
            <a:r>
              <a:rPr lang="pl-PL" sz="2000" dirty="0">
                <a:latin typeface="Arial Narrow" panose="020B0606020202030204" pitchFamily="34" charset="0"/>
              </a:rPr>
              <a:t>w opracowaniu planu pracy, tak aby przebiegała ona sprawnie i aby każdy z uczniów włączył się do realizacji zadań.</a:t>
            </a:r>
          </a:p>
          <a:p>
            <a:pPr marL="0" indent="0" algn="just">
              <a:buNone/>
            </a:pPr>
            <a:r>
              <a:rPr lang="pl-PL" sz="2000" dirty="0">
                <a:latin typeface="Arial Narrow" panose="020B0606020202030204" pitchFamily="34" charset="0"/>
              </a:rPr>
              <a:t>4. Nauczyciel powinien tak dobrać grupy, aby uczniowie poradzili sobie z wykonaniem zadań. Nauczyciel może poprosić o pomoc pedagoga lub psychologa szkolnego, aby udzielił wskazówek odnośnie realizacji tematu. </a:t>
            </a:r>
          </a:p>
          <a:p>
            <a:pPr marL="0" indent="0" algn="just">
              <a:buNone/>
            </a:pPr>
            <a:r>
              <a:rPr lang="pl-PL" sz="2000" dirty="0">
                <a:latin typeface="Arial Narrow" panose="020B0606020202030204" pitchFamily="34" charset="0"/>
              </a:rPr>
              <a:t>Należy zachęcić również uczniów do kontaktów z pedagogiem lub psychologiem szkolnym, aby konsultowali z nimi swoje prezentacje lub plakaty na temat stresu.</a:t>
            </a:r>
          </a:p>
          <a:p>
            <a:pPr marL="0" indent="0" algn="just">
              <a:buNone/>
            </a:pPr>
            <a:endParaRPr lang="pl-PL" sz="2400" dirty="0">
              <a:latin typeface="Arial Narrow" panose="020B0606020202030204" pitchFamily="34" charset="0"/>
            </a:endParaRPr>
          </a:p>
        </p:txBody>
      </p:sp>
    </p:spTree>
    <p:extLst>
      <p:ext uri="{BB962C8B-B14F-4D97-AF65-F5344CB8AC3E}">
        <p14:creationId xmlns:p14="http://schemas.microsoft.com/office/powerpoint/2010/main" val="3351306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041048"/>
            <a:ext cx="8229600" cy="792088"/>
          </a:xfrm>
        </p:spPr>
        <p:txBody>
          <a:bodyPr>
            <a:normAutofit/>
          </a:bodyPr>
          <a:lstStyle/>
          <a:p>
            <a:r>
              <a:rPr lang="pl-PL" sz="3200" dirty="0">
                <a:latin typeface="Arial Narrow" panose="020B0606020202030204" pitchFamily="34" charset="0"/>
              </a:rPr>
              <a:t>Poradnik dla nauczyciela</a:t>
            </a:r>
          </a:p>
        </p:txBody>
      </p:sp>
      <p:sp>
        <p:nvSpPr>
          <p:cNvPr id="3" name="Symbol zastępczy zawartości 2"/>
          <p:cNvSpPr>
            <a:spLocks noGrp="1"/>
          </p:cNvSpPr>
          <p:nvPr>
            <p:ph idx="1"/>
          </p:nvPr>
        </p:nvSpPr>
        <p:spPr>
          <a:xfrm>
            <a:off x="395536" y="2636912"/>
            <a:ext cx="8229600" cy="2521752"/>
          </a:xfrm>
        </p:spPr>
        <p:txBody>
          <a:bodyPr>
            <a:noAutofit/>
          </a:bodyPr>
          <a:lstStyle/>
          <a:p>
            <a:pPr marL="0" indent="0" algn="just">
              <a:buNone/>
            </a:pPr>
            <a:r>
              <a:rPr lang="pl-PL" sz="1400" dirty="0">
                <a:solidFill>
                  <a:schemeClr val="bg1"/>
                </a:solidFill>
                <a:latin typeface="Arial Narrow" panose="020B0606020202030204" pitchFamily="34" charset="0"/>
              </a:rPr>
              <a:t>5. Pracę indywidualną uczniowie powinni wykonać w domu z pomocą rodziców. Nauczyciel uprzedza rodziców o planowanej tematyce projektu i zachęca ich do zaangażowania w pracę swoich dzieci. Jeśli rodzice nie mają w domu dostępu do Internetu, należy zaproponować skorzystanie z dostępu do sieci na terenie szkoły lub</a:t>
            </a:r>
            <a:br>
              <a:rPr lang="pl-PL" sz="1400" dirty="0">
                <a:solidFill>
                  <a:schemeClr val="bg1"/>
                </a:solidFill>
                <a:latin typeface="Arial Narrow" panose="020B0606020202030204" pitchFamily="34" charset="0"/>
              </a:rPr>
            </a:br>
            <a:r>
              <a:rPr lang="pl-PL" sz="1400" dirty="0">
                <a:solidFill>
                  <a:schemeClr val="bg1"/>
                </a:solidFill>
                <a:latin typeface="Arial Narrow" panose="020B0606020202030204" pitchFamily="34" charset="0"/>
              </a:rPr>
              <a:t> z zasobów biblioteki szkolnej.  Ważne, aby uczniowie wspólnie  z rodzicami przemyśleli tą część zadania i znaleźli ciekawe sposoby radzenia sobie ze stresem. Przyniesie to korzyści zarówno rodzicom jak i dzieciom. </a:t>
            </a:r>
          </a:p>
          <a:p>
            <a:pPr marL="0" indent="0" algn="just">
              <a:buNone/>
            </a:pPr>
            <a:r>
              <a:rPr lang="pl-PL" sz="1400" dirty="0">
                <a:solidFill>
                  <a:schemeClr val="bg1"/>
                </a:solidFill>
                <a:latin typeface="Arial Narrow" panose="020B0606020202030204" pitchFamily="34" charset="0"/>
              </a:rPr>
              <a:t>6. Nauczyciel może zmienić rodzaje źródeł internetowych, jeśli uzna to za korzystniejsze dla jego uczniów. Może zaproponować również inne fachowe źródła na temat stresu.</a:t>
            </a:r>
          </a:p>
          <a:p>
            <a:pPr marL="0" indent="0" algn="just">
              <a:buNone/>
            </a:pPr>
            <a:r>
              <a:rPr lang="pl-PL" sz="1400" dirty="0">
                <a:solidFill>
                  <a:schemeClr val="bg1"/>
                </a:solidFill>
                <a:latin typeface="Arial Narrow" panose="020B0606020202030204" pitchFamily="34" charset="0"/>
              </a:rPr>
              <a:t>7. Na projekt warto przeznaczyć od 2 do 3 tygodni (łącznie z prezentacją projektu), lub wydłużyć jego czas realizacji w przypadku gdy w grupach znajdują się uczniowie </a:t>
            </a:r>
            <a:br>
              <a:rPr lang="pl-PL" sz="1400" dirty="0">
                <a:solidFill>
                  <a:schemeClr val="bg1"/>
                </a:solidFill>
                <a:latin typeface="Arial Narrow" panose="020B0606020202030204" pitchFamily="34" charset="0"/>
              </a:rPr>
            </a:br>
            <a:r>
              <a:rPr lang="pl-PL" sz="1400" dirty="0">
                <a:solidFill>
                  <a:schemeClr val="bg1"/>
                </a:solidFill>
                <a:latin typeface="Arial Narrow" panose="020B0606020202030204" pitchFamily="34" charset="0"/>
              </a:rPr>
              <a:t>z niepełnosprawnościami sprzężonymi.</a:t>
            </a:r>
          </a:p>
          <a:p>
            <a:pPr marL="0" indent="0" algn="just">
              <a:buNone/>
            </a:pPr>
            <a:r>
              <a:rPr lang="pl-PL" sz="1400" dirty="0">
                <a:solidFill>
                  <a:schemeClr val="bg1"/>
                </a:solidFill>
                <a:latin typeface="Arial Narrow" panose="020B0606020202030204" pitchFamily="34" charset="0"/>
              </a:rPr>
              <a:t>8. Projekt może być realizowany w każdej klasie gimnazjum, ale przede wszystkim </a:t>
            </a:r>
            <a:br>
              <a:rPr lang="pl-PL" sz="1400" dirty="0">
                <a:solidFill>
                  <a:schemeClr val="bg1"/>
                </a:solidFill>
                <a:latin typeface="Arial Narrow" panose="020B0606020202030204" pitchFamily="34" charset="0"/>
              </a:rPr>
            </a:br>
            <a:r>
              <a:rPr lang="pl-PL" sz="1400" dirty="0">
                <a:solidFill>
                  <a:schemeClr val="bg1"/>
                </a:solidFill>
                <a:latin typeface="Arial Narrow" panose="020B0606020202030204" pitchFamily="34" charset="0"/>
              </a:rPr>
              <a:t>w klasie III, gdyż uczniowie będą zdawać egzamin. Z pewnością jest to sytuacja stresująca, więc uczniowie będą mogli przygotować się do niego również pod kątem psychicznym</a:t>
            </a:r>
            <a:r>
              <a:rPr lang="pl-PL" sz="1600" dirty="0">
                <a:solidFill>
                  <a:schemeClr val="bg1"/>
                </a:solidFill>
                <a:latin typeface="Arial Narrow" panose="020B0606020202030204" pitchFamily="34" charset="0"/>
              </a:rPr>
              <a:t>. </a:t>
            </a:r>
          </a:p>
        </p:txBody>
      </p:sp>
      <p:pic>
        <p:nvPicPr>
          <p:cNvPr id="5" name="Obraz 4">
            <a:extLst>
              <a:ext uri="{FF2B5EF4-FFF2-40B4-BE49-F238E27FC236}">
                <a16:creationId xmlns:a16="http://schemas.microsoft.com/office/drawing/2014/main" xmlns="" id="{0058CE83-6B8D-47B3-8F29-2265C5051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1877232"/>
          </a:xfrm>
          <a:prstGeom prst="rect">
            <a:avLst/>
          </a:prstGeom>
        </p:spPr>
      </p:pic>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0462" y="6300788"/>
            <a:ext cx="17430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27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Spis treści:</a:t>
            </a:r>
          </a:p>
        </p:txBody>
      </p:sp>
      <p:sp>
        <p:nvSpPr>
          <p:cNvPr id="3" name="Symbol zastępczy zawartości 2"/>
          <p:cNvSpPr>
            <a:spLocks noGrp="1"/>
          </p:cNvSpPr>
          <p:nvPr>
            <p:ph idx="1"/>
          </p:nvPr>
        </p:nvSpPr>
        <p:spPr/>
        <p:txBody>
          <a:bodyPr>
            <a:normAutofit/>
          </a:bodyPr>
          <a:lstStyle/>
          <a:p>
            <a:pPr marL="0" indent="0">
              <a:buNone/>
            </a:pPr>
            <a:r>
              <a:rPr lang="pl-PL" dirty="0"/>
              <a:t>1. </a:t>
            </a:r>
            <a:r>
              <a:rPr lang="pl-PL" dirty="0">
                <a:latin typeface="Arial Narrow" panose="020B0606020202030204" pitchFamily="34" charset="0"/>
              </a:rPr>
              <a:t>Wprowadzenie</a:t>
            </a:r>
          </a:p>
          <a:p>
            <a:pPr marL="0" indent="0">
              <a:buNone/>
            </a:pPr>
            <a:r>
              <a:rPr lang="pl-PL" dirty="0">
                <a:latin typeface="Arial Narrow" panose="020B0606020202030204" pitchFamily="34" charset="0"/>
              </a:rPr>
              <a:t>2. Zadania</a:t>
            </a:r>
          </a:p>
          <a:p>
            <a:pPr marL="0" indent="0">
              <a:buNone/>
            </a:pPr>
            <a:r>
              <a:rPr lang="pl-PL" dirty="0">
                <a:latin typeface="Arial Narrow" panose="020B0606020202030204" pitchFamily="34" charset="0"/>
              </a:rPr>
              <a:t>3. Proces</a:t>
            </a:r>
          </a:p>
          <a:p>
            <a:pPr marL="0" indent="0">
              <a:buNone/>
            </a:pPr>
            <a:r>
              <a:rPr lang="pl-PL" dirty="0">
                <a:latin typeface="Arial Narrow" panose="020B0606020202030204" pitchFamily="34" charset="0"/>
              </a:rPr>
              <a:t>4. Źródła</a:t>
            </a:r>
          </a:p>
          <a:p>
            <a:pPr marL="0" indent="0">
              <a:buNone/>
            </a:pPr>
            <a:r>
              <a:rPr lang="pl-PL" dirty="0">
                <a:latin typeface="Arial Narrow" panose="020B0606020202030204" pitchFamily="34" charset="0"/>
              </a:rPr>
              <a:t>5. Ewaluacja</a:t>
            </a:r>
          </a:p>
          <a:p>
            <a:pPr marL="0" indent="0">
              <a:buNone/>
            </a:pPr>
            <a:r>
              <a:rPr lang="pl-PL" dirty="0">
                <a:latin typeface="Arial Narrow" panose="020B0606020202030204" pitchFamily="34" charset="0"/>
              </a:rPr>
              <a:t>6. Konkluzja</a:t>
            </a:r>
          </a:p>
          <a:p>
            <a:pPr marL="0" indent="0">
              <a:buNone/>
            </a:pPr>
            <a:r>
              <a:rPr lang="pl-PL" dirty="0">
                <a:latin typeface="Arial Narrow" panose="020B0606020202030204" pitchFamily="34" charset="0"/>
              </a:rPr>
              <a:t>7. Poradnik dla nauczyciela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548680"/>
            <a:ext cx="4132733" cy="2047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4355976" y="2781399"/>
            <a:ext cx="4572000" cy="400110"/>
          </a:xfrm>
          <a:prstGeom prst="rect">
            <a:avLst/>
          </a:prstGeom>
        </p:spPr>
        <p:txBody>
          <a:bodyPr>
            <a:spAutoFit/>
          </a:bodyPr>
          <a:lstStyle/>
          <a:p>
            <a:r>
              <a:rPr lang="pl-PL" sz="1000" dirty="0" err="1"/>
              <a:t>Żródło</a:t>
            </a:r>
            <a:r>
              <a:rPr lang="pl-PL" sz="1000" dirty="0"/>
              <a:t>: https://pixabay.com/pl/kobieta-twarz-zn%C4%99canie-si%C4%99-stres-2775273/</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5216" y="3216145"/>
            <a:ext cx="3528392"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4545360" y="5301208"/>
            <a:ext cx="4572000" cy="400110"/>
          </a:xfrm>
          <a:prstGeom prst="rect">
            <a:avLst/>
          </a:prstGeom>
        </p:spPr>
        <p:txBody>
          <a:bodyPr>
            <a:spAutoFit/>
          </a:bodyPr>
          <a:lstStyle/>
          <a:p>
            <a:r>
              <a:rPr lang="pl-PL" sz="1000" dirty="0" err="1"/>
              <a:t>Żródło</a:t>
            </a:r>
            <a:r>
              <a:rPr lang="pl-PL" sz="1000" dirty="0"/>
              <a:t>: https://stressfree.pl/przyczyny-stresu-stresory-wg-holmesa-i-rahea/</a:t>
            </a:r>
          </a:p>
        </p:txBody>
      </p:sp>
    </p:spTree>
    <p:extLst>
      <p:ext uri="{BB962C8B-B14F-4D97-AF65-F5344CB8AC3E}">
        <p14:creationId xmlns:p14="http://schemas.microsoft.com/office/powerpoint/2010/main" val="2543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Wprowadzenie</a:t>
            </a:r>
          </a:p>
        </p:txBody>
      </p:sp>
      <p:sp>
        <p:nvSpPr>
          <p:cNvPr id="3" name="Symbol zastępczy zawartości 2"/>
          <p:cNvSpPr>
            <a:spLocks noGrp="1"/>
          </p:cNvSpPr>
          <p:nvPr>
            <p:ph idx="1"/>
          </p:nvPr>
        </p:nvSpPr>
        <p:spPr/>
        <p:txBody>
          <a:bodyPr>
            <a:normAutofit/>
          </a:bodyPr>
          <a:lstStyle/>
          <a:p>
            <a:pPr marL="0" indent="0" algn="just">
              <a:buNone/>
            </a:pPr>
            <a:r>
              <a:rPr lang="pl-PL" dirty="0"/>
              <a:t> </a:t>
            </a:r>
            <a:r>
              <a:rPr lang="pl-PL" dirty="0">
                <a:latin typeface="Arial Narrow" panose="020B0606020202030204" pitchFamily="34" charset="0"/>
              </a:rPr>
              <a:t>Z pewnością na co dzień przeżywacie wiele sytuacji związanych ze szkołą lub też życiem prywatnym, rodzinnym. Jedne sytuacje są dla was przyjemne, inne budzą wiele emocji. Ważne, aby umieć je odczytywać </a:t>
            </a:r>
            <a:br>
              <a:rPr lang="pl-PL" dirty="0">
                <a:latin typeface="Arial Narrow" panose="020B0606020202030204" pitchFamily="34" charset="0"/>
              </a:rPr>
            </a:br>
            <a:r>
              <a:rPr lang="pl-PL" dirty="0">
                <a:latin typeface="Arial Narrow" panose="020B0606020202030204" pitchFamily="34" charset="0"/>
              </a:rPr>
              <a:t>i nazywać. Często podczas wielu zdarzeń towarzyszy nam </a:t>
            </a:r>
            <a:r>
              <a:rPr lang="pl-PL" u="sng" dirty="0">
                <a:latin typeface="Arial Narrow" panose="020B0606020202030204" pitchFamily="34" charset="0"/>
              </a:rPr>
              <a:t>stres</a:t>
            </a:r>
            <a:r>
              <a:rPr lang="pl-PL" dirty="0">
                <a:latin typeface="Arial Narrow" panose="020B0606020202030204" pitchFamily="34" charset="0"/>
              </a:rPr>
              <a:t>. W tym projekcie spróbujemy uporządkować informacje na temat stresu oraz jego wpływu na nasz organizm. Spróbujemy poszukać sposobów  radzenia sobie ze stresem. </a:t>
            </a:r>
          </a:p>
          <a:p>
            <a:pPr marL="0" indent="0" algn="just">
              <a:buNone/>
            </a:pPr>
            <a:endParaRPr lang="pl-PL" i="1" dirty="0">
              <a:latin typeface="Arial Narrow" panose="020B0606020202030204" pitchFamily="34" charset="0"/>
            </a:endParaRPr>
          </a:p>
        </p:txBody>
      </p:sp>
    </p:spTree>
    <p:extLst>
      <p:ext uri="{BB962C8B-B14F-4D97-AF65-F5344CB8AC3E}">
        <p14:creationId xmlns:p14="http://schemas.microsoft.com/office/powerpoint/2010/main" val="4194141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Zadanie:</a:t>
            </a:r>
          </a:p>
        </p:txBody>
      </p:sp>
      <p:sp>
        <p:nvSpPr>
          <p:cNvPr id="3" name="Symbol zastępczy zawartości 2"/>
          <p:cNvSpPr>
            <a:spLocks noGrp="1"/>
          </p:cNvSpPr>
          <p:nvPr>
            <p:ph idx="1"/>
          </p:nvPr>
        </p:nvSpPr>
        <p:spPr/>
        <p:txBody>
          <a:bodyPr>
            <a:normAutofit fontScale="85000" lnSpcReduction="20000"/>
          </a:bodyPr>
          <a:lstStyle/>
          <a:p>
            <a:pPr marL="0" indent="0">
              <a:buNone/>
            </a:pPr>
            <a:r>
              <a:rPr lang="pl-PL" dirty="0">
                <a:latin typeface="Arial Narrow" panose="020B0606020202030204" pitchFamily="34" charset="0"/>
              </a:rPr>
              <a:t>W Waszych głowach jest zapewne wiele pytań np.: </a:t>
            </a:r>
          </a:p>
          <a:p>
            <a:r>
              <a:rPr lang="pl-PL" dirty="0">
                <a:latin typeface="Arial Narrow" panose="020B0606020202030204" pitchFamily="34" charset="0"/>
              </a:rPr>
              <a:t>Co to jest stres?</a:t>
            </a:r>
          </a:p>
          <a:p>
            <a:r>
              <a:rPr lang="pl-PL" dirty="0">
                <a:latin typeface="Arial Narrow" panose="020B0606020202030204" pitchFamily="34" charset="0"/>
              </a:rPr>
              <a:t>Jakie sytuacje mogą wywołać w nas stres?</a:t>
            </a:r>
          </a:p>
          <a:p>
            <a:r>
              <a:rPr lang="pl-PL" dirty="0">
                <a:latin typeface="Arial Narrow" panose="020B0606020202030204" pitchFamily="34" charset="0"/>
              </a:rPr>
              <a:t>Jakie uczucia wyzwala w nas stres?</a:t>
            </a:r>
          </a:p>
          <a:p>
            <a:r>
              <a:rPr lang="pl-PL" dirty="0">
                <a:latin typeface="Arial Narrow" panose="020B0606020202030204" pitchFamily="34" charset="0"/>
              </a:rPr>
              <a:t>Jak może zareagować mój organizm na stres?</a:t>
            </a:r>
          </a:p>
          <a:p>
            <a:r>
              <a:rPr lang="pl-PL" dirty="0">
                <a:latin typeface="Arial Narrow" panose="020B0606020202030204" pitchFamily="34" charset="0"/>
              </a:rPr>
              <a:t>Jaki wpływ ma stres na nasz organizm?</a:t>
            </a:r>
          </a:p>
          <a:p>
            <a:r>
              <a:rPr lang="pl-PL" dirty="0">
                <a:latin typeface="Arial Narrow" panose="020B0606020202030204" pitchFamily="34" charset="0"/>
              </a:rPr>
              <a:t>Jak mogę poradzić sobie ze stresem w danej sytuacji?</a:t>
            </a:r>
          </a:p>
          <a:p>
            <a:r>
              <a:rPr lang="pl-PL" dirty="0">
                <a:latin typeface="Arial Narrow" panose="020B0606020202030204" pitchFamily="34" charset="0"/>
              </a:rPr>
              <a:t>Kogo mogę poprosić o pomoc?</a:t>
            </a:r>
          </a:p>
          <a:p>
            <a:pPr marL="0" indent="0">
              <a:buNone/>
            </a:pPr>
            <a:r>
              <a:rPr lang="pl-PL" dirty="0">
                <a:latin typeface="Arial Narrow" panose="020B0606020202030204" pitchFamily="34" charset="0"/>
              </a:rPr>
              <a:t>Spróbujemy odpowiedzieć na te i inne pytania, tak abyście mogli waszą wiedzę wykorzystać podczas sytuacji, które są dla Was trudne i mogą wywołać stres.</a:t>
            </a:r>
          </a:p>
        </p:txBody>
      </p:sp>
    </p:spTree>
    <p:extLst>
      <p:ext uri="{BB962C8B-B14F-4D97-AF65-F5344CB8AC3E}">
        <p14:creationId xmlns:p14="http://schemas.microsoft.com/office/powerpoint/2010/main" val="90461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Zadanie:</a:t>
            </a:r>
          </a:p>
        </p:txBody>
      </p:sp>
      <p:sp>
        <p:nvSpPr>
          <p:cNvPr id="3" name="Symbol zastępczy zawartości 2"/>
          <p:cNvSpPr>
            <a:spLocks noGrp="1"/>
          </p:cNvSpPr>
          <p:nvPr>
            <p:ph idx="1"/>
          </p:nvPr>
        </p:nvSpPr>
        <p:spPr/>
        <p:txBody>
          <a:bodyPr>
            <a:normAutofit/>
          </a:bodyPr>
          <a:lstStyle/>
          <a:p>
            <a:pPr marL="0" indent="0">
              <a:buNone/>
            </a:pPr>
            <a:r>
              <a:rPr lang="pl-PL" sz="2000" dirty="0">
                <a:latin typeface="Arial Narrow" panose="020B0606020202030204" pitchFamily="34" charset="0"/>
              </a:rPr>
              <a:t>Zadanie będzie podzielone na dwie części. W pierwszej części zadania będziecie pracować w grupach, w drugiej będziecie mieć do wykonania pracę indywidualną.</a:t>
            </a:r>
          </a:p>
          <a:p>
            <a:pPr marL="0" indent="0">
              <a:buNone/>
            </a:pPr>
            <a:r>
              <a:rPr lang="pl-PL" sz="2000" b="1" dirty="0">
                <a:latin typeface="Arial Narrow" panose="020B0606020202030204" pitchFamily="34" charset="0"/>
              </a:rPr>
              <a:t>Część I - PRACA GRUPOWA:</a:t>
            </a:r>
          </a:p>
          <a:p>
            <a:pPr marL="0" indent="0">
              <a:buNone/>
            </a:pPr>
            <a:r>
              <a:rPr lang="pl-PL" sz="2000" dirty="0">
                <a:latin typeface="Arial Narrow" panose="020B0606020202030204" pitchFamily="34" charset="0"/>
              </a:rPr>
              <a:t>Podzielicie się na dwie grupy. Każda z grup będzie miała do opracowania inne zadanie (w podziale na grupy może pomóc wam nauczyciel):</a:t>
            </a:r>
          </a:p>
          <a:p>
            <a:pPr marL="0" indent="0">
              <a:buNone/>
            </a:pPr>
            <a:r>
              <a:rPr lang="pl-PL" sz="2000" b="1" dirty="0">
                <a:latin typeface="Arial Narrow" panose="020B0606020202030204" pitchFamily="34" charset="0"/>
              </a:rPr>
              <a:t>Grupa I</a:t>
            </a:r>
            <a:r>
              <a:rPr lang="pl-PL" sz="2000" dirty="0">
                <a:latin typeface="Arial Narrow" panose="020B0606020202030204" pitchFamily="34" charset="0"/>
              </a:rPr>
              <a:t> – waszym zadanie będzie przygotować prezentację lub plakat, które przedstawią definicję stresu oraz stresorów. Następnie musicie wymienić sytuacje, które mogą wywołać w nas stres. Ważne, aby na plakacie/ w prezentacji znalazły się również nazwy uczuć, które pojawiają się podczas stresu. </a:t>
            </a:r>
          </a:p>
          <a:p>
            <a:pPr marL="0" indent="0">
              <a:buNone/>
            </a:pPr>
            <a:r>
              <a:rPr lang="pl-PL" sz="2000" b="1" dirty="0">
                <a:latin typeface="Arial Narrow" panose="020B0606020202030204" pitchFamily="34" charset="0"/>
              </a:rPr>
              <a:t>Grupa II </a:t>
            </a:r>
            <a:r>
              <a:rPr lang="pl-PL" sz="2000" dirty="0">
                <a:latin typeface="Arial Narrow" panose="020B0606020202030204" pitchFamily="34" charset="0"/>
              </a:rPr>
              <a:t>– waszym zadanie będzie przygotowanie prezentacji, w której odpowiecie na pytania: Jak organizm człowieka reaguje na stresujące zdarzenia? Jaki wpływ na nasz organizm ma stres np. negatywny, pozytywny.</a:t>
            </a:r>
          </a:p>
        </p:txBody>
      </p:sp>
    </p:spTree>
    <p:extLst>
      <p:ext uri="{BB962C8B-B14F-4D97-AF65-F5344CB8AC3E}">
        <p14:creationId xmlns:p14="http://schemas.microsoft.com/office/powerpoint/2010/main" val="3845333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7643192" cy="1371600"/>
          </a:xfrm>
        </p:spPr>
        <p:txBody>
          <a:bodyPr/>
          <a:lstStyle/>
          <a:p>
            <a:r>
              <a:rPr lang="pl-PL" dirty="0">
                <a:latin typeface="Arial Narrow" panose="020B0606020202030204" pitchFamily="34" charset="0"/>
              </a:rPr>
              <a:t>Zadanie:</a:t>
            </a:r>
          </a:p>
        </p:txBody>
      </p:sp>
      <p:sp>
        <p:nvSpPr>
          <p:cNvPr id="3" name="Symbol zastępczy zawartości 2"/>
          <p:cNvSpPr>
            <a:spLocks noGrp="1"/>
          </p:cNvSpPr>
          <p:nvPr>
            <p:ph idx="1"/>
          </p:nvPr>
        </p:nvSpPr>
        <p:spPr/>
        <p:txBody>
          <a:bodyPr/>
          <a:lstStyle/>
          <a:p>
            <a:r>
              <a:rPr lang="pl-PL" dirty="0">
                <a:latin typeface="Arial Narrow" panose="020B0606020202030204" pitchFamily="34" charset="0"/>
              </a:rPr>
              <a:t>Każda z grup dodatkowo przygotuje listę osób z otoczenia szkolnego lub rodzinnego, które mogą nam pomóc, gdy odczuwamy stres. </a:t>
            </a: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468216"/>
            <a:ext cx="49530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Prostokąt 5"/>
          <p:cNvSpPr/>
          <p:nvPr/>
        </p:nvSpPr>
        <p:spPr>
          <a:xfrm>
            <a:off x="251521" y="3501008"/>
            <a:ext cx="6480720" cy="3170099"/>
          </a:xfrm>
          <a:prstGeom prst="rect">
            <a:avLst/>
          </a:prstGeom>
        </p:spPr>
        <p:txBody>
          <a:bodyPr wrap="square">
            <a:spAutoFit/>
          </a:bodyPr>
          <a:lstStyle/>
          <a:p>
            <a:r>
              <a:rPr lang="pl-PL" dirty="0"/>
              <a:t>                                    </a:t>
            </a:r>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sz="1000" dirty="0">
              <a:latin typeface="Arial Narrow" panose="020B0606020202030204" pitchFamily="34" charset="0"/>
            </a:endParaRPr>
          </a:p>
          <a:p>
            <a:r>
              <a:rPr lang="pl-PL" sz="1000" dirty="0" err="1">
                <a:latin typeface="Arial Narrow" panose="020B0606020202030204" pitchFamily="34" charset="0"/>
              </a:rPr>
              <a:t>Żródło</a:t>
            </a:r>
            <a:r>
              <a:rPr lang="pl-PL" sz="1000" dirty="0">
                <a:latin typeface="Arial Narrow" panose="020B0606020202030204" pitchFamily="34" charset="0"/>
              </a:rPr>
              <a:t>: web-salud.blogspot.com</a:t>
            </a:r>
          </a:p>
        </p:txBody>
      </p:sp>
    </p:spTree>
    <p:extLst>
      <p:ext uri="{BB962C8B-B14F-4D97-AF65-F5344CB8AC3E}">
        <p14:creationId xmlns:p14="http://schemas.microsoft.com/office/powerpoint/2010/main" val="288086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latin typeface="Arial Narrow" panose="020B0606020202030204" pitchFamily="34" charset="0"/>
              </a:rPr>
              <a:t>Zadanie:</a:t>
            </a:r>
          </a:p>
        </p:txBody>
      </p:sp>
      <p:sp>
        <p:nvSpPr>
          <p:cNvPr id="3" name="Symbol zastępczy zawartości 2"/>
          <p:cNvSpPr>
            <a:spLocks noGrp="1"/>
          </p:cNvSpPr>
          <p:nvPr>
            <p:ph idx="1"/>
          </p:nvPr>
        </p:nvSpPr>
        <p:spPr/>
        <p:txBody>
          <a:bodyPr>
            <a:normAutofit/>
          </a:bodyPr>
          <a:lstStyle/>
          <a:p>
            <a:pPr marL="0" indent="0">
              <a:buNone/>
            </a:pPr>
            <a:r>
              <a:rPr lang="pl-PL" dirty="0">
                <a:latin typeface="Arial Narrow" panose="020B0606020202030204" pitchFamily="34" charset="0"/>
              </a:rPr>
              <a:t>PRACA INDYWIDUALNA</a:t>
            </a:r>
          </a:p>
          <a:p>
            <a:pPr marL="0" indent="0">
              <a:buNone/>
            </a:pPr>
            <a:r>
              <a:rPr lang="pl-PL" dirty="0">
                <a:latin typeface="Arial Narrow" panose="020B0606020202030204" pitchFamily="34" charset="0"/>
              </a:rPr>
              <a:t>Po zakończeniu części I, każdy z Was zastanowi się oraz przygotuje mapę myśli dotyczącą tego: jak może poradzić sobie ze stresem podczas różnych sytuacji. Zapytaj o sposoby radzenia sobie ze stresem inne osoby: rodziców, rodzeństwo, przyjaciół lub też nauczycieli. </a:t>
            </a:r>
          </a:p>
          <a:p>
            <a:pPr marL="0" indent="0">
              <a:buNone/>
            </a:pPr>
            <a:endParaRPr lang="pl-PL" dirty="0">
              <a:latin typeface="Arial Narrow" panose="020B0606020202030204" pitchFamily="34" charset="0"/>
            </a:endParaRPr>
          </a:p>
          <a:p>
            <a:pPr marL="0" indent="0">
              <a:buNone/>
            </a:pPr>
            <a:r>
              <a:rPr lang="pl-PL" dirty="0">
                <a:latin typeface="Arial Narrow" panose="020B0606020202030204" pitchFamily="34" charset="0"/>
              </a:rPr>
              <a:t>Na wykonanie projektu jest czas dwa do trzech tygodni.</a:t>
            </a:r>
          </a:p>
          <a:p>
            <a:endParaRPr lang="pl-PL" dirty="0"/>
          </a:p>
        </p:txBody>
      </p:sp>
    </p:spTree>
    <p:extLst>
      <p:ext uri="{BB962C8B-B14F-4D97-AF65-F5344CB8AC3E}">
        <p14:creationId xmlns:p14="http://schemas.microsoft.com/office/powerpoint/2010/main" val="1534127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152718"/>
            <a:ext cx="7571184" cy="539978"/>
          </a:xfrm>
        </p:spPr>
        <p:txBody>
          <a:bodyPr>
            <a:normAutofit fontScale="90000"/>
          </a:bodyPr>
          <a:lstStyle/>
          <a:p>
            <a:r>
              <a:rPr lang="pl-PL" dirty="0">
                <a:latin typeface="Arial Narrow" panose="020B0606020202030204" pitchFamily="34" charset="0"/>
              </a:rPr>
              <a:t>Plan pracy: </a:t>
            </a: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1823658656"/>
              </p:ext>
            </p:extLst>
          </p:nvPr>
        </p:nvGraphicFramePr>
        <p:xfrm>
          <a:off x="1331640" y="908720"/>
          <a:ext cx="7620000" cy="1833880"/>
        </p:xfrm>
        <a:graphic>
          <a:graphicData uri="http://schemas.openxmlformats.org/drawingml/2006/table">
            <a:tbl>
              <a:tblPr firstRow="1" bandRow="1">
                <a:tableStyleId>{5C22544A-7EE6-4342-B048-85BDC9FD1C3A}</a:tableStyleId>
              </a:tblPr>
              <a:tblGrid>
                <a:gridCol w="7620000">
                  <a:extLst>
                    <a:ext uri="{9D8B030D-6E8A-4147-A177-3AD203B41FA5}">
                      <a16:colId xmlns:a16="http://schemas.microsoft.com/office/drawing/2014/main" xmlns="" val="20000"/>
                    </a:ext>
                  </a:extLst>
                </a:gridCol>
              </a:tblGrid>
              <a:tr h="370840">
                <a:tc>
                  <a:txBody>
                    <a:bodyPr/>
                    <a:lstStyle/>
                    <a:p>
                      <a:r>
                        <a:rPr lang="pl-PL" dirty="0">
                          <a:latin typeface="Arial Narrow" panose="020B0606020202030204" pitchFamily="34" charset="0"/>
                        </a:rPr>
                        <a:t>I TYDZIEŃ PRACY: </a:t>
                      </a:r>
                      <a:r>
                        <a:rPr lang="pl-PL" b="0" dirty="0">
                          <a:latin typeface="Arial Narrow" panose="020B0606020202030204" pitchFamily="34" charset="0"/>
                        </a:rPr>
                        <a:t>praca w grupach</a:t>
                      </a:r>
                    </a:p>
                  </a:txBody>
                  <a:tcPr/>
                </a:tc>
                <a:extLst>
                  <a:ext uri="{0D108BD9-81ED-4DB2-BD59-A6C34878D82A}">
                    <a16:rowId xmlns:a16="http://schemas.microsoft.com/office/drawing/2014/main" xmlns="" val="10000"/>
                  </a:ext>
                </a:extLst>
              </a:tr>
              <a:tr h="370840">
                <a:tc>
                  <a:txBody>
                    <a:bodyPr/>
                    <a:lstStyle/>
                    <a:p>
                      <a:pPr marL="285750" indent="-285750">
                        <a:buFont typeface="Arial" panose="020B0604020202020204" pitchFamily="34" charset="0"/>
                        <a:buChar char="•"/>
                      </a:pPr>
                      <a:r>
                        <a:rPr lang="pl-PL" dirty="0">
                          <a:latin typeface="Arial Narrow" panose="020B0606020202030204" pitchFamily="34" charset="0"/>
                        </a:rPr>
                        <a:t>Zapoznanie</a:t>
                      </a:r>
                      <a:r>
                        <a:rPr lang="pl-PL" baseline="0" dirty="0">
                          <a:latin typeface="Arial Narrow" panose="020B0606020202030204" pitchFamily="34" charset="0"/>
                        </a:rPr>
                        <a:t> z treścią zadania, </a:t>
                      </a:r>
                    </a:p>
                    <a:p>
                      <a:pPr marL="285750" indent="-285750">
                        <a:buFont typeface="Arial" panose="020B0604020202020204" pitchFamily="34" charset="0"/>
                        <a:buChar char="•"/>
                      </a:pPr>
                      <a:r>
                        <a:rPr lang="pl-PL" baseline="0" dirty="0">
                          <a:latin typeface="Arial Narrow" panose="020B0606020202030204" pitchFamily="34" charset="0"/>
                        </a:rPr>
                        <a:t>Zapoznanie zasadami pracy ze źródłami internetowymi oraz innymi, </a:t>
                      </a:r>
                    </a:p>
                    <a:p>
                      <a:pPr marL="285750" indent="-285750">
                        <a:buFont typeface="Arial" panose="020B0604020202020204" pitchFamily="34" charset="0"/>
                        <a:buChar char="•"/>
                      </a:pPr>
                      <a:r>
                        <a:rPr lang="pl-PL" baseline="0" dirty="0">
                          <a:latin typeface="Arial Narrow" panose="020B0606020202030204" pitchFamily="34" charset="0"/>
                        </a:rPr>
                        <a:t>Selekcja informacji i wybranie najważniejszych informacji, </a:t>
                      </a:r>
                    </a:p>
                    <a:p>
                      <a:pPr marL="285750" indent="-285750">
                        <a:buFont typeface="Arial" panose="020B0604020202020204" pitchFamily="34" charset="0"/>
                        <a:buChar char="•"/>
                      </a:pPr>
                      <a:r>
                        <a:rPr lang="pl-PL" baseline="0" dirty="0">
                          <a:latin typeface="Arial Narrow" panose="020B0606020202030204" pitchFamily="34" charset="0"/>
                        </a:rPr>
                        <a:t>Wykonanie planu pracy dla poszczególnych grup,  z uwzględnieniem przydzielonych zadań. </a:t>
                      </a:r>
                    </a:p>
                  </a:txBody>
                  <a:tcPr/>
                </a:tc>
                <a:extLst>
                  <a:ext uri="{0D108BD9-81ED-4DB2-BD59-A6C34878D82A}">
                    <a16:rowId xmlns:a16="http://schemas.microsoft.com/office/drawing/2014/main" xmlns="" val="10001"/>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895095659"/>
              </p:ext>
            </p:extLst>
          </p:nvPr>
        </p:nvGraphicFramePr>
        <p:xfrm>
          <a:off x="323528" y="2996952"/>
          <a:ext cx="7560840" cy="1418456"/>
        </p:xfrm>
        <a:graphic>
          <a:graphicData uri="http://schemas.openxmlformats.org/drawingml/2006/table">
            <a:tbl>
              <a:tblPr firstRow="1" bandRow="1">
                <a:tableStyleId>{5C22544A-7EE6-4342-B048-85BDC9FD1C3A}</a:tableStyleId>
              </a:tblPr>
              <a:tblGrid>
                <a:gridCol w="7560840">
                  <a:extLst>
                    <a:ext uri="{9D8B030D-6E8A-4147-A177-3AD203B41FA5}">
                      <a16:colId xmlns:a16="http://schemas.microsoft.com/office/drawing/2014/main" xmlns="" val="20000"/>
                    </a:ext>
                  </a:extLst>
                </a:gridCol>
              </a:tblGrid>
              <a:tr h="504056">
                <a:tc>
                  <a:txBody>
                    <a:bodyPr/>
                    <a:lstStyle/>
                    <a:p>
                      <a:r>
                        <a:rPr lang="pl-PL" dirty="0">
                          <a:latin typeface="Arial Narrow" panose="020B0606020202030204" pitchFamily="34" charset="0"/>
                        </a:rPr>
                        <a:t>II TYDZIEŃ</a:t>
                      </a:r>
                      <a:r>
                        <a:rPr lang="pl-PL" baseline="0" dirty="0">
                          <a:latin typeface="Arial Narrow" panose="020B0606020202030204" pitchFamily="34" charset="0"/>
                        </a:rPr>
                        <a:t> PRACY: praca w grupach</a:t>
                      </a:r>
                      <a:endParaRPr lang="pl-PL" dirty="0">
                        <a:latin typeface="Arial Narrow" panose="020B0606020202030204" pitchFamily="34" charset="0"/>
                      </a:endParaRPr>
                    </a:p>
                  </a:txBody>
                  <a:tcPr/>
                </a:tc>
                <a:extLst>
                  <a:ext uri="{0D108BD9-81ED-4DB2-BD59-A6C34878D82A}">
                    <a16:rowId xmlns:a16="http://schemas.microsoft.com/office/drawing/2014/main" xmlns="" val="10000"/>
                  </a:ext>
                </a:extLst>
              </a:tr>
              <a:tr h="864096">
                <a:tc>
                  <a:txBody>
                    <a:bodyPr/>
                    <a:lstStyle/>
                    <a:p>
                      <a:pPr marL="285750" indent="-285750">
                        <a:buFont typeface="Arial" panose="020B0604020202020204" pitchFamily="34" charset="0"/>
                        <a:buChar char="•"/>
                      </a:pPr>
                      <a:r>
                        <a:rPr lang="pl-PL" dirty="0">
                          <a:latin typeface="Arial Narrow" panose="020B0606020202030204" pitchFamily="34" charset="0"/>
                        </a:rPr>
                        <a:t>Opracowywanie zadań grupowych</a:t>
                      </a:r>
                    </a:p>
                    <a:p>
                      <a:pPr marL="285750" indent="-285750">
                        <a:buFont typeface="Arial" panose="020B0604020202020204" pitchFamily="34" charset="0"/>
                        <a:buChar char="•"/>
                      </a:pPr>
                      <a:r>
                        <a:rPr lang="pl-PL" dirty="0">
                          <a:latin typeface="Arial Narrow" panose="020B0606020202030204" pitchFamily="34" charset="0"/>
                        </a:rPr>
                        <a:t>Przygotowywanie prezentacji multimedialnej lub plakatu</a:t>
                      </a:r>
                    </a:p>
                    <a:p>
                      <a:pPr marL="285750" indent="-285750">
                        <a:buFont typeface="Arial" panose="020B0604020202020204" pitchFamily="34" charset="0"/>
                        <a:buChar char="•"/>
                      </a:pPr>
                      <a:r>
                        <a:rPr lang="pl-PL" baseline="0" dirty="0">
                          <a:latin typeface="Arial Narrow" panose="020B0606020202030204" pitchFamily="34" charset="0"/>
                        </a:rPr>
                        <a:t>Prezentacja zadania na forum klasy</a:t>
                      </a:r>
                      <a:endParaRPr lang="pl-PL" dirty="0">
                        <a:latin typeface="Arial Narrow" panose="020B0606020202030204" pitchFamily="34" charset="0"/>
                      </a:endParaRPr>
                    </a:p>
                  </a:txBody>
                  <a:tcPr/>
                </a:tc>
                <a:extLst>
                  <a:ext uri="{0D108BD9-81ED-4DB2-BD59-A6C34878D82A}">
                    <a16:rowId xmlns:a16="http://schemas.microsoft.com/office/drawing/2014/main" xmlns="" val="10001"/>
                  </a:ext>
                </a:extLst>
              </a:tr>
            </a:tbl>
          </a:graphicData>
        </a:graphic>
      </p:graphicFrame>
      <p:graphicFrame>
        <p:nvGraphicFramePr>
          <p:cNvPr id="6" name="Tabela 5"/>
          <p:cNvGraphicFramePr>
            <a:graphicFrameLocks noGrp="1"/>
          </p:cNvGraphicFramePr>
          <p:nvPr>
            <p:extLst>
              <p:ext uri="{D42A27DB-BD31-4B8C-83A1-F6EECF244321}">
                <p14:modId xmlns:p14="http://schemas.microsoft.com/office/powerpoint/2010/main" val="874466872"/>
              </p:ext>
            </p:extLst>
          </p:nvPr>
        </p:nvGraphicFramePr>
        <p:xfrm>
          <a:off x="1403648" y="4869160"/>
          <a:ext cx="7608168" cy="1418457"/>
        </p:xfrm>
        <a:graphic>
          <a:graphicData uri="http://schemas.openxmlformats.org/drawingml/2006/table">
            <a:tbl>
              <a:tblPr firstRow="1" bandRow="1">
                <a:tableStyleId>{5C22544A-7EE6-4342-B048-85BDC9FD1C3A}</a:tableStyleId>
              </a:tblPr>
              <a:tblGrid>
                <a:gridCol w="7608168">
                  <a:extLst>
                    <a:ext uri="{9D8B030D-6E8A-4147-A177-3AD203B41FA5}">
                      <a16:colId xmlns:a16="http://schemas.microsoft.com/office/drawing/2014/main" xmlns="" val="20000"/>
                    </a:ext>
                  </a:extLst>
                </a:gridCol>
              </a:tblGrid>
              <a:tr h="504057">
                <a:tc>
                  <a:txBody>
                    <a:bodyPr/>
                    <a:lstStyle/>
                    <a:p>
                      <a:r>
                        <a:rPr lang="pl-PL" dirty="0">
                          <a:latin typeface="Arial Narrow" panose="020B0606020202030204" pitchFamily="34" charset="0"/>
                        </a:rPr>
                        <a:t>III TYDZIEŃ PRACY: </a:t>
                      </a:r>
                      <a:r>
                        <a:rPr lang="pl-PL" b="0" dirty="0">
                          <a:latin typeface="Arial Narrow" panose="020B0606020202030204" pitchFamily="34" charset="0"/>
                        </a:rPr>
                        <a:t>(praca indywidualna uczniów</a:t>
                      </a:r>
                      <a:r>
                        <a:rPr lang="pl-PL" b="0" baseline="0" dirty="0">
                          <a:latin typeface="Arial Narrow" panose="020B0606020202030204" pitchFamily="34" charset="0"/>
                        </a:rPr>
                        <a:t> </a:t>
                      </a:r>
                      <a:r>
                        <a:rPr lang="pl-PL" b="0" dirty="0">
                          <a:latin typeface="Arial Narrow" panose="020B0606020202030204" pitchFamily="34" charset="0"/>
                        </a:rPr>
                        <a:t>w domu)</a:t>
                      </a:r>
                    </a:p>
                  </a:txBody>
                  <a:tcPr/>
                </a:tc>
                <a:extLst>
                  <a:ext uri="{0D108BD9-81ED-4DB2-BD59-A6C34878D82A}">
                    <a16:rowId xmlns:a16="http://schemas.microsoft.com/office/drawing/2014/main" xmlns="" val="10000"/>
                  </a:ext>
                </a:extLst>
              </a:tr>
              <a:tr h="607898">
                <a:tc>
                  <a:txBody>
                    <a:bodyPr/>
                    <a:lstStyle/>
                    <a:p>
                      <a:pPr marL="285750" indent="-285750">
                        <a:buFont typeface="Arial" panose="020B0604020202020204" pitchFamily="34" charset="0"/>
                        <a:buChar char="•"/>
                      </a:pPr>
                      <a:r>
                        <a:rPr lang="pl-PL" dirty="0">
                          <a:latin typeface="Arial Narrow" panose="020B0606020202030204" pitchFamily="34" charset="0"/>
                        </a:rPr>
                        <a:t>Opracowywanie zadawania</a:t>
                      </a:r>
                      <a:r>
                        <a:rPr lang="pl-PL" baseline="0" dirty="0">
                          <a:latin typeface="Arial Narrow" panose="020B0606020202030204" pitchFamily="34" charset="0"/>
                        </a:rPr>
                        <a:t> indywidualnego – przygotowywanie mapy myśli dotyczącej sposobów radzenia sobie ze stresem.</a:t>
                      </a:r>
                    </a:p>
                    <a:p>
                      <a:pPr marL="285750" indent="-285750">
                        <a:buFont typeface="Arial" panose="020B0604020202020204" pitchFamily="34" charset="0"/>
                        <a:buChar char="•"/>
                      </a:pPr>
                      <a:r>
                        <a:rPr lang="pl-PL" baseline="0" dirty="0">
                          <a:latin typeface="Arial Narrow" panose="020B0606020202030204" pitchFamily="34" charset="0"/>
                        </a:rPr>
                        <a:t>Prezentacja przygotowanej mapy myśli na forum klasy</a:t>
                      </a:r>
                      <a:endParaRPr lang="pl-PL" dirty="0">
                        <a:latin typeface="Arial Narrow" panose="020B0606020202030204"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41646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611560" y="267494"/>
            <a:ext cx="8075240" cy="929258"/>
          </a:xfrm>
        </p:spPr>
        <p:txBody>
          <a:bodyPr>
            <a:normAutofit/>
          </a:bodyPr>
          <a:lstStyle/>
          <a:p>
            <a:r>
              <a:rPr lang="pl-PL" sz="3600" dirty="0">
                <a:latin typeface="Arial Narrow" panose="020B0606020202030204" pitchFamily="34" charset="0"/>
              </a:rPr>
              <a:t>Proces</a:t>
            </a:r>
          </a:p>
        </p:txBody>
      </p:sp>
      <p:sp>
        <p:nvSpPr>
          <p:cNvPr id="3" name="Symbol zastępczy zawartości 2"/>
          <p:cNvSpPr>
            <a:spLocks noGrp="1"/>
          </p:cNvSpPr>
          <p:nvPr>
            <p:ph idx="1"/>
          </p:nvPr>
        </p:nvSpPr>
        <p:spPr>
          <a:xfrm>
            <a:off x="179512" y="1196752"/>
            <a:ext cx="8784976" cy="4788024"/>
          </a:xfrm>
        </p:spPr>
        <p:txBody>
          <a:bodyPr>
            <a:noAutofit/>
          </a:bodyPr>
          <a:lstStyle/>
          <a:p>
            <a:pPr marL="0" indent="0" algn="just">
              <a:buNone/>
            </a:pPr>
            <a:r>
              <a:rPr lang="pl-PL" sz="2000" dirty="0">
                <a:latin typeface="Arial Narrow" panose="020B0606020202030204" pitchFamily="34" charset="0"/>
              </a:rPr>
              <a:t>Informacji potrzebnych do przygotowania zadania szukajcie </a:t>
            </a:r>
            <a:br>
              <a:rPr lang="pl-PL" sz="2000" dirty="0">
                <a:latin typeface="Arial Narrow" panose="020B0606020202030204" pitchFamily="34" charset="0"/>
              </a:rPr>
            </a:br>
            <a:r>
              <a:rPr lang="pl-PL" sz="2000" dirty="0">
                <a:latin typeface="Arial Narrow" panose="020B0606020202030204" pitchFamily="34" charset="0"/>
              </a:rPr>
              <a:t>w podanych stronach internetowych lub innych wam znanych.</a:t>
            </a:r>
          </a:p>
          <a:p>
            <a:pPr marL="0" indent="0" algn="just">
              <a:buNone/>
            </a:pPr>
            <a:r>
              <a:rPr lang="pl-PL" sz="2000" dirty="0">
                <a:latin typeface="Arial Narrow" panose="020B0606020202030204" pitchFamily="34" charset="0"/>
              </a:rPr>
              <a:t>Prezentacja do I części zadania, może być przygotowana przy pomocy programu komputerowego Power Point, lub na kartonie wielkości min. </a:t>
            </a:r>
            <a:r>
              <a:rPr lang="pl-PL" sz="2000" dirty="0" err="1">
                <a:latin typeface="Arial Narrow" panose="020B0606020202030204" pitchFamily="34" charset="0"/>
              </a:rPr>
              <a:t>A3</a:t>
            </a:r>
            <a:r>
              <a:rPr lang="pl-PL" sz="2000" dirty="0">
                <a:latin typeface="Arial Narrow" panose="020B0606020202030204" pitchFamily="34" charset="0"/>
              </a:rPr>
              <a:t>. Praca musi być estetyczna (ładnie wykonana) i czytelna. </a:t>
            </a:r>
          </a:p>
          <a:p>
            <a:pPr marL="0" indent="0" algn="just">
              <a:buNone/>
            </a:pPr>
            <a:r>
              <a:rPr lang="pl-PL" sz="2000" u="sng" dirty="0">
                <a:latin typeface="Arial Narrow" panose="020B0606020202030204" pitchFamily="34" charset="0"/>
              </a:rPr>
              <a:t>W każdej prezentacji (na plakacie) musi być podany:</a:t>
            </a:r>
          </a:p>
          <a:p>
            <a:pPr marL="0" indent="0" algn="just">
              <a:buNone/>
            </a:pPr>
            <a:r>
              <a:rPr lang="pl-PL" sz="2000" dirty="0">
                <a:latin typeface="Arial Narrow" panose="020B0606020202030204" pitchFamily="34" charset="0"/>
              </a:rPr>
              <a:t>1. Temat pracy.</a:t>
            </a:r>
          </a:p>
          <a:p>
            <a:pPr marL="0" indent="0" algn="just">
              <a:buNone/>
            </a:pPr>
            <a:r>
              <a:rPr lang="pl-PL" sz="2000" dirty="0">
                <a:latin typeface="Arial Narrow" panose="020B0606020202030204" pitchFamily="34" charset="0"/>
              </a:rPr>
              <a:t>2. Imiona, nazwiska uczniów którzy ją przygotowali.</a:t>
            </a:r>
          </a:p>
          <a:p>
            <a:pPr marL="0" indent="0" algn="just">
              <a:buNone/>
            </a:pPr>
            <a:r>
              <a:rPr lang="pl-PL" sz="2000" dirty="0">
                <a:latin typeface="Arial Narrow" panose="020B0606020202030204" pitchFamily="34" charset="0"/>
              </a:rPr>
              <a:t>3. Opracowanie tematu według wytycznych.</a:t>
            </a:r>
          </a:p>
          <a:p>
            <a:pPr marL="0" indent="0" algn="just">
              <a:buNone/>
            </a:pPr>
            <a:r>
              <a:rPr lang="pl-PL" sz="2000" dirty="0">
                <a:latin typeface="Arial Narrow" panose="020B0606020202030204" pitchFamily="34" charset="0"/>
              </a:rPr>
              <a:t>4. Każda grupa samodzielnie prezentuje swoją pracę.                    </a:t>
            </a:r>
            <a:r>
              <a:rPr lang="pl-PL" sz="1000" dirty="0" err="1">
                <a:latin typeface="Arial Narrow" panose="020B0606020202030204" pitchFamily="34" charset="0"/>
              </a:rPr>
              <a:t>Żródło</a:t>
            </a:r>
            <a:r>
              <a:rPr lang="pl-PL" sz="1000" dirty="0">
                <a:latin typeface="Arial Narrow" panose="020B0606020202030204" pitchFamily="34" charset="0"/>
              </a:rPr>
              <a:t>: http://akados.pl/blog/2014/10/stres-informacje/</a:t>
            </a:r>
          </a:p>
          <a:p>
            <a:pPr marL="0" indent="0" algn="just">
              <a:buNone/>
            </a:pPr>
            <a:r>
              <a:rPr lang="pl-PL" sz="2000" dirty="0">
                <a:latin typeface="Arial Narrow" panose="020B0606020202030204" pitchFamily="34" charset="0"/>
              </a:rPr>
              <a:t>5. Każda grupa prezentuje swoją pracę przed całą klasą.</a:t>
            </a:r>
          </a:p>
          <a:p>
            <a:pPr marL="0" indent="0" algn="just">
              <a:buNone/>
            </a:pPr>
            <a:r>
              <a:rPr lang="pl-PL" sz="2000" dirty="0">
                <a:latin typeface="Arial Narrow" panose="020B0606020202030204" pitchFamily="34" charset="0"/>
              </a:rPr>
              <a:t>W tej części mogą wam pomóc rodzice. Razem przeglądnijcie strony internetowe lub fora dyskusyjne, na których ludzie wypowiadają się na temat stresu. Rodzice lub rodzeństwo również mogą poddać wam pewne sugestie odnośnie stresu.</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0152" y="2636912"/>
            <a:ext cx="2955454" cy="1657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8590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ergetyczny">
  <a:themeElements>
    <a:clrScheme name="Energetyczny">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Energetyczny">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nergetyczny">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468</TotalTime>
  <Words>1192</Words>
  <Application>Microsoft Office PowerPoint</Application>
  <PresentationFormat>Pokaz na ekranie (4:3)</PresentationFormat>
  <Paragraphs>168</Paragraphs>
  <Slides>19</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19</vt:i4>
      </vt:variant>
    </vt:vector>
  </HeadingPairs>
  <TitlesOfParts>
    <vt:vector size="25" baseType="lpstr">
      <vt:lpstr>Arial</vt:lpstr>
      <vt:lpstr>Arial Narrow</vt:lpstr>
      <vt:lpstr>Century Gothic</vt:lpstr>
      <vt:lpstr>Verdana</vt:lpstr>
      <vt:lpstr>Wingdings 2</vt:lpstr>
      <vt:lpstr>Energetyczny</vt:lpstr>
      <vt:lpstr>                              „Stres w życiu człowieka i sposoby radzenia sobie z nim”  Web Quest przeznaczony dla uczniów gimnazjum jako wsparcie w zajęciach pedagoga lub wychowawcy z uczniami z dysfunkcją słuchu     </vt:lpstr>
      <vt:lpstr>Spis treści:</vt:lpstr>
      <vt:lpstr>Wprowadzenie</vt:lpstr>
      <vt:lpstr>Zadanie:</vt:lpstr>
      <vt:lpstr>Zadanie:</vt:lpstr>
      <vt:lpstr>Zadanie:</vt:lpstr>
      <vt:lpstr>Zadanie:</vt:lpstr>
      <vt:lpstr>Plan pracy: </vt:lpstr>
      <vt:lpstr>Proces</vt:lpstr>
      <vt:lpstr>Proces</vt:lpstr>
      <vt:lpstr>Źródła:</vt:lpstr>
      <vt:lpstr>Źródła:</vt:lpstr>
      <vt:lpstr>Ewaluacja:</vt:lpstr>
      <vt:lpstr>Ewaluacja:</vt:lpstr>
      <vt:lpstr>Ewaluacja: </vt:lpstr>
      <vt:lpstr>Konkluzja</vt:lpstr>
      <vt:lpstr>Konkluzja:</vt:lpstr>
      <vt:lpstr>Poradnik dla nauczyciela</vt:lpstr>
      <vt:lpstr>Poradnik dla nauczyciela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User</dc:creator>
  <cp:lastModifiedBy>Anna Basta</cp:lastModifiedBy>
  <cp:revision>30</cp:revision>
  <cp:lastPrinted>2018-08-24T18:49:22Z</cp:lastPrinted>
  <dcterms:created xsi:type="dcterms:W3CDTF">2018-08-24T15:55:32Z</dcterms:created>
  <dcterms:modified xsi:type="dcterms:W3CDTF">2020-01-20T14:30:49Z</dcterms:modified>
</cp:coreProperties>
</file>