
<file path=[Content_Types].xml><?xml version="1.0" encoding="utf-8"?>
<Types xmlns="http://schemas.openxmlformats.org/package/2006/content-types">
  <Default Extension="png" ContentType="image/png"/>
  <Default Extension="png&amp;ehk="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5" r:id="rId1"/>
  </p:sldMasterIdLst>
  <p:sldIdLst>
    <p:sldId id="256" r:id="rId2"/>
    <p:sldId id="257" r:id="rId3"/>
    <p:sldId id="265" r:id="rId4"/>
    <p:sldId id="258" r:id="rId5"/>
    <p:sldId id="259" r:id="rId6"/>
    <p:sldId id="266" r:id="rId7"/>
    <p:sldId id="268" r:id="rId8"/>
    <p:sldId id="260" r:id="rId9"/>
    <p:sldId id="261" r:id="rId10"/>
    <p:sldId id="262" r:id="rId11"/>
    <p:sldId id="263" r:id="rId12"/>
    <p:sldId id="264" r:id="rId13"/>
    <p:sldId id="267" r:id="rId14"/>
    <p:sldId id="275" r:id="rId15"/>
    <p:sldId id="271" r:id="rId16"/>
    <p:sldId id="269" r:id="rId17"/>
    <p:sldId id="270" r:id="rId18"/>
    <p:sldId id="277" r:id="rId19"/>
    <p:sldId id="272" r:id="rId20"/>
    <p:sldId id="273" r:id="rId21"/>
    <p:sldId id="274"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92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60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641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003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06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668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129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00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99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02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177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99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27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20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32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71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49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857014"/>
      </p:ext>
    </p:extLst>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informator.zumi.pl/dlaczego-warto-oszczedzac-energie-elektryczna/34rfz" TargetMode="External"/><Relationship Id="rId3" Type="http://schemas.openxmlformats.org/officeDocument/2006/relationships/hyperlink" Target="https://tipy.interia.pl/artykul_5094,jak-oszczedzac-energie-elektryczna.html" TargetMode="External"/><Relationship Id="rId7" Type="http://schemas.openxmlformats.org/officeDocument/2006/relationships/hyperlink" Target="http://www.p4konin.pl/dlaczego-trzeba-oszczedzac-energie"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cafesenior.pl/10-sposobow-na-oszczedzanie-energii-elektrycznej/" TargetMode="External"/><Relationship Id="rId5" Type="http://schemas.openxmlformats.org/officeDocument/2006/relationships/hyperlink" Target="http://www.najlepszelokaty.pl/wiadomosci/oszczedzanie-energii-elektrycznej/" TargetMode="External"/><Relationship Id="rId4" Type="http://schemas.openxmlformats.org/officeDocument/2006/relationships/hyperlink" Target="http://tech.money.pl/energia-i-ekologia/artykul/50-sposobow-oszczedzania-energii,48,0,1323056.html" TargetMode="External"/><Relationship Id="rId9" Type="http://schemas.openxmlformats.org/officeDocument/2006/relationships/hyperlink" Target="http://ekoenergia.blogspot.com/2008/12/dlaczego-warto-oszczedzac-energie.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amp;ehk="/><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amp;ehk="/><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1F0A6B4-0896-473F-80A5-D5162A2C3283}"/>
              </a:ext>
            </a:extLst>
          </p:cNvPr>
          <p:cNvSpPr>
            <a:spLocks noGrp="1"/>
          </p:cNvSpPr>
          <p:nvPr>
            <p:ph type="ctrTitle"/>
          </p:nvPr>
        </p:nvSpPr>
        <p:spPr>
          <a:xfrm>
            <a:off x="788275" y="3321484"/>
            <a:ext cx="6307390" cy="1534510"/>
          </a:xfrm>
        </p:spPr>
        <p:txBody>
          <a:bodyPr/>
          <a:lstStyle/>
          <a:p>
            <a:r>
              <a:rPr lang="pl-PL" sz="4000" dirty="0">
                <a:solidFill>
                  <a:schemeClr val="bg1">
                    <a:lumMod val="95000"/>
                    <a:lumOff val="5000"/>
                  </a:schemeClr>
                </a:solidFill>
              </a:rPr>
              <a:t>OSZCZĘDZANIE ENERGII ELEKTRYCZNEJ W DOMU</a:t>
            </a:r>
          </a:p>
        </p:txBody>
      </p:sp>
      <p:sp>
        <p:nvSpPr>
          <p:cNvPr id="3" name="Podtytuł 2">
            <a:extLst>
              <a:ext uri="{FF2B5EF4-FFF2-40B4-BE49-F238E27FC236}">
                <a16:creationId xmlns:a16="http://schemas.microsoft.com/office/drawing/2014/main" xmlns="" id="{8E4D7D48-31B3-4122-846F-B85D300EA0F8}"/>
              </a:ext>
            </a:extLst>
          </p:cNvPr>
          <p:cNvSpPr>
            <a:spLocks noGrp="1"/>
          </p:cNvSpPr>
          <p:nvPr>
            <p:ph type="subTitle" idx="1"/>
          </p:nvPr>
        </p:nvSpPr>
        <p:spPr>
          <a:xfrm>
            <a:off x="7746124" y="3510455"/>
            <a:ext cx="4014953" cy="2691078"/>
          </a:xfrm>
        </p:spPr>
        <p:txBody>
          <a:bodyPr>
            <a:normAutofit fontScale="85000" lnSpcReduction="10000"/>
          </a:bodyPr>
          <a:lstStyle/>
          <a:p>
            <a:r>
              <a:rPr lang="pl-PL" dirty="0">
                <a:solidFill>
                  <a:schemeClr val="bg1">
                    <a:lumMod val="95000"/>
                    <a:lumOff val="5000"/>
                  </a:schemeClr>
                </a:solidFill>
              </a:rPr>
              <a:t>Web Quest przeznaczony dla I klasy gimnazjum</a:t>
            </a:r>
            <a:br>
              <a:rPr lang="pl-PL" dirty="0">
                <a:solidFill>
                  <a:schemeClr val="bg1">
                    <a:lumMod val="95000"/>
                    <a:lumOff val="5000"/>
                  </a:schemeClr>
                </a:solidFill>
              </a:rPr>
            </a:br>
            <a:r>
              <a:rPr lang="pl-PL" dirty="0">
                <a:solidFill>
                  <a:schemeClr val="bg1">
                    <a:lumMod val="95000"/>
                    <a:lumOff val="5000"/>
                  </a:schemeClr>
                </a:solidFill>
              </a:rPr>
              <a:t> na zajęcia z fizyki i informatyki</a:t>
            </a:r>
          </a:p>
          <a:p>
            <a:r>
              <a:rPr lang="pl-PL" dirty="0">
                <a:solidFill>
                  <a:schemeClr val="bg1">
                    <a:lumMod val="95000"/>
                    <a:lumOff val="5000"/>
                  </a:schemeClr>
                </a:solidFill>
              </a:rPr>
              <a:t>Cel: uświadomienie kosztów zużycia prądu elektrycznego</a:t>
            </a:r>
            <a:br>
              <a:rPr lang="pl-PL" dirty="0">
                <a:solidFill>
                  <a:schemeClr val="bg1">
                    <a:lumMod val="95000"/>
                    <a:lumOff val="5000"/>
                  </a:schemeClr>
                </a:solidFill>
              </a:rPr>
            </a:br>
            <a:r>
              <a:rPr lang="pl-PL" dirty="0">
                <a:solidFill>
                  <a:schemeClr val="bg1">
                    <a:lumMod val="95000"/>
                    <a:lumOff val="5000"/>
                  </a:schemeClr>
                </a:solidFill>
              </a:rPr>
              <a:t> w domu i zachęta do jego oszczędzania</a:t>
            </a:r>
          </a:p>
          <a:p>
            <a:r>
              <a:rPr lang="pl-PL" dirty="0">
                <a:solidFill>
                  <a:schemeClr val="bg1">
                    <a:lumMod val="95000"/>
                    <a:lumOff val="5000"/>
                  </a:schemeClr>
                </a:solidFill>
              </a:rPr>
              <a:t>Przygotowanie: Sabina Folwarska</a:t>
            </a:r>
          </a:p>
        </p:txBody>
      </p:sp>
      <p:pic>
        <p:nvPicPr>
          <p:cNvPr id="9" name="Obraz 8">
            <a:extLst>
              <a:ext uri="{FF2B5EF4-FFF2-40B4-BE49-F238E27FC236}">
                <a16:creationId xmlns:a16="http://schemas.microsoft.com/office/drawing/2014/main" xmlns="" id="{7A8FD0F1-6842-49C7-9D2C-A5D695C37EA5}"/>
              </a:ext>
            </a:extLst>
          </p:cNvPr>
          <p:cNvPicPr>
            <a:picLocks noChangeAspect="1"/>
          </p:cNvPicPr>
          <p:nvPr/>
        </p:nvPicPr>
        <p:blipFill>
          <a:blip r:embed="rId2"/>
          <a:stretch>
            <a:fillRect/>
          </a:stretch>
        </p:blipFill>
        <p:spPr>
          <a:xfrm>
            <a:off x="0" y="0"/>
            <a:ext cx="12192000" cy="2502976"/>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7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140A9A-7B21-461D-9A37-E336275C26D3}"/>
              </a:ext>
            </a:extLst>
          </p:cNvPr>
          <p:cNvSpPr>
            <a:spLocks noGrp="1"/>
          </p:cNvSpPr>
          <p:nvPr>
            <p:ph type="title"/>
          </p:nvPr>
        </p:nvSpPr>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25B17D77-8CBA-4A23-A82D-D9985137EE87}"/>
              </a:ext>
            </a:extLst>
          </p:cNvPr>
          <p:cNvSpPr>
            <a:spLocks noGrp="1"/>
          </p:cNvSpPr>
          <p:nvPr>
            <p:ph idx="1"/>
          </p:nvPr>
        </p:nvSpPr>
        <p:spPr>
          <a:xfrm>
            <a:off x="1103312" y="1258350"/>
            <a:ext cx="10448328" cy="4990050"/>
          </a:xfrm>
        </p:spPr>
        <p:txBody>
          <a:bodyPr/>
          <a:lstStyle/>
          <a:p>
            <a:r>
              <a:rPr lang="pl-PL" dirty="0"/>
              <a:t>Jeśli już obliczyliście, ile energii elektrycznej zużywają urządzenia, które macie w waszym gospodarstwie domowym , to teraz czas na to, aby policzyć, ile za tę energię należy zapłacić. W Waszych obliczeniach przyjmijcie, że 1 kWh energii kosztuje 0,55 zł.</a:t>
            </a:r>
          </a:p>
          <a:p>
            <a:endParaRPr lang="pl-PL" dirty="0"/>
          </a:p>
          <a:p>
            <a:pPr marL="0" indent="0">
              <a:buNone/>
            </a:pPr>
            <a:endParaRPr lang="pl-PL" dirty="0"/>
          </a:p>
          <a:p>
            <a:endParaRPr lang="pl-PL" dirty="0"/>
          </a:p>
        </p:txBody>
      </p:sp>
      <p:graphicFrame>
        <p:nvGraphicFramePr>
          <p:cNvPr id="4" name="Tabela 3">
            <a:extLst>
              <a:ext uri="{FF2B5EF4-FFF2-40B4-BE49-F238E27FC236}">
                <a16:creationId xmlns:a16="http://schemas.microsoft.com/office/drawing/2014/main" xmlns="" id="{00F15E2A-A847-4F83-8C03-399054278947}"/>
              </a:ext>
            </a:extLst>
          </p:cNvPr>
          <p:cNvGraphicFramePr>
            <a:graphicFrameLocks noGrp="1"/>
          </p:cNvGraphicFramePr>
          <p:nvPr>
            <p:extLst>
              <p:ext uri="{D42A27DB-BD31-4B8C-83A1-F6EECF244321}">
                <p14:modId xmlns:p14="http://schemas.microsoft.com/office/powerpoint/2010/main" val="2680890224"/>
              </p:ext>
            </p:extLst>
          </p:nvPr>
        </p:nvGraphicFramePr>
        <p:xfrm>
          <a:off x="813732" y="2634453"/>
          <a:ext cx="8665828" cy="3962400"/>
        </p:xfrm>
        <a:graphic>
          <a:graphicData uri="http://schemas.openxmlformats.org/drawingml/2006/table">
            <a:tbl>
              <a:tblPr firstRow="1" bandRow="1">
                <a:tableStyleId>{5C22544A-7EE6-4342-B048-85BDC9FD1C3A}</a:tableStyleId>
              </a:tblPr>
              <a:tblGrid>
                <a:gridCol w="4332914">
                  <a:extLst>
                    <a:ext uri="{9D8B030D-6E8A-4147-A177-3AD203B41FA5}">
                      <a16:colId xmlns:a16="http://schemas.microsoft.com/office/drawing/2014/main" xmlns="" val="846045035"/>
                    </a:ext>
                  </a:extLst>
                </a:gridCol>
                <a:gridCol w="4332914">
                  <a:extLst>
                    <a:ext uri="{9D8B030D-6E8A-4147-A177-3AD203B41FA5}">
                      <a16:colId xmlns:a16="http://schemas.microsoft.com/office/drawing/2014/main" xmlns="" val="716626818"/>
                    </a:ext>
                  </a:extLst>
                </a:gridCol>
              </a:tblGrid>
              <a:tr h="0">
                <a:tc>
                  <a:txBody>
                    <a:bodyPr/>
                    <a:lstStyle/>
                    <a:p>
                      <a:r>
                        <a:rPr lang="pl-PL" sz="1400" dirty="0"/>
                        <a:t>Nazwa urządzenia</a:t>
                      </a:r>
                    </a:p>
                  </a:txBody>
                  <a:tcPr/>
                </a:tc>
                <a:tc>
                  <a:txBody>
                    <a:bodyPr/>
                    <a:lstStyle/>
                    <a:p>
                      <a:r>
                        <a:rPr lang="pl-PL" sz="1400" dirty="0"/>
                        <a:t>Koszt zużytej energii elektrycznej w ciągu dnia</a:t>
                      </a:r>
                    </a:p>
                  </a:txBody>
                  <a:tcPr/>
                </a:tc>
                <a:extLst>
                  <a:ext uri="{0D108BD9-81ED-4DB2-BD59-A6C34878D82A}">
                    <a16:rowId xmlns:a16="http://schemas.microsoft.com/office/drawing/2014/main" xmlns="" val="3674395577"/>
                  </a:ext>
                </a:extLst>
              </a:tr>
              <a:tr h="0">
                <a:tc>
                  <a:txBody>
                    <a:bodyPr/>
                    <a:lstStyle/>
                    <a:p>
                      <a:r>
                        <a:rPr lang="pl-PL" sz="1400" dirty="0"/>
                        <a:t>1.</a:t>
                      </a:r>
                    </a:p>
                  </a:txBody>
                  <a:tcPr/>
                </a:tc>
                <a:tc>
                  <a:txBody>
                    <a:bodyPr/>
                    <a:lstStyle/>
                    <a:p>
                      <a:endParaRPr lang="pl-PL" dirty="0"/>
                    </a:p>
                  </a:txBody>
                  <a:tcPr/>
                </a:tc>
                <a:extLst>
                  <a:ext uri="{0D108BD9-81ED-4DB2-BD59-A6C34878D82A}">
                    <a16:rowId xmlns:a16="http://schemas.microsoft.com/office/drawing/2014/main" xmlns="" val="651102542"/>
                  </a:ext>
                </a:extLst>
              </a:tr>
              <a:tr h="0">
                <a:tc>
                  <a:txBody>
                    <a:bodyPr/>
                    <a:lstStyle/>
                    <a:p>
                      <a:r>
                        <a:rPr lang="pl-PL" sz="1400" dirty="0"/>
                        <a:t>2.</a:t>
                      </a:r>
                    </a:p>
                  </a:txBody>
                  <a:tcPr/>
                </a:tc>
                <a:tc>
                  <a:txBody>
                    <a:bodyPr/>
                    <a:lstStyle/>
                    <a:p>
                      <a:endParaRPr lang="pl-PL" dirty="0"/>
                    </a:p>
                  </a:txBody>
                  <a:tcPr/>
                </a:tc>
                <a:extLst>
                  <a:ext uri="{0D108BD9-81ED-4DB2-BD59-A6C34878D82A}">
                    <a16:rowId xmlns:a16="http://schemas.microsoft.com/office/drawing/2014/main" xmlns="" val="933281724"/>
                  </a:ext>
                </a:extLst>
              </a:tr>
              <a:tr h="0">
                <a:tc>
                  <a:txBody>
                    <a:bodyPr/>
                    <a:lstStyle/>
                    <a:p>
                      <a:r>
                        <a:rPr lang="pl-PL" sz="1400" dirty="0"/>
                        <a:t>3.</a:t>
                      </a:r>
                    </a:p>
                  </a:txBody>
                  <a:tcPr/>
                </a:tc>
                <a:tc>
                  <a:txBody>
                    <a:bodyPr/>
                    <a:lstStyle/>
                    <a:p>
                      <a:endParaRPr lang="pl-PL" dirty="0"/>
                    </a:p>
                  </a:txBody>
                  <a:tcPr/>
                </a:tc>
                <a:extLst>
                  <a:ext uri="{0D108BD9-81ED-4DB2-BD59-A6C34878D82A}">
                    <a16:rowId xmlns:a16="http://schemas.microsoft.com/office/drawing/2014/main" xmlns="" val="2004604358"/>
                  </a:ext>
                </a:extLst>
              </a:tr>
              <a:tr h="0">
                <a:tc>
                  <a:txBody>
                    <a:bodyPr/>
                    <a:lstStyle/>
                    <a:p>
                      <a:r>
                        <a:rPr lang="pl-PL" sz="1400" dirty="0"/>
                        <a:t>4.</a:t>
                      </a:r>
                    </a:p>
                  </a:txBody>
                  <a:tcPr/>
                </a:tc>
                <a:tc>
                  <a:txBody>
                    <a:bodyPr/>
                    <a:lstStyle/>
                    <a:p>
                      <a:endParaRPr lang="pl-PL" dirty="0"/>
                    </a:p>
                  </a:txBody>
                  <a:tcPr/>
                </a:tc>
                <a:extLst>
                  <a:ext uri="{0D108BD9-81ED-4DB2-BD59-A6C34878D82A}">
                    <a16:rowId xmlns:a16="http://schemas.microsoft.com/office/drawing/2014/main" xmlns="" val="773503104"/>
                  </a:ext>
                </a:extLst>
              </a:tr>
              <a:tr h="0">
                <a:tc>
                  <a:txBody>
                    <a:bodyPr/>
                    <a:lstStyle/>
                    <a:p>
                      <a:r>
                        <a:rPr lang="pl-PL" sz="1400" dirty="0"/>
                        <a:t>5.</a:t>
                      </a:r>
                    </a:p>
                  </a:txBody>
                  <a:tcPr/>
                </a:tc>
                <a:tc>
                  <a:txBody>
                    <a:bodyPr/>
                    <a:lstStyle/>
                    <a:p>
                      <a:endParaRPr lang="pl-PL" dirty="0"/>
                    </a:p>
                  </a:txBody>
                  <a:tcPr/>
                </a:tc>
                <a:extLst>
                  <a:ext uri="{0D108BD9-81ED-4DB2-BD59-A6C34878D82A}">
                    <a16:rowId xmlns:a16="http://schemas.microsoft.com/office/drawing/2014/main" xmlns="" val="3129984229"/>
                  </a:ext>
                </a:extLst>
              </a:tr>
              <a:tr h="0">
                <a:tc>
                  <a:txBody>
                    <a:bodyPr/>
                    <a:lstStyle/>
                    <a:p>
                      <a:r>
                        <a:rPr lang="pl-PL" sz="1400" dirty="0"/>
                        <a:t>6.</a:t>
                      </a:r>
                    </a:p>
                  </a:txBody>
                  <a:tcPr/>
                </a:tc>
                <a:tc>
                  <a:txBody>
                    <a:bodyPr/>
                    <a:lstStyle/>
                    <a:p>
                      <a:endParaRPr lang="pl-PL" dirty="0"/>
                    </a:p>
                  </a:txBody>
                  <a:tcPr/>
                </a:tc>
                <a:extLst>
                  <a:ext uri="{0D108BD9-81ED-4DB2-BD59-A6C34878D82A}">
                    <a16:rowId xmlns:a16="http://schemas.microsoft.com/office/drawing/2014/main" xmlns="" val="109155160"/>
                  </a:ext>
                </a:extLst>
              </a:tr>
              <a:tr h="0">
                <a:tc>
                  <a:txBody>
                    <a:bodyPr/>
                    <a:lstStyle/>
                    <a:p>
                      <a:r>
                        <a:rPr lang="pl-PL" sz="1400" dirty="0"/>
                        <a:t>7.</a:t>
                      </a:r>
                    </a:p>
                  </a:txBody>
                  <a:tcPr/>
                </a:tc>
                <a:tc>
                  <a:txBody>
                    <a:bodyPr/>
                    <a:lstStyle/>
                    <a:p>
                      <a:endParaRPr lang="pl-PL" dirty="0"/>
                    </a:p>
                  </a:txBody>
                  <a:tcPr/>
                </a:tc>
                <a:extLst>
                  <a:ext uri="{0D108BD9-81ED-4DB2-BD59-A6C34878D82A}">
                    <a16:rowId xmlns:a16="http://schemas.microsoft.com/office/drawing/2014/main" xmlns="" val="3966290142"/>
                  </a:ext>
                </a:extLst>
              </a:tr>
              <a:tr h="0">
                <a:tc>
                  <a:txBody>
                    <a:bodyPr/>
                    <a:lstStyle/>
                    <a:p>
                      <a:r>
                        <a:rPr lang="pl-PL" sz="1400" dirty="0"/>
                        <a:t>8.</a:t>
                      </a:r>
                    </a:p>
                  </a:txBody>
                  <a:tcPr/>
                </a:tc>
                <a:tc>
                  <a:txBody>
                    <a:bodyPr/>
                    <a:lstStyle/>
                    <a:p>
                      <a:endParaRPr lang="pl-PL" dirty="0"/>
                    </a:p>
                  </a:txBody>
                  <a:tcPr/>
                </a:tc>
                <a:extLst>
                  <a:ext uri="{0D108BD9-81ED-4DB2-BD59-A6C34878D82A}">
                    <a16:rowId xmlns:a16="http://schemas.microsoft.com/office/drawing/2014/main" xmlns="" val="2395086152"/>
                  </a:ext>
                </a:extLst>
              </a:tr>
              <a:tr h="0">
                <a:tc>
                  <a:txBody>
                    <a:bodyPr/>
                    <a:lstStyle/>
                    <a:p>
                      <a:r>
                        <a:rPr lang="pl-PL" sz="1400" dirty="0"/>
                        <a:t>9.</a:t>
                      </a:r>
                    </a:p>
                  </a:txBody>
                  <a:tcPr/>
                </a:tc>
                <a:tc>
                  <a:txBody>
                    <a:bodyPr/>
                    <a:lstStyle/>
                    <a:p>
                      <a:endParaRPr lang="pl-PL" dirty="0"/>
                    </a:p>
                  </a:txBody>
                  <a:tcPr/>
                </a:tc>
                <a:extLst>
                  <a:ext uri="{0D108BD9-81ED-4DB2-BD59-A6C34878D82A}">
                    <a16:rowId xmlns:a16="http://schemas.microsoft.com/office/drawing/2014/main" xmlns="" val="2986871455"/>
                  </a:ext>
                </a:extLst>
              </a:tr>
              <a:tr h="0">
                <a:tc>
                  <a:txBody>
                    <a:bodyPr/>
                    <a:lstStyle/>
                    <a:p>
                      <a:r>
                        <a:rPr lang="pl-PL" sz="1400" dirty="0"/>
                        <a:t>10.</a:t>
                      </a:r>
                    </a:p>
                  </a:txBody>
                  <a:tcPr/>
                </a:tc>
                <a:tc>
                  <a:txBody>
                    <a:bodyPr/>
                    <a:lstStyle/>
                    <a:p>
                      <a:endParaRPr lang="pl-PL" dirty="0"/>
                    </a:p>
                  </a:txBody>
                  <a:tcPr/>
                </a:tc>
                <a:extLst>
                  <a:ext uri="{0D108BD9-81ED-4DB2-BD59-A6C34878D82A}">
                    <a16:rowId xmlns:a16="http://schemas.microsoft.com/office/drawing/2014/main" xmlns="" val="4029585581"/>
                  </a:ext>
                </a:extLst>
              </a:tr>
            </a:tbl>
          </a:graphicData>
        </a:graphic>
      </p:graphicFrame>
      <p:pic>
        <p:nvPicPr>
          <p:cNvPr id="10242" name="Picture 2" descr="Żaba, Postać, Pliki, Stos, Pliki Ułożone">
            <a:extLst>
              <a:ext uri="{FF2B5EF4-FFF2-40B4-BE49-F238E27FC236}">
                <a16:creationId xmlns:a16="http://schemas.microsoft.com/office/drawing/2014/main" xmlns="" id="{8EEF2013-BA47-4A45-95BB-B29BCA579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140" y="3034543"/>
            <a:ext cx="2139193" cy="29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44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Żarówka, Pinwheel, Rewolucja Energii">
            <a:extLst>
              <a:ext uri="{FF2B5EF4-FFF2-40B4-BE49-F238E27FC236}">
                <a16:creationId xmlns:a16="http://schemas.microsoft.com/office/drawing/2014/main" xmlns="" id="{983F05B1-DA64-4E48-B36A-9CE11957E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96" r="2" b="2"/>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5EFDD64-A926-4D78-81D5-78A47929A8C2}"/>
              </a:ext>
            </a:extLst>
          </p:cNvPr>
          <p:cNvSpPr>
            <a:spLocks noGrp="1"/>
          </p:cNvSpPr>
          <p:nvPr>
            <p:ph type="title"/>
          </p:nvPr>
        </p:nvSpPr>
        <p:spPr>
          <a:xfrm>
            <a:off x="6742108" y="629266"/>
            <a:ext cx="3307744" cy="1641986"/>
          </a:xfrm>
        </p:spPr>
        <p:txBody>
          <a:bodyPr>
            <a:normAutofit/>
          </a:bodyPr>
          <a:lstStyle/>
          <a:p>
            <a:r>
              <a:rPr lang="pl-PL" dirty="0"/>
              <a:t>PROCES</a:t>
            </a:r>
            <a:endParaRPr lang="pl-PL"/>
          </a:p>
        </p:txBody>
      </p:sp>
      <p:sp>
        <p:nvSpPr>
          <p:cNvPr id="3" name="Symbol zastępczy zawartości 2">
            <a:extLst>
              <a:ext uri="{FF2B5EF4-FFF2-40B4-BE49-F238E27FC236}">
                <a16:creationId xmlns:a16="http://schemas.microsoft.com/office/drawing/2014/main" xmlns="" id="{A85C4A7D-6AE1-41FD-B645-405E57257988}"/>
              </a:ext>
            </a:extLst>
          </p:cNvPr>
          <p:cNvSpPr>
            <a:spLocks noGrp="1"/>
          </p:cNvSpPr>
          <p:nvPr>
            <p:ph idx="1"/>
          </p:nvPr>
        </p:nvSpPr>
        <p:spPr>
          <a:xfrm>
            <a:off x="6742108" y="2438400"/>
            <a:ext cx="3307744" cy="3809999"/>
          </a:xfrm>
        </p:spPr>
        <p:txBody>
          <a:bodyPr>
            <a:normAutofit/>
          </a:bodyPr>
          <a:lstStyle/>
          <a:p>
            <a:pPr marL="0" indent="0">
              <a:lnSpc>
                <a:spcPct val="90000"/>
              </a:lnSpc>
              <a:buNone/>
            </a:pPr>
            <a:r>
              <a:rPr lang="pl-PL" sz="1400" b="1" dirty="0"/>
              <a:t>II TYDZIEŃ – </a:t>
            </a:r>
          </a:p>
          <a:p>
            <a:pPr marL="0" indent="0">
              <a:lnSpc>
                <a:spcPct val="90000"/>
              </a:lnSpc>
              <a:buNone/>
            </a:pPr>
            <a:r>
              <a:rPr lang="pl-PL" sz="1400" b="1" dirty="0"/>
              <a:t>PRZYGOTOWANIE MATERIAŁÓW DO FILMU</a:t>
            </a:r>
          </a:p>
          <a:p>
            <a:pPr>
              <a:lnSpc>
                <a:spcPct val="90000"/>
              </a:lnSpc>
            </a:pPr>
            <a:r>
              <a:rPr lang="pl-PL" sz="1400" dirty="0"/>
              <a:t>Teraz zajmiecie się tematem: Dlaczego należy oszczędzać energię elektryczną? Na początku każdy z Was zastanowi się przez chwilę</a:t>
            </a:r>
            <a:br>
              <a:rPr lang="pl-PL" sz="1400" dirty="0"/>
            </a:br>
            <a:r>
              <a:rPr lang="pl-PL" sz="1400" dirty="0"/>
              <a:t> i poda znane mu powody, dla których oszczędzamy energię elektryczną. Na kartce papieru wypiszcie wspólnie Wasze pomysły, a dopiero potem poszukajcie informacji </a:t>
            </a:r>
            <a:br>
              <a:rPr lang="pl-PL" sz="1400" dirty="0"/>
            </a:br>
            <a:r>
              <a:rPr lang="pl-PL" sz="1400" dirty="0"/>
              <a:t>w Internecie i uzupełnijcie zapis na kartce.</a:t>
            </a:r>
          </a:p>
        </p:txBody>
      </p:sp>
    </p:spTree>
    <p:extLst>
      <p:ext uri="{BB962C8B-B14F-4D97-AF65-F5344CB8AC3E}">
        <p14:creationId xmlns:p14="http://schemas.microsoft.com/office/powerpoint/2010/main" val="324147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2290" name="Picture 2" descr="Streszczenie, Sztuka, Kolorowe, Ekologia">
            <a:extLst>
              <a:ext uri="{FF2B5EF4-FFF2-40B4-BE49-F238E27FC236}">
                <a16:creationId xmlns:a16="http://schemas.microsoft.com/office/drawing/2014/main" xmlns="" id="{88DDE3E6-7BA5-4BB3-A040-07514F691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593896" y="647698"/>
            <a:ext cx="4450080"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3B72B269-42A4-404A-8BA3-5A6438FDC42B}"/>
              </a:ext>
            </a:extLst>
          </p:cNvPr>
          <p:cNvSpPr>
            <a:spLocks noGrp="1"/>
          </p:cNvSpPr>
          <p:nvPr>
            <p:ph type="title"/>
          </p:nvPr>
        </p:nvSpPr>
        <p:spPr>
          <a:xfrm>
            <a:off x="648931" y="629266"/>
            <a:ext cx="4166510" cy="1622321"/>
          </a:xfrm>
        </p:spPr>
        <p:txBody>
          <a:bodyPr>
            <a:normAutofit/>
          </a:bodyPr>
          <a:lstStyle/>
          <a:p>
            <a:r>
              <a:rPr lang="pl-PL">
                <a:solidFill>
                  <a:srgbClr val="EBEBEB"/>
                </a:solidFill>
              </a:rPr>
              <a:t>PROCES</a:t>
            </a:r>
          </a:p>
        </p:txBody>
      </p:sp>
      <p:sp>
        <p:nvSpPr>
          <p:cNvPr id="3" name="Symbol zastępczy zawartości 2">
            <a:extLst>
              <a:ext uri="{FF2B5EF4-FFF2-40B4-BE49-F238E27FC236}">
                <a16:creationId xmlns:a16="http://schemas.microsoft.com/office/drawing/2014/main" xmlns="" id="{515B9017-5307-4912-96F1-0102B799AE3D}"/>
              </a:ext>
            </a:extLst>
          </p:cNvPr>
          <p:cNvSpPr>
            <a:spLocks noGrp="1"/>
          </p:cNvSpPr>
          <p:nvPr>
            <p:ph idx="1"/>
          </p:nvPr>
        </p:nvSpPr>
        <p:spPr>
          <a:xfrm>
            <a:off x="648931" y="2438400"/>
            <a:ext cx="4166509" cy="3785419"/>
          </a:xfrm>
        </p:spPr>
        <p:txBody>
          <a:bodyPr>
            <a:normAutofit/>
          </a:bodyPr>
          <a:lstStyle/>
          <a:p>
            <a:pPr marL="0" indent="0">
              <a:lnSpc>
                <a:spcPct val="90000"/>
              </a:lnSpc>
              <a:buNone/>
            </a:pPr>
            <a:r>
              <a:rPr lang="pl-PL">
                <a:solidFill>
                  <a:srgbClr val="EBEBEB"/>
                </a:solidFill>
              </a:rPr>
              <a:t>Teraz przed Wami kolejne zadanie. W zaproponowanych materiałach źródłowych poszukajcie odpowiedzi na pytanie, jak oszczędzać energię elektryczną. Wypiszcie na kartce zaproponowane sposoby, a potem postarajcie się przedstawić każdą z tych metod za pomocą krótkiej scenki pantomimicznej, która następnie będzie elementem Waszego filmu.</a:t>
            </a:r>
          </a:p>
        </p:txBody>
      </p:sp>
    </p:spTree>
    <p:extLst>
      <p:ext uri="{BB962C8B-B14F-4D97-AF65-F5344CB8AC3E}">
        <p14:creationId xmlns:p14="http://schemas.microsoft.com/office/powerpoint/2010/main" val="13981908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75" name="Freeform: Shap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3314" name="Picture 2" descr="Aparat Fotograficzny, Wideo, Telewizja">
            <a:extLst>
              <a:ext uri="{FF2B5EF4-FFF2-40B4-BE49-F238E27FC236}">
                <a16:creationId xmlns:a16="http://schemas.microsoft.com/office/drawing/2014/main" xmlns="" id="{9568ED9E-A057-4452-B7B5-8551709719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1916" y="2846020"/>
            <a:ext cx="5451627" cy="30665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6B89B29D-A67E-476E-8EE7-7EB28A38C358}"/>
              </a:ext>
            </a:extLst>
          </p:cNvPr>
          <p:cNvSpPr>
            <a:spLocks noGrp="1"/>
          </p:cNvSpPr>
          <p:nvPr>
            <p:ph type="title"/>
          </p:nvPr>
        </p:nvSpPr>
        <p:spPr>
          <a:xfrm>
            <a:off x="648930" y="629267"/>
            <a:ext cx="9252154" cy="1016654"/>
          </a:xfrm>
        </p:spPr>
        <p:txBody>
          <a:bodyPr>
            <a:normAutofit/>
          </a:bodyPr>
          <a:lstStyle/>
          <a:p>
            <a:r>
              <a:rPr lang="pl-PL" dirty="0">
                <a:solidFill>
                  <a:srgbClr val="EBEBEB"/>
                </a:solidFill>
              </a:rPr>
              <a:t>PROCES</a:t>
            </a:r>
            <a:endParaRPr lang="pl-PL">
              <a:solidFill>
                <a:srgbClr val="EBEBEB"/>
              </a:solidFill>
            </a:endParaRPr>
          </a:p>
        </p:txBody>
      </p:sp>
      <p:sp>
        <p:nvSpPr>
          <p:cNvPr id="3" name="Symbol zastępczy zawartości 2">
            <a:extLst>
              <a:ext uri="{FF2B5EF4-FFF2-40B4-BE49-F238E27FC236}">
                <a16:creationId xmlns:a16="http://schemas.microsoft.com/office/drawing/2014/main" xmlns="" id="{18619F4B-54E2-430B-A266-4AF102A1F0D2}"/>
              </a:ext>
            </a:extLst>
          </p:cNvPr>
          <p:cNvSpPr>
            <a:spLocks noGrp="1"/>
          </p:cNvSpPr>
          <p:nvPr>
            <p:ph idx="1"/>
          </p:nvPr>
        </p:nvSpPr>
        <p:spPr>
          <a:xfrm>
            <a:off x="648931" y="2548281"/>
            <a:ext cx="5122606" cy="3658689"/>
          </a:xfrm>
        </p:spPr>
        <p:txBody>
          <a:bodyPr>
            <a:normAutofit/>
          </a:bodyPr>
          <a:lstStyle/>
          <a:p>
            <a:pPr marL="0" indent="0">
              <a:lnSpc>
                <a:spcPct val="90000"/>
              </a:lnSpc>
              <a:buNone/>
            </a:pPr>
            <a:r>
              <a:rPr lang="pl-PL" b="1"/>
              <a:t>III TYDZIEŃ – TWORZENIE FILMU</a:t>
            </a:r>
          </a:p>
          <a:p>
            <a:pPr marL="0" indent="0">
              <a:lnSpc>
                <a:spcPct val="90000"/>
              </a:lnSpc>
              <a:buNone/>
            </a:pPr>
            <a:r>
              <a:rPr lang="pl-PL" dirty="0"/>
              <a:t>A teraz  czas na montowanie filmiku – możecie go wykonać za pomocą kamery, aparatu fotograficznego lub komórki. Będzie to  zależne od tego, jaki sprzęt macie do dyspozycji. Wykorzystajcie materiały wykonane podczas poprzednich zajęć. Wasz film powinien być ciekawy, na temat, wyczerpujący zagadnienie, zachęcający do oszczędzania energii elektrycznej.</a:t>
            </a:r>
            <a:endParaRPr lang="pl-PL"/>
          </a:p>
          <a:p>
            <a:pPr marL="0" indent="0">
              <a:lnSpc>
                <a:spcPct val="90000"/>
              </a:lnSpc>
              <a:buNone/>
            </a:pPr>
            <a:endParaRPr lang="pl-PL"/>
          </a:p>
        </p:txBody>
      </p:sp>
    </p:spTree>
    <p:extLst>
      <p:ext uri="{BB962C8B-B14F-4D97-AF65-F5344CB8AC3E}">
        <p14:creationId xmlns:p14="http://schemas.microsoft.com/office/powerpoint/2010/main" val="6363644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4338" name="Picture 2" descr="Film, Dyrektor, Clap, Reżyser, Kino">
            <a:extLst>
              <a:ext uri="{FF2B5EF4-FFF2-40B4-BE49-F238E27FC236}">
                <a16:creationId xmlns:a16="http://schemas.microsoft.com/office/drawing/2014/main" xmlns="" id="{7AF8BC03-98FB-419E-9236-2A13F73D80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3992" y="1589661"/>
            <a:ext cx="5449889" cy="36786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020231CB-F3CF-4211-A5AF-7A3A87824224}"/>
              </a:ext>
            </a:extLst>
          </p:cNvPr>
          <p:cNvSpPr>
            <a:spLocks noGrp="1"/>
          </p:cNvSpPr>
          <p:nvPr>
            <p:ph type="title"/>
          </p:nvPr>
        </p:nvSpPr>
        <p:spPr>
          <a:xfrm>
            <a:off x="648931" y="629266"/>
            <a:ext cx="4166510" cy="1622321"/>
          </a:xfrm>
        </p:spPr>
        <p:txBody>
          <a:bodyPr>
            <a:normAutofit/>
          </a:bodyPr>
          <a:lstStyle/>
          <a:p>
            <a:r>
              <a:rPr lang="pl-PL" dirty="0">
                <a:solidFill>
                  <a:srgbClr val="EBEBEB"/>
                </a:solidFill>
              </a:rPr>
              <a:t>PROCES</a:t>
            </a:r>
            <a:endParaRPr lang="pl-PL">
              <a:solidFill>
                <a:srgbClr val="EBEBEB"/>
              </a:solidFill>
            </a:endParaRPr>
          </a:p>
        </p:txBody>
      </p:sp>
      <p:sp>
        <p:nvSpPr>
          <p:cNvPr id="3" name="Symbol zastępczy zawartości 2">
            <a:extLst>
              <a:ext uri="{FF2B5EF4-FFF2-40B4-BE49-F238E27FC236}">
                <a16:creationId xmlns:a16="http://schemas.microsoft.com/office/drawing/2014/main" xmlns="" id="{D92C3DB6-DBA4-46C3-8E2B-F4E39D1C78F7}"/>
              </a:ext>
            </a:extLst>
          </p:cNvPr>
          <p:cNvSpPr>
            <a:spLocks noGrp="1"/>
          </p:cNvSpPr>
          <p:nvPr>
            <p:ph idx="1"/>
          </p:nvPr>
        </p:nvSpPr>
        <p:spPr>
          <a:xfrm>
            <a:off x="648931" y="2438400"/>
            <a:ext cx="4166509" cy="3785419"/>
          </a:xfrm>
        </p:spPr>
        <p:txBody>
          <a:bodyPr>
            <a:normAutofit/>
          </a:bodyPr>
          <a:lstStyle/>
          <a:p>
            <a:pPr marL="0" indent="0">
              <a:buNone/>
            </a:pPr>
            <a:r>
              <a:rPr lang="pl-PL" b="1">
                <a:solidFill>
                  <a:srgbClr val="EBEBEB"/>
                </a:solidFill>
              </a:rPr>
              <a:t>IV TYDZIEŃ</a:t>
            </a:r>
          </a:p>
          <a:p>
            <a:pPr marL="0" indent="0">
              <a:buNone/>
            </a:pPr>
            <a:r>
              <a:rPr lang="pl-PL" b="1">
                <a:solidFill>
                  <a:srgbClr val="EBEBEB"/>
                </a:solidFill>
              </a:rPr>
              <a:t>I w końcu nadszedł czas, abyście zaprezentowali Wasz filmik kolegom z klasy i nauczycielowi. Po pokazie  widzowie będą mogli zadać Wam pytania dotyczące Waszego filmu, jego przygotowania i inne związane </a:t>
            </a:r>
            <a:br>
              <a:rPr lang="pl-PL" b="1">
                <a:solidFill>
                  <a:srgbClr val="EBEBEB"/>
                </a:solidFill>
              </a:rPr>
            </a:br>
            <a:r>
              <a:rPr lang="pl-PL" b="1">
                <a:solidFill>
                  <a:srgbClr val="EBEBEB"/>
                </a:solidFill>
              </a:rPr>
              <a:t>z Waszą praca nad projektem. Bądźcie otwarci i gotowi</a:t>
            </a:r>
            <a:r>
              <a:rPr lang="pl-PL" b="1">
                <a:solidFill>
                  <a:srgbClr val="EBEBEB"/>
                </a:solidFill>
                <a:sym typeface="Wingdings" panose="05000000000000000000" pitchFamily="2" charset="2"/>
              </a:rPr>
              <a:t></a:t>
            </a:r>
            <a:endParaRPr lang="pl-PL" b="1">
              <a:solidFill>
                <a:srgbClr val="EBEBEB"/>
              </a:solidFill>
            </a:endParaRPr>
          </a:p>
          <a:p>
            <a:pPr marL="0" indent="0">
              <a:buNone/>
            </a:pPr>
            <a:endParaRPr lang="pl-PL">
              <a:solidFill>
                <a:srgbClr val="EBEBEB"/>
              </a:solidFill>
            </a:endParaRPr>
          </a:p>
        </p:txBody>
      </p:sp>
    </p:spTree>
    <p:extLst>
      <p:ext uri="{BB962C8B-B14F-4D97-AF65-F5344CB8AC3E}">
        <p14:creationId xmlns:p14="http://schemas.microsoft.com/office/powerpoint/2010/main" val="2596165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6" name="Picture 2" descr="Wody, Technologia, Staw, Fontanna">
            <a:extLst>
              <a:ext uri="{FF2B5EF4-FFF2-40B4-BE49-F238E27FC236}">
                <a16:creationId xmlns:a16="http://schemas.microsoft.com/office/drawing/2014/main" xmlns="" id="{7655F729-CE9E-440B-AD80-9CB13368D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962418" y="647698"/>
            <a:ext cx="3713036"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5CFEAB62-33AD-4AAA-903F-277CC4AB03C1}"/>
              </a:ext>
            </a:extLst>
          </p:cNvPr>
          <p:cNvSpPr>
            <a:spLocks noGrp="1"/>
          </p:cNvSpPr>
          <p:nvPr>
            <p:ph type="title"/>
          </p:nvPr>
        </p:nvSpPr>
        <p:spPr>
          <a:xfrm>
            <a:off x="648931" y="629266"/>
            <a:ext cx="4166510" cy="1622321"/>
          </a:xfrm>
        </p:spPr>
        <p:txBody>
          <a:bodyPr>
            <a:normAutofit/>
          </a:bodyPr>
          <a:lstStyle/>
          <a:p>
            <a:r>
              <a:rPr lang="pl-PL">
                <a:solidFill>
                  <a:srgbClr val="EBEBEB"/>
                </a:solidFill>
              </a:rPr>
              <a:t>ŹRÓDŁA</a:t>
            </a:r>
          </a:p>
        </p:txBody>
      </p:sp>
      <p:sp>
        <p:nvSpPr>
          <p:cNvPr id="3" name="Symbol zastępczy zawartości 2">
            <a:extLst>
              <a:ext uri="{FF2B5EF4-FFF2-40B4-BE49-F238E27FC236}">
                <a16:creationId xmlns:a16="http://schemas.microsoft.com/office/drawing/2014/main" xmlns="" id="{F536C723-760D-4E35-A4D9-C6B9204568AA}"/>
              </a:ext>
            </a:extLst>
          </p:cNvPr>
          <p:cNvSpPr>
            <a:spLocks noGrp="1"/>
          </p:cNvSpPr>
          <p:nvPr>
            <p:ph idx="1"/>
          </p:nvPr>
        </p:nvSpPr>
        <p:spPr>
          <a:xfrm>
            <a:off x="648931" y="2438400"/>
            <a:ext cx="4166509" cy="3785419"/>
          </a:xfrm>
        </p:spPr>
        <p:txBody>
          <a:bodyPr>
            <a:normAutofit/>
          </a:bodyPr>
          <a:lstStyle/>
          <a:p>
            <a:pPr>
              <a:lnSpc>
                <a:spcPct val="90000"/>
              </a:lnSpc>
            </a:pPr>
            <a:r>
              <a:rPr lang="pl-PL" sz="1100" u="sng">
                <a:solidFill>
                  <a:srgbClr val="EBEBEB"/>
                </a:solidFill>
                <a:hlinkClick r:id="rId3"/>
              </a:rPr>
              <a:t>https://tipy.interia.pl/artykul_5094,jak-oszczedzac-energie-elektryczna.html</a:t>
            </a:r>
            <a:endParaRPr lang="pl-PL" sz="1100">
              <a:solidFill>
                <a:srgbClr val="EBEBEB"/>
              </a:solidFill>
            </a:endParaRPr>
          </a:p>
          <a:p>
            <a:pPr>
              <a:lnSpc>
                <a:spcPct val="90000"/>
              </a:lnSpc>
            </a:pPr>
            <a:r>
              <a:rPr lang="pl-PL" sz="1100" u="sng">
                <a:solidFill>
                  <a:srgbClr val="EBEBEB"/>
                </a:solidFill>
                <a:hlinkClick r:id="rId4"/>
              </a:rPr>
              <a:t>http://tech.money.pl/energia-i-ekologia/artykul/50-sposobow-oszczedzania-energii,48,0,1323056.html</a:t>
            </a:r>
            <a:endParaRPr lang="pl-PL" sz="1100">
              <a:solidFill>
                <a:srgbClr val="EBEBEB"/>
              </a:solidFill>
            </a:endParaRPr>
          </a:p>
          <a:p>
            <a:pPr>
              <a:lnSpc>
                <a:spcPct val="90000"/>
              </a:lnSpc>
            </a:pPr>
            <a:r>
              <a:rPr lang="pl-PL" sz="1100" u="sng">
                <a:solidFill>
                  <a:srgbClr val="EBEBEB"/>
                </a:solidFill>
                <a:hlinkClick r:id="rId5"/>
              </a:rPr>
              <a:t>http://www.najlepszelokaty.pl/wiadomosci/oszczedzanie-energii-elektrycznej/</a:t>
            </a:r>
            <a:endParaRPr lang="pl-PL" sz="1100">
              <a:solidFill>
                <a:srgbClr val="EBEBEB"/>
              </a:solidFill>
            </a:endParaRPr>
          </a:p>
          <a:p>
            <a:pPr>
              <a:lnSpc>
                <a:spcPct val="90000"/>
              </a:lnSpc>
            </a:pPr>
            <a:r>
              <a:rPr lang="pl-PL" sz="1100" u="sng">
                <a:solidFill>
                  <a:srgbClr val="EBEBEB"/>
                </a:solidFill>
                <a:hlinkClick r:id="rId6"/>
              </a:rPr>
              <a:t>http://cafesenior.pl/10-sposobow-na-oszczedzanie-energii-elektrycznej/</a:t>
            </a:r>
            <a:endParaRPr lang="pl-PL" sz="1100">
              <a:solidFill>
                <a:srgbClr val="EBEBEB"/>
              </a:solidFill>
            </a:endParaRPr>
          </a:p>
          <a:p>
            <a:pPr>
              <a:lnSpc>
                <a:spcPct val="90000"/>
              </a:lnSpc>
            </a:pPr>
            <a:r>
              <a:rPr lang="pl-PL" sz="1100">
                <a:solidFill>
                  <a:srgbClr val="EBEBEB"/>
                </a:solidFill>
              </a:rPr>
              <a:t>Po co oszczędzać energię elektryczną?</a:t>
            </a:r>
          </a:p>
          <a:p>
            <a:pPr>
              <a:lnSpc>
                <a:spcPct val="90000"/>
              </a:lnSpc>
            </a:pPr>
            <a:r>
              <a:rPr lang="pl-PL" sz="1100" u="sng">
                <a:solidFill>
                  <a:srgbClr val="EBEBEB"/>
                </a:solidFill>
                <a:hlinkClick r:id="rId7"/>
              </a:rPr>
              <a:t>http://www.p4konin.pl/dlaczego-trzeba-oszczedzac-energie</a:t>
            </a:r>
            <a:endParaRPr lang="pl-PL" sz="1100">
              <a:solidFill>
                <a:srgbClr val="EBEBEB"/>
              </a:solidFill>
            </a:endParaRPr>
          </a:p>
          <a:p>
            <a:pPr>
              <a:lnSpc>
                <a:spcPct val="90000"/>
              </a:lnSpc>
            </a:pPr>
            <a:r>
              <a:rPr lang="pl-PL" sz="1100" u="sng">
                <a:solidFill>
                  <a:srgbClr val="EBEBEB"/>
                </a:solidFill>
                <a:hlinkClick r:id="rId8"/>
              </a:rPr>
              <a:t>http://informator.zumi.pl/dlaczego-warto-oszczedzac-energie-elektryczna/34rfz</a:t>
            </a:r>
            <a:endParaRPr lang="pl-PL" sz="1100">
              <a:solidFill>
                <a:srgbClr val="EBEBEB"/>
              </a:solidFill>
            </a:endParaRPr>
          </a:p>
          <a:p>
            <a:pPr>
              <a:lnSpc>
                <a:spcPct val="90000"/>
              </a:lnSpc>
            </a:pPr>
            <a:r>
              <a:rPr lang="pl-PL" sz="1100" u="sng">
                <a:solidFill>
                  <a:srgbClr val="EBEBEB"/>
                </a:solidFill>
                <a:hlinkClick r:id="rId9"/>
              </a:rPr>
              <a:t>http://ekoenergia.blogspot.com/2008/12/dlaczego-warto-oszczedzac-energie.html</a:t>
            </a:r>
            <a:endParaRPr lang="pl-PL" sz="1100">
              <a:solidFill>
                <a:srgbClr val="EBEBEB"/>
              </a:solidFill>
            </a:endParaRPr>
          </a:p>
          <a:p>
            <a:pPr>
              <a:lnSpc>
                <a:spcPct val="90000"/>
              </a:lnSpc>
            </a:pPr>
            <a:r>
              <a:rPr lang="pl-PL" sz="1100">
                <a:solidFill>
                  <a:srgbClr val="EBEBEB"/>
                </a:solidFill>
              </a:rPr>
              <a:t> </a:t>
            </a:r>
          </a:p>
          <a:p>
            <a:pPr>
              <a:lnSpc>
                <a:spcPct val="90000"/>
              </a:lnSpc>
            </a:pPr>
            <a:endParaRPr lang="pl-PL" sz="1100">
              <a:solidFill>
                <a:srgbClr val="EBEBEB"/>
              </a:solidFill>
            </a:endParaRPr>
          </a:p>
        </p:txBody>
      </p:sp>
    </p:spTree>
    <p:extLst>
      <p:ext uri="{BB962C8B-B14F-4D97-AF65-F5344CB8AC3E}">
        <p14:creationId xmlns:p14="http://schemas.microsoft.com/office/powerpoint/2010/main" val="9759365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6BE1203-9EE1-41EE-8A31-83C2C0BF6FB4}"/>
              </a:ext>
            </a:extLst>
          </p:cNvPr>
          <p:cNvSpPr>
            <a:spLocks noGrp="1"/>
          </p:cNvSpPr>
          <p:nvPr>
            <p:ph type="title"/>
          </p:nvPr>
        </p:nvSpPr>
        <p:spPr>
          <a:xfrm>
            <a:off x="646111" y="452718"/>
            <a:ext cx="9404723" cy="889521"/>
          </a:xfrm>
        </p:spPr>
        <p:txBody>
          <a:bodyPr/>
          <a:lstStyle/>
          <a:p>
            <a:pPr algn="ctr"/>
            <a:r>
              <a:rPr lang="pl-PL" dirty="0"/>
              <a:t>EWALUACJA</a:t>
            </a:r>
          </a:p>
        </p:txBody>
      </p:sp>
      <p:graphicFrame>
        <p:nvGraphicFramePr>
          <p:cNvPr id="5" name="Symbol zastępczy zawartości 4">
            <a:extLst>
              <a:ext uri="{FF2B5EF4-FFF2-40B4-BE49-F238E27FC236}">
                <a16:creationId xmlns:a16="http://schemas.microsoft.com/office/drawing/2014/main" xmlns="" id="{47C0939D-CE6E-42C6-A227-FBFE459E986E}"/>
              </a:ext>
            </a:extLst>
          </p:cNvPr>
          <p:cNvGraphicFramePr>
            <a:graphicFrameLocks noGrp="1"/>
          </p:cNvGraphicFramePr>
          <p:nvPr>
            <p:ph idx="1"/>
            <p:extLst>
              <p:ext uri="{D42A27DB-BD31-4B8C-83A1-F6EECF244321}">
                <p14:modId xmlns:p14="http://schemas.microsoft.com/office/powerpoint/2010/main" val="1164919790"/>
              </p:ext>
            </p:extLst>
          </p:nvPr>
        </p:nvGraphicFramePr>
        <p:xfrm>
          <a:off x="1103313" y="2052638"/>
          <a:ext cx="8947152" cy="3327400"/>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603233292"/>
                    </a:ext>
                  </a:extLst>
                </a:gridCol>
                <a:gridCol w="2236788">
                  <a:extLst>
                    <a:ext uri="{9D8B030D-6E8A-4147-A177-3AD203B41FA5}">
                      <a16:colId xmlns:a16="http://schemas.microsoft.com/office/drawing/2014/main" xmlns="" val="2456499284"/>
                    </a:ext>
                  </a:extLst>
                </a:gridCol>
                <a:gridCol w="2236788">
                  <a:extLst>
                    <a:ext uri="{9D8B030D-6E8A-4147-A177-3AD203B41FA5}">
                      <a16:colId xmlns:a16="http://schemas.microsoft.com/office/drawing/2014/main" xmlns="" val="4137178614"/>
                    </a:ext>
                  </a:extLst>
                </a:gridCol>
                <a:gridCol w="2236788">
                  <a:extLst>
                    <a:ext uri="{9D8B030D-6E8A-4147-A177-3AD203B41FA5}">
                      <a16:colId xmlns:a16="http://schemas.microsoft.com/office/drawing/2014/main" xmlns="" val="1158129375"/>
                    </a:ext>
                  </a:extLst>
                </a:gridCol>
              </a:tblGrid>
              <a:tr h="370840">
                <a:tc>
                  <a:txBody>
                    <a:bodyPr/>
                    <a:lstStyle/>
                    <a:p>
                      <a:pPr marL="0" marR="0" lvl="0" indent="0" algn="ctr" rtl="0" hangingPunct="0">
                        <a:lnSpc>
                          <a:spcPct val="100000"/>
                        </a:lnSpc>
                        <a:spcBef>
                          <a:spcPts val="0"/>
                        </a:spcBef>
                        <a:spcAft>
                          <a:spcPts val="0"/>
                        </a:spcAft>
                        <a:buNone/>
                        <a:tabLst/>
                      </a:pPr>
                      <a:r>
                        <a:rPr lang="pl-PL" sz="1400" dirty="0">
                          <a:solidFill>
                            <a:srgbClr val="FF0000"/>
                          </a:solidFill>
                        </a:rPr>
                        <a:t>Liczba punktów</a:t>
                      </a:r>
                    </a:p>
                  </a:txBody>
                  <a:tcPr/>
                </a:tc>
                <a:tc>
                  <a:txBody>
                    <a:bodyPr/>
                    <a:lstStyle/>
                    <a:p>
                      <a:pPr marL="0" marR="0" lvl="0" indent="0" algn="ctr" rtl="0" hangingPunct="0">
                        <a:lnSpc>
                          <a:spcPct val="100000"/>
                        </a:lnSpc>
                        <a:spcBef>
                          <a:spcPts val="0"/>
                        </a:spcBef>
                        <a:spcAft>
                          <a:spcPts val="0"/>
                        </a:spcAft>
                        <a:buNone/>
                        <a:tabLst/>
                      </a:pPr>
                      <a:r>
                        <a:rPr lang="pl-PL" sz="1400">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sz="1400">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sz="1400">
                          <a:solidFill>
                            <a:srgbClr val="FF0000"/>
                          </a:solidFill>
                        </a:rPr>
                        <a:t>3</a:t>
                      </a:r>
                    </a:p>
                  </a:txBody>
                  <a:tcPr/>
                </a:tc>
                <a:extLst>
                  <a:ext uri="{0D108BD9-81ED-4DB2-BD59-A6C34878D82A}">
                    <a16:rowId xmlns:a16="http://schemas.microsoft.com/office/drawing/2014/main" xmlns="" val="1663029457"/>
                  </a:ext>
                </a:extLst>
              </a:tr>
              <a:tr h="370840">
                <a:tc>
                  <a:txBody>
                    <a:bodyPr/>
                    <a:lstStyle/>
                    <a:p>
                      <a:pPr marL="0" marR="0" lvl="0" indent="0" algn="ctr" rtl="0" hangingPunct="0">
                        <a:lnSpc>
                          <a:spcPct val="100000"/>
                        </a:lnSpc>
                        <a:spcBef>
                          <a:spcPts val="0"/>
                        </a:spcBef>
                        <a:spcAft>
                          <a:spcPts val="0"/>
                        </a:spcAft>
                        <a:buNone/>
                        <a:tabLst/>
                      </a:pPr>
                      <a:endParaRPr lang="pl-PL" sz="14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rgbClr val="FF0000"/>
                          </a:solidFill>
                          <a:latin typeface="Trebuchet MS" pitchFamily="34"/>
                          <a:ea typeface="Lucida Sans Unicode" pitchFamily="2"/>
                          <a:cs typeface="Mangal" pitchFamily="2"/>
                        </a:rPr>
                        <a:t>Zawartość merytoryczna</a:t>
                      </a:r>
                    </a:p>
                  </a:txBody>
                  <a:tcPr/>
                </a:tc>
                <a:tc>
                  <a:txBody>
                    <a:bodyPr/>
                    <a:lstStyle/>
                    <a:p>
                      <a:pPr marL="0" marR="0" lvl="0" indent="0" algn="l"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Niepełne informacje.</a:t>
                      </a:r>
                    </a:p>
                    <a:p>
                      <a:pPr marL="0" marR="0" lvl="0" indent="0" algn="l"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nie na temat. Błędne informacje.</a:t>
                      </a:r>
                    </a:p>
                    <a:p>
                      <a:pPr marL="0" marR="0" lvl="0" indent="0" algn="l"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Słabe wykorzystanie źródeł.</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poprawne informacji. Ewentualnie niewielkie błędy.</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na temat. Dobre wykorzystanie źródeł.</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a:latin typeface="Trebuchet MS" pitchFamily="34"/>
                          <a:ea typeface="Lucida Sans Unicode" pitchFamily="2"/>
                          <a:cs typeface="Mangal" pitchFamily="2"/>
                        </a:rPr>
                        <a:t>Pełne informacje.</a:t>
                      </a:r>
                    </a:p>
                    <a:p>
                      <a:pPr marL="0" marR="0" lvl="0" indent="0" rtl="0" hangingPunct="0">
                        <a:lnSpc>
                          <a:spcPct val="100000"/>
                        </a:lnSpc>
                        <a:spcBef>
                          <a:spcPts val="0"/>
                        </a:spcBef>
                        <a:spcAft>
                          <a:spcPts val="0"/>
                        </a:spcAft>
                        <a:buNone/>
                        <a:tabLst/>
                      </a:pPr>
                      <a:r>
                        <a:rPr lang="pl-PL" sz="1400" b="0" i="0" u="none" strike="noStrike" kern="1200">
                          <a:latin typeface="Trebuchet MS" pitchFamily="34"/>
                          <a:ea typeface="Lucida Sans Unicode" pitchFamily="2"/>
                          <a:cs typeface="Mangal" pitchFamily="2"/>
                        </a:rPr>
                        <a:t>Informacje na temat. </a:t>
                      </a:r>
                    </a:p>
                    <a:p>
                      <a:pPr marL="0" marR="0" lvl="0" indent="0" rtl="0" hangingPunct="0">
                        <a:lnSpc>
                          <a:spcPct val="100000"/>
                        </a:lnSpc>
                        <a:spcBef>
                          <a:spcPts val="0"/>
                        </a:spcBef>
                        <a:spcAft>
                          <a:spcPts val="0"/>
                        </a:spcAft>
                        <a:buNone/>
                        <a:tabLst/>
                      </a:pPr>
                      <a:r>
                        <a:rPr lang="pl-PL" sz="1400" b="0" i="0" u="none" strike="noStrike" kern="1200">
                          <a:latin typeface="Trebuchet MS" pitchFamily="34"/>
                          <a:ea typeface="Lucida Sans Unicode" pitchFamily="2"/>
                          <a:cs typeface="Mangal" pitchFamily="2"/>
                        </a:rPr>
                        <a:t>Wyczerpujące wykorzystanie podanych źródeł, ewentualnie inne źródła.</a:t>
                      </a:r>
                    </a:p>
                  </a:txBody>
                  <a:tcPr/>
                </a:tc>
                <a:extLst>
                  <a:ext uri="{0D108BD9-81ED-4DB2-BD59-A6C34878D82A}">
                    <a16:rowId xmlns:a16="http://schemas.microsoft.com/office/drawing/2014/main" xmlns="" val="3136691358"/>
                  </a:ext>
                </a:extLst>
              </a:tr>
              <a:tr h="370840">
                <a:tc>
                  <a:txBody>
                    <a:bodyPr/>
                    <a:lstStyle/>
                    <a:p>
                      <a:pPr marL="0" marR="0" lvl="0" indent="0" algn="ctr" rtl="0" hangingPunct="0">
                        <a:lnSpc>
                          <a:spcPct val="100000"/>
                        </a:lnSpc>
                        <a:spcBef>
                          <a:spcPts val="0"/>
                        </a:spcBef>
                        <a:spcAft>
                          <a:spcPts val="0"/>
                        </a:spcAft>
                        <a:buNone/>
                        <a:tabLst/>
                      </a:pPr>
                      <a:endParaRPr lang="pl-PL" sz="1400" b="0" i="0" u="none" strike="noStrike" kern="120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a:solidFill>
                            <a:srgbClr val="FF0000"/>
                          </a:solidFill>
                          <a:latin typeface="Trebuchet MS" pitchFamily="34"/>
                          <a:ea typeface="Lucida Sans Unicode" pitchFamily="2"/>
                          <a:cs typeface="Mangal" pitchFamily="2"/>
                        </a:rPr>
                        <a:t>Wrażenia estetyczne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Film mało czytelny, nieestetyczna.</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podane w sposób chaotyczny.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Film ładny, czytelny, estetyczny.</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rozplanowanie informacji.</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Film bardzo  estetyczny, czytelny, przejrzysty, zachęcający do zapoznania się z nim.</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rozplanowanie informacji na stronie. Dobrze dobrana grafika.</a:t>
                      </a:r>
                    </a:p>
                  </a:txBody>
                  <a:tcPr/>
                </a:tc>
                <a:extLst>
                  <a:ext uri="{0D108BD9-81ED-4DB2-BD59-A6C34878D82A}">
                    <a16:rowId xmlns:a16="http://schemas.microsoft.com/office/drawing/2014/main" xmlns="" val="1751365071"/>
                  </a:ext>
                </a:extLst>
              </a:tr>
            </a:tbl>
          </a:graphicData>
        </a:graphic>
      </p:graphicFrame>
      <p:pic>
        <p:nvPicPr>
          <p:cNvPr id="6" name="Picture 2" descr="Grafika, Wykres, Wynik, Obroty, Zysk">
            <a:extLst>
              <a:ext uri="{FF2B5EF4-FFF2-40B4-BE49-F238E27FC236}">
                <a16:creationId xmlns:a16="http://schemas.microsoft.com/office/drawing/2014/main" xmlns="" id="{9C4A7203-90D8-42CF-8594-BDB74CBED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65" y="5380038"/>
            <a:ext cx="2141535" cy="150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7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1F2EF76-F0A8-4C55-9D8B-8EF076818FBE}"/>
              </a:ext>
            </a:extLst>
          </p:cNvPr>
          <p:cNvSpPr>
            <a:spLocks noGrp="1"/>
          </p:cNvSpPr>
          <p:nvPr>
            <p:ph type="title"/>
          </p:nvPr>
        </p:nvSpPr>
        <p:spPr>
          <a:xfrm>
            <a:off x="646111" y="452718"/>
            <a:ext cx="9404723" cy="872743"/>
          </a:xfrm>
        </p:spPr>
        <p:txBody>
          <a:bodyPr/>
          <a:lstStyle/>
          <a:p>
            <a:pPr algn="ctr"/>
            <a:r>
              <a:rPr lang="pl-PL" dirty="0"/>
              <a:t>EWALUACJA</a:t>
            </a:r>
          </a:p>
        </p:txBody>
      </p:sp>
      <p:graphicFrame>
        <p:nvGraphicFramePr>
          <p:cNvPr id="4" name="Symbol zastępczy zawartości 3">
            <a:extLst>
              <a:ext uri="{FF2B5EF4-FFF2-40B4-BE49-F238E27FC236}">
                <a16:creationId xmlns:a16="http://schemas.microsoft.com/office/drawing/2014/main" xmlns="" id="{F4AC31F3-2493-490A-898E-5334C50AC271}"/>
              </a:ext>
            </a:extLst>
          </p:cNvPr>
          <p:cNvGraphicFramePr>
            <a:graphicFrameLocks noGrp="1"/>
          </p:cNvGraphicFramePr>
          <p:nvPr>
            <p:ph idx="1"/>
            <p:extLst>
              <p:ext uri="{D42A27DB-BD31-4B8C-83A1-F6EECF244321}">
                <p14:modId xmlns:p14="http://schemas.microsoft.com/office/powerpoint/2010/main" val="2217507324"/>
              </p:ext>
            </p:extLst>
          </p:nvPr>
        </p:nvGraphicFramePr>
        <p:xfrm>
          <a:off x="874896" y="1325461"/>
          <a:ext cx="8947152" cy="4134996"/>
        </p:xfrm>
        <a:graphic>
          <a:graphicData uri="http://schemas.openxmlformats.org/drawingml/2006/table">
            <a:tbl>
              <a:tblPr firstRow="1" bandRow="1">
                <a:tableStyleId>{5C22544A-7EE6-4342-B048-85BDC9FD1C3A}</a:tableStyleId>
              </a:tblPr>
              <a:tblGrid>
                <a:gridCol w="2236788">
                  <a:extLst>
                    <a:ext uri="{9D8B030D-6E8A-4147-A177-3AD203B41FA5}">
                      <a16:colId xmlns:a16="http://schemas.microsoft.com/office/drawing/2014/main" xmlns="" val="309094376"/>
                    </a:ext>
                  </a:extLst>
                </a:gridCol>
                <a:gridCol w="2236788">
                  <a:extLst>
                    <a:ext uri="{9D8B030D-6E8A-4147-A177-3AD203B41FA5}">
                      <a16:colId xmlns:a16="http://schemas.microsoft.com/office/drawing/2014/main" xmlns="" val="2092842960"/>
                    </a:ext>
                  </a:extLst>
                </a:gridCol>
                <a:gridCol w="2236788">
                  <a:extLst>
                    <a:ext uri="{9D8B030D-6E8A-4147-A177-3AD203B41FA5}">
                      <a16:colId xmlns:a16="http://schemas.microsoft.com/office/drawing/2014/main" xmlns="" val="651643740"/>
                    </a:ext>
                  </a:extLst>
                </a:gridCol>
                <a:gridCol w="2236788">
                  <a:extLst>
                    <a:ext uri="{9D8B030D-6E8A-4147-A177-3AD203B41FA5}">
                      <a16:colId xmlns:a16="http://schemas.microsoft.com/office/drawing/2014/main" xmlns="" val="1575811211"/>
                    </a:ext>
                  </a:extLst>
                </a:gridCol>
              </a:tblGrid>
              <a:tr h="370840">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FF0000"/>
                          </a:solidFill>
                          <a:latin typeface="Arial" pitchFamily="18"/>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rgbClr val="FF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rgbClr val="FF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400" b="0" i="0" u="none" strike="noStrike" kern="1200">
                          <a:solidFill>
                            <a:srgbClr val="FF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1191436279"/>
                  </a:ext>
                </a:extLst>
              </a:tr>
              <a:tr h="1089598">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FF0000"/>
                          </a:solidFill>
                          <a:latin typeface="Trebuchet MS" pitchFamily="34"/>
                          <a:ea typeface="Lucida Sans Unicode" pitchFamily="2"/>
                          <a:cs typeface="Mangal" pitchFamily="2"/>
                        </a:rPr>
                        <a:t>Zaangażowanie grupy w pracę  </a:t>
                      </a:r>
                      <a:br>
                        <a:rPr lang="pl-PL" sz="1400" b="0" i="0" u="none" strike="noStrike" kern="1200" dirty="0">
                          <a:solidFill>
                            <a:srgbClr val="FF0000"/>
                          </a:solidFill>
                          <a:latin typeface="Trebuchet MS" pitchFamily="34"/>
                          <a:ea typeface="Lucida Sans Unicode" pitchFamily="2"/>
                          <a:cs typeface="Mangal" pitchFamily="2"/>
                        </a:rPr>
                      </a:br>
                      <a:r>
                        <a:rPr lang="pl-PL" sz="1400" b="0" i="0" u="none" strike="noStrike" kern="1200" dirty="0">
                          <a:solidFill>
                            <a:srgbClr val="FF0000"/>
                          </a:solidFill>
                          <a:latin typeface="Trebuchet MS" pitchFamily="34"/>
                          <a:ea typeface="Lucida Sans Unicode" pitchFamily="2"/>
                          <a:cs typeface="Mangal" pitchFamily="2"/>
                        </a:rPr>
                        <a:t>i</a:t>
                      </a:r>
                      <a:br>
                        <a:rPr lang="pl-PL" sz="1400" b="0" i="0" u="none" strike="noStrike" kern="1200" dirty="0">
                          <a:solidFill>
                            <a:srgbClr val="FF0000"/>
                          </a:solidFill>
                          <a:latin typeface="Trebuchet MS" pitchFamily="34"/>
                          <a:ea typeface="Lucida Sans Unicode" pitchFamily="2"/>
                          <a:cs typeface="Mangal" pitchFamily="2"/>
                        </a:rPr>
                      </a:br>
                      <a:r>
                        <a:rPr lang="pl-PL" sz="1400" b="0" i="0" u="none" strike="noStrike" kern="1200" dirty="0">
                          <a:solidFill>
                            <a:srgbClr val="FF0000"/>
                          </a:solidFill>
                          <a:latin typeface="Trebuchet MS" pitchFamily="34"/>
                          <a:ea typeface="Lucida Sans Unicode" pitchFamily="2"/>
                          <a:cs typeface="Mangal" pitchFamily="2"/>
                        </a:rPr>
                        <a:t> umiejętność współpracy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Brak zaangażowania wszystkich członków grupy w pracę i kreatywną współpracę.</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a:latin typeface="Trebuchet MS" pitchFamily="34"/>
                          <a:ea typeface="Lucida Sans Unicode" pitchFamily="2"/>
                          <a:cs typeface="Mangal" pitchFamily="2"/>
                        </a:rPr>
                        <a:t>Dobre zaangażowanie w pracę wszystkich członków grupy. Umiejętność współpracy na zadawalającym poziomie.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tc>
                <a:extLst>
                  <a:ext uri="{0D108BD9-81ED-4DB2-BD59-A6C34878D82A}">
                    <a16:rowId xmlns:a16="http://schemas.microsoft.com/office/drawing/2014/main" xmlns="" val="2259267264"/>
                  </a:ext>
                </a:extLst>
              </a:tr>
              <a:tr h="1089598">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FF0000"/>
                          </a:solidFill>
                          <a:latin typeface="Trebuchet MS" pitchFamily="34"/>
                          <a:ea typeface="Lucida Sans Unicode" pitchFamily="2"/>
                          <a:cs typeface="Mangal" pitchFamily="2"/>
                        </a:rPr>
                        <a:t>Indywidualne zaangażowanie członków grupy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Małe zaangażowanie.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Zaangażowanie na zadawalającym poziomie.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Bardzo dobre zaangażowanie.</a:t>
                      </a:r>
                    </a:p>
                  </a:txBody>
                  <a:tcPr/>
                </a:tc>
                <a:extLst>
                  <a:ext uri="{0D108BD9-81ED-4DB2-BD59-A6C34878D82A}">
                    <a16:rowId xmlns:a16="http://schemas.microsoft.com/office/drawing/2014/main" xmlns="" val="1951869754"/>
                  </a:ext>
                </a:extLst>
              </a:tr>
              <a:tr h="1089598">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FF0000"/>
                          </a:solidFill>
                          <a:latin typeface="Trebuchet MS" pitchFamily="34"/>
                          <a:ea typeface="Lucida Sans Unicode" pitchFamily="2"/>
                          <a:cs typeface="Mangal" pitchFamily="2"/>
                        </a:rPr>
                        <a:t>Pytania po prezentacji filmu</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Mała aktywność w odpowiadaniu na pytania.</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Zadawalające odpowiedzi na pytania.</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Pełne, satysfakcjonujące, poszerzone odpowiedzi na pytania.</a:t>
                      </a:r>
                    </a:p>
                  </a:txBody>
                  <a:tcPr/>
                </a:tc>
                <a:extLst>
                  <a:ext uri="{0D108BD9-81ED-4DB2-BD59-A6C34878D82A}">
                    <a16:rowId xmlns:a16="http://schemas.microsoft.com/office/drawing/2014/main" xmlns="" val="1676079968"/>
                  </a:ext>
                </a:extLst>
              </a:tr>
            </a:tbl>
          </a:graphicData>
        </a:graphic>
      </p:graphicFrame>
      <p:pic>
        <p:nvPicPr>
          <p:cNvPr id="7" name="Picture 2" descr="Grafika, Wykres, Wynik, Obroty, Zysk">
            <a:extLst>
              <a:ext uri="{FF2B5EF4-FFF2-40B4-BE49-F238E27FC236}">
                <a16:creationId xmlns:a16="http://schemas.microsoft.com/office/drawing/2014/main" xmlns="" id="{14216979-1298-47B8-978C-4D7BFFD52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049" y="5460456"/>
            <a:ext cx="2369952" cy="142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1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B285974-0FEC-437E-9E1F-DECBC4239471}"/>
              </a:ext>
            </a:extLst>
          </p:cNvPr>
          <p:cNvSpPr>
            <a:spLocks noGrp="1"/>
          </p:cNvSpPr>
          <p:nvPr>
            <p:ph type="title"/>
          </p:nvPr>
        </p:nvSpPr>
        <p:spPr/>
        <p:txBody>
          <a:bodyPr/>
          <a:lstStyle/>
          <a:p>
            <a:r>
              <a:rPr lang="pl-PL" dirty="0"/>
              <a:t>EWALUACJA - OCENA</a:t>
            </a:r>
          </a:p>
        </p:txBody>
      </p:sp>
      <p:graphicFrame>
        <p:nvGraphicFramePr>
          <p:cNvPr id="4" name="Symbol zastępczy zawartości 3">
            <a:extLst>
              <a:ext uri="{FF2B5EF4-FFF2-40B4-BE49-F238E27FC236}">
                <a16:creationId xmlns:a16="http://schemas.microsoft.com/office/drawing/2014/main" xmlns="" id="{05C7DBC9-F798-4E2B-8D27-5776288BD9C7}"/>
              </a:ext>
            </a:extLst>
          </p:cNvPr>
          <p:cNvGraphicFramePr>
            <a:graphicFrameLocks noGrp="1"/>
          </p:cNvGraphicFramePr>
          <p:nvPr>
            <p:ph idx="1"/>
            <p:extLst>
              <p:ext uri="{D42A27DB-BD31-4B8C-83A1-F6EECF244321}">
                <p14:modId xmlns:p14="http://schemas.microsoft.com/office/powerpoint/2010/main" val="2561548301"/>
              </p:ext>
            </p:extLst>
          </p:nvPr>
        </p:nvGraphicFramePr>
        <p:xfrm>
          <a:off x="1103313" y="2052638"/>
          <a:ext cx="8947150" cy="311404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xmlns="" val="1676626479"/>
                    </a:ext>
                  </a:extLst>
                </a:gridCol>
                <a:gridCol w="4473575">
                  <a:extLst>
                    <a:ext uri="{9D8B030D-6E8A-4147-A177-3AD203B41FA5}">
                      <a16:colId xmlns:a16="http://schemas.microsoft.com/office/drawing/2014/main" xmlns="" val="3023211500"/>
                    </a:ext>
                  </a:extLst>
                </a:gridCol>
              </a:tblGrid>
              <a:tr h="370840">
                <a:tc>
                  <a:txBody>
                    <a:bodyPr/>
                    <a:lstStyle/>
                    <a:p>
                      <a:pPr algn="ctr"/>
                      <a:r>
                        <a:rPr lang="pl-PL" dirty="0">
                          <a:latin typeface="Bell MT" panose="02020503060305020303" pitchFamily="18" charset="0"/>
                        </a:rPr>
                        <a:t>PUNKTY</a:t>
                      </a:r>
                    </a:p>
                  </a:txBody>
                  <a:tcPr/>
                </a:tc>
                <a:tc>
                  <a:txBody>
                    <a:bodyPr/>
                    <a:lstStyle/>
                    <a:p>
                      <a:pPr algn="ctr"/>
                      <a:r>
                        <a:rPr lang="pl-PL" dirty="0">
                          <a:latin typeface="Bell MT" panose="02020503060305020303" pitchFamily="18" charset="0"/>
                        </a:rPr>
                        <a:t>OCENA</a:t>
                      </a:r>
                    </a:p>
                  </a:txBody>
                  <a:tcPr/>
                </a:tc>
                <a:extLst>
                  <a:ext uri="{0D108BD9-81ED-4DB2-BD59-A6C34878D82A}">
                    <a16:rowId xmlns:a16="http://schemas.microsoft.com/office/drawing/2014/main" xmlns="" val="124266682"/>
                  </a:ext>
                </a:extLst>
              </a:tr>
              <a:tr h="370840">
                <a:tc>
                  <a:txBody>
                    <a:bodyPr/>
                    <a:lstStyle/>
                    <a:p>
                      <a:pPr algn="ctr"/>
                      <a:r>
                        <a:rPr lang="pl-PL" sz="2400" dirty="0">
                          <a:latin typeface="Bell MT" panose="02020503060305020303" pitchFamily="18" charset="0"/>
                        </a:rPr>
                        <a:t>&lt;6</a:t>
                      </a:r>
                    </a:p>
                  </a:txBody>
                  <a:tcPr/>
                </a:tc>
                <a:tc>
                  <a:txBody>
                    <a:bodyPr/>
                    <a:lstStyle/>
                    <a:p>
                      <a:pPr algn="ctr"/>
                      <a:r>
                        <a:rPr lang="pl-PL" sz="2400" dirty="0">
                          <a:latin typeface="Bell MT" panose="02020503060305020303" pitchFamily="18" charset="0"/>
                        </a:rPr>
                        <a:t>niedostateczna</a:t>
                      </a:r>
                    </a:p>
                  </a:txBody>
                  <a:tcPr/>
                </a:tc>
                <a:extLst>
                  <a:ext uri="{0D108BD9-81ED-4DB2-BD59-A6C34878D82A}">
                    <a16:rowId xmlns:a16="http://schemas.microsoft.com/office/drawing/2014/main" xmlns="" val="1969198261"/>
                  </a:ext>
                </a:extLst>
              </a:tr>
              <a:tr h="370840">
                <a:tc>
                  <a:txBody>
                    <a:bodyPr/>
                    <a:lstStyle/>
                    <a:p>
                      <a:pPr algn="ctr"/>
                      <a:r>
                        <a:rPr lang="pl-PL" sz="2400" dirty="0">
                          <a:latin typeface="Bell MT" panose="02020503060305020303" pitchFamily="18" charset="0"/>
                        </a:rPr>
                        <a:t>6-8</a:t>
                      </a:r>
                    </a:p>
                  </a:txBody>
                  <a:tcPr/>
                </a:tc>
                <a:tc>
                  <a:txBody>
                    <a:bodyPr/>
                    <a:lstStyle/>
                    <a:p>
                      <a:pPr algn="ctr"/>
                      <a:r>
                        <a:rPr lang="pl-PL" sz="2400" dirty="0">
                          <a:latin typeface="Bell MT" panose="02020503060305020303" pitchFamily="18" charset="0"/>
                        </a:rPr>
                        <a:t>dopuszczająca</a:t>
                      </a:r>
                    </a:p>
                  </a:txBody>
                  <a:tcPr/>
                </a:tc>
                <a:extLst>
                  <a:ext uri="{0D108BD9-81ED-4DB2-BD59-A6C34878D82A}">
                    <a16:rowId xmlns:a16="http://schemas.microsoft.com/office/drawing/2014/main" xmlns="" val="3824985485"/>
                  </a:ext>
                </a:extLst>
              </a:tr>
              <a:tr h="370840">
                <a:tc>
                  <a:txBody>
                    <a:bodyPr/>
                    <a:lstStyle/>
                    <a:p>
                      <a:pPr algn="ctr"/>
                      <a:r>
                        <a:rPr lang="pl-PL" sz="2400" dirty="0">
                          <a:latin typeface="Bell MT" panose="02020503060305020303" pitchFamily="18" charset="0"/>
                        </a:rPr>
                        <a:t>9-10</a:t>
                      </a:r>
                    </a:p>
                  </a:txBody>
                  <a:tcPr/>
                </a:tc>
                <a:tc>
                  <a:txBody>
                    <a:bodyPr/>
                    <a:lstStyle/>
                    <a:p>
                      <a:pPr algn="ctr"/>
                      <a:r>
                        <a:rPr lang="pl-PL" sz="2400" dirty="0">
                          <a:latin typeface="Bell MT" panose="02020503060305020303" pitchFamily="18" charset="0"/>
                        </a:rPr>
                        <a:t>dostateczna</a:t>
                      </a:r>
                    </a:p>
                  </a:txBody>
                  <a:tcPr/>
                </a:tc>
                <a:extLst>
                  <a:ext uri="{0D108BD9-81ED-4DB2-BD59-A6C34878D82A}">
                    <a16:rowId xmlns:a16="http://schemas.microsoft.com/office/drawing/2014/main" xmlns="" val="1708361299"/>
                  </a:ext>
                </a:extLst>
              </a:tr>
              <a:tr h="370840">
                <a:tc>
                  <a:txBody>
                    <a:bodyPr/>
                    <a:lstStyle/>
                    <a:p>
                      <a:pPr algn="ctr"/>
                      <a:r>
                        <a:rPr lang="pl-PL" sz="2400" dirty="0">
                          <a:latin typeface="Bell MT" panose="02020503060305020303" pitchFamily="18" charset="0"/>
                        </a:rPr>
                        <a:t>11-12</a:t>
                      </a:r>
                    </a:p>
                  </a:txBody>
                  <a:tcPr/>
                </a:tc>
                <a:tc>
                  <a:txBody>
                    <a:bodyPr/>
                    <a:lstStyle/>
                    <a:p>
                      <a:pPr algn="ctr"/>
                      <a:r>
                        <a:rPr lang="pl-PL" sz="2400" dirty="0">
                          <a:latin typeface="Bell MT" panose="02020503060305020303" pitchFamily="18" charset="0"/>
                        </a:rPr>
                        <a:t>dobra</a:t>
                      </a:r>
                    </a:p>
                  </a:txBody>
                  <a:tcPr/>
                </a:tc>
                <a:extLst>
                  <a:ext uri="{0D108BD9-81ED-4DB2-BD59-A6C34878D82A}">
                    <a16:rowId xmlns:a16="http://schemas.microsoft.com/office/drawing/2014/main" xmlns="" val="4021470042"/>
                  </a:ext>
                </a:extLst>
              </a:tr>
              <a:tr h="370840">
                <a:tc>
                  <a:txBody>
                    <a:bodyPr/>
                    <a:lstStyle/>
                    <a:p>
                      <a:pPr algn="ctr"/>
                      <a:r>
                        <a:rPr lang="pl-PL" sz="2400" dirty="0">
                          <a:latin typeface="Bell MT" panose="02020503060305020303" pitchFamily="18" charset="0"/>
                        </a:rPr>
                        <a:t>13-14</a:t>
                      </a:r>
                    </a:p>
                  </a:txBody>
                  <a:tcPr/>
                </a:tc>
                <a:tc>
                  <a:txBody>
                    <a:bodyPr/>
                    <a:lstStyle/>
                    <a:p>
                      <a:pPr algn="ctr"/>
                      <a:r>
                        <a:rPr lang="pl-PL" sz="2400" dirty="0">
                          <a:latin typeface="Bell MT" panose="02020503060305020303" pitchFamily="18" charset="0"/>
                        </a:rPr>
                        <a:t>bardzo dobra</a:t>
                      </a:r>
                    </a:p>
                  </a:txBody>
                  <a:tcPr/>
                </a:tc>
                <a:extLst>
                  <a:ext uri="{0D108BD9-81ED-4DB2-BD59-A6C34878D82A}">
                    <a16:rowId xmlns:a16="http://schemas.microsoft.com/office/drawing/2014/main" xmlns="" val="819818010"/>
                  </a:ext>
                </a:extLst>
              </a:tr>
              <a:tr h="370840">
                <a:tc>
                  <a:txBody>
                    <a:bodyPr/>
                    <a:lstStyle/>
                    <a:p>
                      <a:pPr algn="ctr"/>
                      <a:r>
                        <a:rPr lang="pl-PL" sz="2400" dirty="0">
                          <a:latin typeface="Bell MT" panose="02020503060305020303" pitchFamily="18" charset="0"/>
                        </a:rPr>
                        <a:t>15</a:t>
                      </a:r>
                    </a:p>
                  </a:txBody>
                  <a:tcPr/>
                </a:tc>
                <a:tc>
                  <a:txBody>
                    <a:bodyPr/>
                    <a:lstStyle/>
                    <a:p>
                      <a:pPr algn="ctr"/>
                      <a:r>
                        <a:rPr lang="pl-PL" sz="2400" dirty="0">
                          <a:latin typeface="Bell MT" panose="02020503060305020303" pitchFamily="18" charset="0"/>
                        </a:rPr>
                        <a:t>celująca</a:t>
                      </a:r>
                    </a:p>
                  </a:txBody>
                  <a:tcPr/>
                </a:tc>
                <a:extLst>
                  <a:ext uri="{0D108BD9-81ED-4DB2-BD59-A6C34878D82A}">
                    <a16:rowId xmlns:a16="http://schemas.microsoft.com/office/drawing/2014/main" xmlns="" val="1168877750"/>
                  </a:ext>
                </a:extLst>
              </a:tr>
            </a:tbl>
          </a:graphicData>
        </a:graphic>
      </p:graphicFrame>
      <p:pic>
        <p:nvPicPr>
          <p:cNvPr id="6" name="Picture 2" descr="Grafika, Wykres, Wynik, Obroty, Zysk">
            <a:extLst>
              <a:ext uri="{FF2B5EF4-FFF2-40B4-BE49-F238E27FC236}">
                <a16:creationId xmlns:a16="http://schemas.microsoft.com/office/drawing/2014/main" xmlns="" id="{92337F60-7A60-45F6-AAD6-242D7B7F9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63" y="5166678"/>
            <a:ext cx="2141538" cy="171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5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4" name="Obraz 3">
            <a:extLst>
              <a:ext uri="{FF2B5EF4-FFF2-40B4-BE49-F238E27FC236}">
                <a16:creationId xmlns:a16="http://schemas.microsoft.com/office/drawing/2014/main" xmlns="" id="{48B3F3FE-7D59-48F3-8239-566B88054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351" y="2548281"/>
            <a:ext cx="3895763" cy="3662018"/>
          </a:xfrm>
          <a:prstGeom prst="rect">
            <a:avLst/>
          </a:prstGeom>
          <a:effectLst/>
        </p:spPr>
      </p:pic>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8693AF8A-8A31-4A15-8C99-2E06B8A7B0EC}"/>
              </a:ext>
            </a:extLst>
          </p:cNvPr>
          <p:cNvSpPr>
            <a:spLocks noGrp="1"/>
          </p:cNvSpPr>
          <p:nvPr>
            <p:ph type="title"/>
          </p:nvPr>
        </p:nvSpPr>
        <p:spPr>
          <a:xfrm>
            <a:off x="648930" y="629267"/>
            <a:ext cx="9252154" cy="1016654"/>
          </a:xfrm>
        </p:spPr>
        <p:txBody>
          <a:bodyPr>
            <a:normAutofit/>
          </a:bodyPr>
          <a:lstStyle/>
          <a:p>
            <a:pPr algn="ctr"/>
            <a:r>
              <a:rPr lang="pl-PL" dirty="0">
                <a:solidFill>
                  <a:srgbClr val="EBEBEB"/>
                </a:solidFill>
              </a:rPr>
              <a:t>KONKLUZJA</a:t>
            </a:r>
          </a:p>
        </p:txBody>
      </p:sp>
      <p:sp>
        <p:nvSpPr>
          <p:cNvPr id="3" name="Symbol zastępczy zawartości 2">
            <a:extLst>
              <a:ext uri="{FF2B5EF4-FFF2-40B4-BE49-F238E27FC236}">
                <a16:creationId xmlns:a16="http://schemas.microsoft.com/office/drawing/2014/main" xmlns="" id="{7C519222-55F1-4A22-B956-61664E70A6FF}"/>
              </a:ext>
            </a:extLst>
          </p:cNvPr>
          <p:cNvSpPr>
            <a:spLocks noGrp="1"/>
          </p:cNvSpPr>
          <p:nvPr>
            <p:ph idx="1"/>
          </p:nvPr>
        </p:nvSpPr>
        <p:spPr>
          <a:xfrm>
            <a:off x="648931" y="2548281"/>
            <a:ext cx="6578592" cy="3658689"/>
          </a:xfrm>
        </p:spPr>
        <p:txBody>
          <a:bodyPr>
            <a:normAutofit/>
          </a:bodyPr>
          <a:lstStyle/>
          <a:p>
            <a:r>
              <a:rPr lang="pl-PL" dirty="0"/>
              <a:t>Możecie sami w kilku zdaniach opowiedzieć, czy zajęcie z tym WebQuestem podobały Wam się?  Czy nauczyliście się czegoś nowego?</a:t>
            </a:r>
          </a:p>
          <a:p>
            <a:r>
              <a:rPr lang="pl-PL" dirty="0"/>
              <a:t>Możecie powiedzieć, co Was szczególnie zainteresowało? Co było łatwe, a co sprawiało trudności?</a:t>
            </a:r>
          </a:p>
          <a:p>
            <a:r>
              <a:rPr lang="pl-PL" dirty="0"/>
              <a:t>Ten WebQuest miał na celu zwrócić Waszą uwagę na to, że macie wpływ na ilość zużywanej energii, a tym samym na koszty eksploatacji.</a:t>
            </a:r>
          </a:p>
        </p:txBody>
      </p:sp>
    </p:spTree>
    <p:extLst>
      <p:ext uri="{BB962C8B-B14F-4D97-AF65-F5344CB8AC3E}">
        <p14:creationId xmlns:p14="http://schemas.microsoft.com/office/powerpoint/2010/main" val="94152574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łonecznik, Słońce, Lato, Żółty, Natura">
            <a:extLst>
              <a:ext uri="{FF2B5EF4-FFF2-40B4-BE49-F238E27FC236}">
                <a16:creationId xmlns:a16="http://schemas.microsoft.com/office/drawing/2014/main" xmlns="" id="{BE62FDD6-9936-4C5C-9ED5-8823E1EB6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49" r="16640" b="-1"/>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B6955F80-0943-4C24-9DB6-6D02AE4B8C2F}"/>
              </a:ext>
            </a:extLst>
          </p:cNvPr>
          <p:cNvSpPr>
            <a:spLocks noGrp="1"/>
          </p:cNvSpPr>
          <p:nvPr>
            <p:ph type="title"/>
          </p:nvPr>
        </p:nvSpPr>
        <p:spPr>
          <a:xfrm>
            <a:off x="5282381" y="629266"/>
            <a:ext cx="4767471" cy="1641986"/>
          </a:xfrm>
        </p:spPr>
        <p:txBody>
          <a:bodyPr>
            <a:normAutofit/>
          </a:bodyPr>
          <a:lstStyle/>
          <a:p>
            <a:r>
              <a:rPr lang="pl-PL"/>
              <a:t>WPROWADZENIE</a:t>
            </a:r>
          </a:p>
        </p:txBody>
      </p:sp>
      <p:sp>
        <p:nvSpPr>
          <p:cNvPr id="3" name="Symbol zastępczy zawartości 2">
            <a:extLst>
              <a:ext uri="{FF2B5EF4-FFF2-40B4-BE49-F238E27FC236}">
                <a16:creationId xmlns:a16="http://schemas.microsoft.com/office/drawing/2014/main" xmlns="" id="{B6961301-0828-457E-933C-3E6A30C22891}"/>
              </a:ext>
            </a:extLst>
          </p:cNvPr>
          <p:cNvSpPr>
            <a:spLocks noGrp="1"/>
          </p:cNvSpPr>
          <p:nvPr>
            <p:ph idx="1"/>
          </p:nvPr>
        </p:nvSpPr>
        <p:spPr>
          <a:xfrm>
            <a:off x="5282381" y="2438400"/>
            <a:ext cx="4767471" cy="3809999"/>
          </a:xfrm>
        </p:spPr>
        <p:txBody>
          <a:bodyPr vert="horz" lIns="91440" tIns="45720" rIns="91440" bIns="45720" rtlCol="0">
            <a:normAutofit/>
          </a:bodyPr>
          <a:lstStyle/>
          <a:p>
            <a:pPr marL="0" indent="0">
              <a:buNone/>
            </a:pPr>
            <a:r>
              <a:rPr lang="pl-PL"/>
              <a:t>Witajcie! Podczas realizacji tego WebQuestu będziemy się uczyć oszczędzać energię elektryczną w domu, a co za tym idzie, będziemy oszczędzać pieniądze. Aby nauczyć się dobrze gospodarować finansami, musimy wiedzieć, ile funduszy potrzebujemy w różnych dziedzinach naszego życia, np. na jedzenie, na ubranie, na podróże, itp. </a:t>
            </a:r>
            <a:endParaRPr lang="en-US"/>
          </a:p>
        </p:txBody>
      </p:sp>
    </p:spTree>
    <p:extLst>
      <p:ext uri="{BB962C8B-B14F-4D97-AF65-F5344CB8AC3E}">
        <p14:creationId xmlns:p14="http://schemas.microsoft.com/office/powerpoint/2010/main" val="301718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Obraz 4">
            <a:extLst>
              <a:ext uri="{FF2B5EF4-FFF2-40B4-BE49-F238E27FC236}">
                <a16:creationId xmlns:a16="http://schemas.microsoft.com/office/drawing/2014/main" xmlns="" id="{ADED4B96-76AE-4D61-B1BD-4C7107926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871" y="1824414"/>
            <a:ext cx="3414010" cy="3209169"/>
          </a:xfrm>
          <a:prstGeom prst="rect">
            <a:avLst/>
          </a:prstGeom>
          <a:effectLst/>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5793F53E-F64D-473A-A998-3E970F9C5E0C}"/>
              </a:ext>
            </a:extLst>
          </p:cNvPr>
          <p:cNvSpPr>
            <a:spLocks noGrp="1"/>
          </p:cNvSpPr>
          <p:nvPr>
            <p:ph type="title"/>
          </p:nvPr>
        </p:nvSpPr>
        <p:spPr>
          <a:xfrm>
            <a:off x="648930" y="629266"/>
            <a:ext cx="6188190" cy="1622321"/>
          </a:xfrm>
        </p:spPr>
        <p:txBody>
          <a:bodyPr>
            <a:normAutofit/>
          </a:bodyPr>
          <a:lstStyle/>
          <a:p>
            <a:r>
              <a:rPr lang="pl-PL">
                <a:solidFill>
                  <a:srgbClr val="EBEBEB"/>
                </a:solidFill>
              </a:rPr>
              <a:t>KONKLUZJA</a:t>
            </a:r>
          </a:p>
        </p:txBody>
      </p:sp>
      <p:sp>
        <p:nvSpPr>
          <p:cNvPr id="3" name="Symbol zastępczy zawartości 2">
            <a:extLst>
              <a:ext uri="{FF2B5EF4-FFF2-40B4-BE49-F238E27FC236}">
                <a16:creationId xmlns:a16="http://schemas.microsoft.com/office/drawing/2014/main" xmlns="" id="{09DD6197-E331-45E2-91BD-EE929214156F}"/>
              </a:ext>
            </a:extLst>
          </p:cNvPr>
          <p:cNvSpPr>
            <a:spLocks noGrp="1"/>
          </p:cNvSpPr>
          <p:nvPr>
            <p:ph idx="1"/>
          </p:nvPr>
        </p:nvSpPr>
        <p:spPr>
          <a:xfrm>
            <a:off x="648930" y="2438400"/>
            <a:ext cx="6188189" cy="3785419"/>
          </a:xfrm>
        </p:spPr>
        <p:txBody>
          <a:bodyPr>
            <a:normAutofit/>
          </a:bodyPr>
          <a:lstStyle/>
          <a:p>
            <a:pPr>
              <a:lnSpc>
                <a:spcPct val="90000"/>
              </a:lnSpc>
            </a:pPr>
            <a:r>
              <a:rPr lang="pl-PL" sz="1700" dirty="0">
                <a:solidFill>
                  <a:srgbClr val="FFFFFF"/>
                </a:solidFill>
              </a:rPr>
              <a:t>Mogliście się również dowiedzieć, jak oszczędzać prąd i dlaczego warto to robić.</a:t>
            </a:r>
          </a:p>
          <a:p>
            <a:pPr>
              <a:lnSpc>
                <a:spcPct val="90000"/>
              </a:lnSpc>
            </a:pPr>
            <a:r>
              <a:rPr lang="pl-PL" sz="1700" dirty="0">
                <a:solidFill>
                  <a:srgbClr val="FFFFFF"/>
                </a:solidFill>
              </a:rPr>
              <a:t>Uczyliście się współpracować w grupie.</a:t>
            </a:r>
          </a:p>
          <a:p>
            <a:pPr>
              <a:lnSpc>
                <a:spcPct val="90000"/>
              </a:lnSpc>
            </a:pPr>
            <a:r>
              <a:rPr lang="pl-PL" sz="1700" dirty="0">
                <a:solidFill>
                  <a:srgbClr val="FFFFFF"/>
                </a:solidFill>
              </a:rPr>
              <a:t>Braliście odpowiedzialność za Wasze zdobywanie wiedzy, poszukiwanie informacji, opracowywanie ich.</a:t>
            </a:r>
          </a:p>
          <a:p>
            <a:pPr>
              <a:lnSpc>
                <a:spcPct val="90000"/>
              </a:lnSpc>
            </a:pPr>
            <a:r>
              <a:rPr lang="pl-PL" sz="1700" dirty="0">
                <a:solidFill>
                  <a:srgbClr val="FFFFFF"/>
                </a:solidFill>
              </a:rPr>
              <a:t>Mogliście również zobaczyć, jak to jest, kiedy robi się filmik na konkretny temat.</a:t>
            </a:r>
          </a:p>
          <a:p>
            <a:pPr>
              <a:lnSpc>
                <a:spcPct val="90000"/>
              </a:lnSpc>
            </a:pPr>
            <a:r>
              <a:rPr lang="pl-PL" sz="1700" dirty="0">
                <a:solidFill>
                  <a:srgbClr val="FFFFFF"/>
                </a:solidFill>
              </a:rPr>
              <a:t>Mogliście wykazać się pomysłowością, twórczością, umiejętnością rozwiązywania problemów.</a:t>
            </a:r>
          </a:p>
          <a:p>
            <a:pPr>
              <a:lnSpc>
                <a:spcPct val="90000"/>
              </a:lnSpc>
            </a:pPr>
            <a:r>
              <a:rPr lang="pl-PL" sz="1700" dirty="0">
                <a:solidFill>
                  <a:srgbClr val="FFFFFF"/>
                </a:solidFill>
              </a:rPr>
              <a:t>Przygotowany przez Was filmik będzie mógł służyć jako pomoc dydaktyczna Waszym kolegom ze szkoły.</a:t>
            </a:r>
          </a:p>
        </p:txBody>
      </p:sp>
    </p:spTree>
    <p:extLst>
      <p:ext uri="{BB962C8B-B14F-4D97-AF65-F5344CB8AC3E}">
        <p14:creationId xmlns:p14="http://schemas.microsoft.com/office/powerpoint/2010/main" val="100440403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Picture 2" descr="Sukienka, Edukacja, Stos, Czerwony, Kobieta, Blask">
            <a:extLst>
              <a:ext uri="{FF2B5EF4-FFF2-40B4-BE49-F238E27FC236}">
                <a16:creationId xmlns:a16="http://schemas.microsoft.com/office/drawing/2014/main" xmlns="" id="{A079ECFC-B92D-4297-B96E-01CE3CC93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64" r="2875" b="2"/>
          <a:stretch/>
        </p:blipFill>
        <p:spPr bwMode="auto">
          <a:xfrm>
            <a:off x="2065321" y="2548281"/>
            <a:ext cx="2627953"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68EB174A-1F89-4DCD-A64A-4A265849EA16}"/>
              </a:ext>
            </a:extLst>
          </p:cNvPr>
          <p:cNvSpPr>
            <a:spLocks noGrp="1"/>
          </p:cNvSpPr>
          <p:nvPr>
            <p:ph type="title"/>
          </p:nvPr>
        </p:nvSpPr>
        <p:spPr>
          <a:xfrm>
            <a:off x="648930" y="629267"/>
            <a:ext cx="9252154" cy="1016654"/>
          </a:xfrm>
        </p:spPr>
        <p:txBody>
          <a:bodyPr>
            <a:normAutofit/>
          </a:bodyPr>
          <a:lstStyle/>
          <a:p>
            <a:r>
              <a:rPr lang="pl-PL">
                <a:solidFill>
                  <a:srgbClr val="EBEBEB"/>
                </a:solidFill>
              </a:rPr>
              <a:t>PORADNIK DLA NAUCZYCIELA</a:t>
            </a:r>
          </a:p>
        </p:txBody>
      </p:sp>
      <p:sp>
        <p:nvSpPr>
          <p:cNvPr id="3" name="Symbol zastępczy zawartości 2">
            <a:extLst>
              <a:ext uri="{FF2B5EF4-FFF2-40B4-BE49-F238E27FC236}">
                <a16:creationId xmlns:a16="http://schemas.microsoft.com/office/drawing/2014/main" xmlns="" id="{DAC042A0-1069-40F1-9BD8-3DA794753AC0}"/>
              </a:ext>
            </a:extLst>
          </p:cNvPr>
          <p:cNvSpPr>
            <a:spLocks noGrp="1"/>
          </p:cNvSpPr>
          <p:nvPr>
            <p:ph idx="1"/>
          </p:nvPr>
        </p:nvSpPr>
        <p:spPr>
          <a:xfrm>
            <a:off x="6421089" y="2548281"/>
            <a:ext cx="5122606" cy="3658689"/>
          </a:xfrm>
        </p:spPr>
        <p:txBody>
          <a:bodyPr>
            <a:noAutofit/>
          </a:bodyPr>
          <a:lstStyle/>
          <a:p>
            <a:pPr algn="just">
              <a:lnSpc>
                <a:spcPct val="90000"/>
              </a:lnSpc>
            </a:pPr>
            <a:r>
              <a:rPr lang="pl-PL" sz="1400" dirty="0"/>
              <a:t>Rozłożenie w czasie zaproponowane w tym Web Quest powinno się zmodyfikować w zależności od potrzeb, możliwości i umiejętności  uczniów.</a:t>
            </a:r>
          </a:p>
          <a:p>
            <a:pPr algn="just">
              <a:lnSpc>
                <a:spcPct val="90000"/>
              </a:lnSpc>
            </a:pPr>
            <a:r>
              <a:rPr lang="pl-PL" sz="1400" dirty="0"/>
              <a:t>W ramach przygotowania do realizacji projektu należy zadać uczniom zadanie domowe, dotyczące wypisania urządzeń elektrycznych, które znajdują się w ich domach, ich mocy oraz czasu pracy. Można zachęcić uczniów, aby tę część wykonali wraz </a:t>
            </a:r>
            <a:br>
              <a:rPr lang="pl-PL" sz="1400" dirty="0"/>
            </a:br>
            <a:r>
              <a:rPr lang="pl-PL" sz="1400" dirty="0"/>
              <a:t>z rodzicami. Można również zasugerować uczniom, aby po zrealizowaniu tego Web </a:t>
            </a:r>
            <a:r>
              <a:rPr lang="pl-PL" sz="1400" dirty="0" err="1"/>
              <a:t>Quest’a</a:t>
            </a:r>
            <a:r>
              <a:rPr lang="pl-PL" sz="1400" dirty="0"/>
              <a:t> zapoznali rodziców z osiągniętymi rezultatami. Może to być forma uświadamiania dorosłych.</a:t>
            </a:r>
          </a:p>
          <a:p>
            <a:pPr algn="just">
              <a:lnSpc>
                <a:spcPct val="90000"/>
              </a:lnSpc>
            </a:pPr>
            <a:r>
              <a:rPr lang="pl-PL" sz="1400" dirty="0"/>
              <a:t>Można również zachęcić uczniów, aby wraz z całą rodziną starali się w wyznaczonym okresie czasu oszczędzać prąd. Potem mogą porównać rachunki za prąd z okresu przed oszczędzaniem z tymi „oszczędnymi”. Mogą się w ten sposób przekonać, czy oszczędzanie energii elektrycznej faktycznie ma sens i praktyczne zastosowanie w codziennym życiu.</a:t>
            </a:r>
          </a:p>
        </p:txBody>
      </p:sp>
    </p:spTree>
    <p:extLst>
      <p:ext uri="{BB962C8B-B14F-4D97-AF65-F5344CB8AC3E}">
        <p14:creationId xmlns:p14="http://schemas.microsoft.com/office/powerpoint/2010/main" val="15150355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57893BC-4CC8-4150-9B38-151DFFF7F502}"/>
              </a:ext>
            </a:extLst>
          </p:cNvPr>
          <p:cNvSpPr>
            <a:spLocks noGrp="1"/>
          </p:cNvSpPr>
          <p:nvPr>
            <p:ph type="title" idx="4294967295"/>
          </p:nvPr>
        </p:nvSpPr>
        <p:spPr>
          <a:xfrm>
            <a:off x="2343807" y="2670907"/>
            <a:ext cx="8040414" cy="861355"/>
          </a:xfrm>
        </p:spPr>
        <p:txBody>
          <a:bodyPr/>
          <a:lstStyle/>
          <a:p>
            <a:r>
              <a:rPr lang="pl-PL" sz="3500" dirty="0">
                <a:solidFill>
                  <a:schemeClr val="bg1">
                    <a:lumMod val="95000"/>
                    <a:lumOff val="5000"/>
                  </a:schemeClr>
                </a:solidFill>
              </a:rPr>
              <a:t>PORADNIK DLA NAUCZYCIELA</a:t>
            </a:r>
          </a:p>
        </p:txBody>
      </p:sp>
      <p:sp>
        <p:nvSpPr>
          <p:cNvPr id="3" name="Symbol zastępczy zawartości 2">
            <a:extLst>
              <a:ext uri="{FF2B5EF4-FFF2-40B4-BE49-F238E27FC236}">
                <a16:creationId xmlns:a16="http://schemas.microsoft.com/office/drawing/2014/main" xmlns="" id="{5CF6C4BD-97FE-448A-AD0C-6EA041176114}"/>
              </a:ext>
            </a:extLst>
          </p:cNvPr>
          <p:cNvSpPr>
            <a:spLocks noGrp="1"/>
          </p:cNvSpPr>
          <p:nvPr>
            <p:ph idx="4294967295"/>
          </p:nvPr>
        </p:nvSpPr>
        <p:spPr>
          <a:xfrm>
            <a:off x="168166" y="3517317"/>
            <a:ext cx="12023834" cy="3139966"/>
          </a:xfrm>
        </p:spPr>
        <p:txBody>
          <a:bodyPr>
            <a:normAutofit/>
          </a:bodyPr>
          <a:lstStyle/>
          <a:p>
            <a:r>
              <a:rPr lang="pl-PL" sz="1500" dirty="0">
                <a:solidFill>
                  <a:schemeClr val="bg1">
                    <a:lumMod val="95000"/>
                    <a:lumOff val="5000"/>
                  </a:schemeClr>
                </a:solidFill>
              </a:rPr>
              <a:t>Należy zapewnić uczniom odpowiedni sprzęt do wykonania filmu, </a:t>
            </a:r>
          </a:p>
          <a:p>
            <a:pPr marL="0" indent="0">
              <a:buNone/>
            </a:pPr>
            <a:r>
              <a:rPr lang="pl-PL" sz="1500" dirty="0">
                <a:solidFill>
                  <a:schemeClr val="bg1">
                    <a:lumMod val="95000"/>
                    <a:lumOff val="5000"/>
                  </a:schemeClr>
                </a:solidFill>
              </a:rPr>
              <a:t>o ile uczniowie takiego nie posiadają.</a:t>
            </a:r>
          </a:p>
          <a:p>
            <a:r>
              <a:rPr lang="pl-PL" sz="1500" dirty="0">
                <a:solidFill>
                  <a:schemeClr val="bg1">
                    <a:lumMod val="95000"/>
                    <a:lumOff val="5000"/>
                  </a:schemeClr>
                </a:solidFill>
              </a:rPr>
              <a:t>Nauczyciel powinien brać pod uwagę indywidualne możliwości każdego z uczniów i do oceniania podchodzić w taki sposób, aby miało ono charakter wzmacniający i motywujący.</a:t>
            </a:r>
          </a:p>
          <a:p>
            <a:r>
              <a:rPr lang="pl-PL" sz="1500" dirty="0">
                <a:solidFill>
                  <a:schemeClr val="bg1">
                    <a:lumMod val="95000"/>
                    <a:lumOff val="5000"/>
                  </a:schemeClr>
                </a:solidFill>
              </a:rPr>
              <a:t>Na początku realizacji projektu nauczyciel powinien skutecznie zachęcić i zmotywować uczniów do pracy, a w czasie jego realizacji służyć stosowną pomocą, wskazówkami, wyzwalać </a:t>
            </a:r>
            <a:br>
              <a:rPr lang="pl-PL" sz="1500" dirty="0">
                <a:solidFill>
                  <a:schemeClr val="bg1">
                    <a:lumMod val="95000"/>
                    <a:lumOff val="5000"/>
                  </a:schemeClr>
                </a:solidFill>
              </a:rPr>
            </a:br>
            <a:r>
              <a:rPr lang="pl-PL" sz="1500" dirty="0">
                <a:solidFill>
                  <a:schemeClr val="bg1">
                    <a:lumMod val="95000"/>
                    <a:lumOff val="5000"/>
                  </a:schemeClr>
                </a:solidFill>
              </a:rPr>
              <a:t>w uczniach inicjatywę, twórcze myślenie, wychodzenie poza schematy.</a:t>
            </a:r>
          </a:p>
          <a:p>
            <a:r>
              <a:rPr lang="pl-PL" sz="1500" dirty="0">
                <a:solidFill>
                  <a:schemeClr val="bg1">
                    <a:lumMod val="95000"/>
                    <a:lumOff val="5000"/>
                  </a:schemeClr>
                </a:solidFill>
              </a:rPr>
              <a:t>Podział na grupy, ilość grup, ilość osób w grupie należy dostosować do danej klasy.</a:t>
            </a:r>
          </a:p>
        </p:txBody>
      </p:sp>
      <p:pic>
        <p:nvPicPr>
          <p:cNvPr id="6" name="Obraz 5">
            <a:extLst>
              <a:ext uri="{FF2B5EF4-FFF2-40B4-BE49-F238E27FC236}">
                <a16:creationId xmlns:a16="http://schemas.microsoft.com/office/drawing/2014/main" xmlns="" id="{E3C57386-4ABF-4C15-ADA3-2653E1E2C80A}"/>
              </a:ext>
            </a:extLst>
          </p:cNvPr>
          <p:cNvPicPr>
            <a:picLocks noChangeAspect="1"/>
          </p:cNvPicPr>
          <p:nvPr/>
        </p:nvPicPr>
        <p:blipFill>
          <a:blip r:embed="rId2"/>
          <a:stretch>
            <a:fillRect/>
          </a:stretch>
        </p:blipFill>
        <p:spPr>
          <a:xfrm>
            <a:off x="0" y="0"/>
            <a:ext cx="12192000" cy="2502976"/>
          </a:xfrm>
          <a:prstGeom prst="rect">
            <a:avLst/>
          </a:prstGeom>
        </p:spPr>
      </p:pic>
      <p:pic>
        <p:nvPicPr>
          <p:cNvPr id="5"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8545"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s, Dukt, Wycieczka">
            <a:extLst>
              <a:ext uri="{FF2B5EF4-FFF2-40B4-BE49-F238E27FC236}">
                <a16:creationId xmlns:a16="http://schemas.microsoft.com/office/drawing/2014/main" xmlns="" id="{C4EE4FE2-2081-4043-B6A5-489EC1181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13" r="8802"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6DA8F34B-4638-4B41-B8DD-20593C399CD4}"/>
              </a:ext>
            </a:extLst>
          </p:cNvPr>
          <p:cNvSpPr>
            <a:spLocks noGrp="1"/>
          </p:cNvSpPr>
          <p:nvPr>
            <p:ph type="title"/>
          </p:nvPr>
        </p:nvSpPr>
        <p:spPr>
          <a:xfrm>
            <a:off x="650669" y="629266"/>
            <a:ext cx="3330328" cy="1641986"/>
          </a:xfrm>
        </p:spPr>
        <p:txBody>
          <a:bodyPr>
            <a:normAutofit/>
          </a:bodyPr>
          <a:lstStyle/>
          <a:p>
            <a:r>
              <a:rPr lang="pl-PL" sz="2900" dirty="0"/>
              <a:t>WPROWADZENIE</a:t>
            </a:r>
          </a:p>
        </p:txBody>
      </p:sp>
      <p:sp>
        <p:nvSpPr>
          <p:cNvPr id="3" name="Symbol zastępczy zawartości 2">
            <a:extLst>
              <a:ext uri="{FF2B5EF4-FFF2-40B4-BE49-F238E27FC236}">
                <a16:creationId xmlns:a16="http://schemas.microsoft.com/office/drawing/2014/main" xmlns="" id="{12C90189-7086-4F98-B403-67B2D8A64367}"/>
              </a:ext>
            </a:extLst>
          </p:cNvPr>
          <p:cNvSpPr>
            <a:spLocks noGrp="1"/>
          </p:cNvSpPr>
          <p:nvPr>
            <p:ph idx="1"/>
          </p:nvPr>
        </p:nvSpPr>
        <p:spPr>
          <a:xfrm>
            <a:off x="650669" y="2438400"/>
            <a:ext cx="3330328" cy="3809999"/>
          </a:xfrm>
        </p:spPr>
        <p:txBody>
          <a:bodyPr>
            <a:normAutofit/>
          </a:bodyPr>
          <a:lstStyle/>
          <a:p>
            <a:pPr marL="0" indent="0">
              <a:lnSpc>
                <a:spcPct val="90000"/>
              </a:lnSpc>
              <a:buNone/>
            </a:pPr>
            <a:r>
              <a:rPr lang="pl-PL" sz="1400" dirty="0"/>
              <a:t>Jeżeli zobaczycie, ile kosztuje energia elektryczna zużywana </a:t>
            </a:r>
            <a:br>
              <a:rPr lang="pl-PL" sz="1400" dirty="0"/>
            </a:br>
            <a:r>
              <a:rPr lang="pl-PL" sz="1400" dirty="0"/>
              <a:t>w Waszych mieszkaniach, domach</a:t>
            </a:r>
            <a:br>
              <a:rPr lang="pl-PL" sz="1400" dirty="0"/>
            </a:br>
            <a:r>
              <a:rPr lang="pl-PL" sz="1400" dirty="0"/>
              <a:t> i poznacie sposoby jej oszczędzania, może będziecie zachęceni, aby samemu też rozsądnie korzystać z urządzeń  elektrycznych.</a:t>
            </a:r>
            <a:br>
              <a:rPr lang="pl-PL" sz="1400" dirty="0"/>
            </a:br>
            <a:r>
              <a:rPr lang="pl-PL" sz="1400" dirty="0"/>
              <a:t>Zaoszczędzone pieniądze Wasi Rodzice będą mogli przeznaczyć np. na fajną wycieczkę, zakup czegoś potrzebnego, może na bilety do kina lub teatru. Może</a:t>
            </a:r>
            <a:br>
              <a:rPr lang="pl-PL" sz="1400" dirty="0"/>
            </a:br>
            <a:r>
              <a:rPr lang="pl-PL" sz="1400" dirty="0"/>
              <a:t> i Wy w dorosłym życiu będziecie zwracać uwagę na ekonomiczne</a:t>
            </a:r>
            <a:br>
              <a:rPr lang="pl-PL" sz="1400" dirty="0"/>
            </a:br>
            <a:r>
              <a:rPr lang="pl-PL" sz="1400" dirty="0"/>
              <a:t> i ekologiczne podejście do zużycia energii elektrycznej.</a:t>
            </a:r>
          </a:p>
          <a:p>
            <a:pPr>
              <a:lnSpc>
                <a:spcPct val="90000"/>
              </a:lnSpc>
            </a:pPr>
            <a:endParaRPr lang="pl-PL" sz="1400" dirty="0"/>
          </a:p>
        </p:txBody>
      </p:sp>
    </p:spTree>
    <p:extLst>
      <p:ext uri="{BB962C8B-B14F-4D97-AF65-F5344CB8AC3E}">
        <p14:creationId xmlns:p14="http://schemas.microsoft.com/office/powerpoint/2010/main" val="223775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image.shutterstock.com/display_pic_with_logo/2992075/373243048/stock-photo-preparing-the-wash-cycle-washing-machine-hands-and-clothes-373243048.jpg">
            <a:extLst>
              <a:ext uri="{FF2B5EF4-FFF2-40B4-BE49-F238E27FC236}">
                <a16:creationId xmlns:a16="http://schemas.microsoft.com/office/drawing/2014/main" xmlns="" id="{6FD39177-D49E-4B61-BAF1-3194C0BD2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52" r="30587"/>
          <a:stretch/>
        </p:blipFill>
        <p:spPr bwMode="auto">
          <a:xfrm>
            <a:off x="3047203" y="-924"/>
            <a:ext cx="305042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dkurzacz, Suck, Dywan, Czyste, Budżet">
            <a:extLst>
              <a:ext uri="{FF2B5EF4-FFF2-40B4-BE49-F238E27FC236}">
                <a16:creationId xmlns:a16="http://schemas.microsoft.com/office/drawing/2014/main" xmlns="" id="{E832C42C-D8FC-40DB-857E-39EC30DC0E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12" r="20209" b="2"/>
          <a:stretch/>
        </p:blipFill>
        <p:spPr bwMode="auto">
          <a:xfrm>
            <a:off x="0" y="-1"/>
            <a:ext cx="304398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szarka Do Włosów, Fryzurę, Fryzjer">
            <a:extLst>
              <a:ext uri="{FF2B5EF4-FFF2-40B4-BE49-F238E27FC236}">
                <a16:creationId xmlns:a16="http://schemas.microsoft.com/office/drawing/2014/main" xmlns="" id="{03CE4FD0-08E5-44A3-A60F-B7CBF8A869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93" r="19855"/>
          <a:stretch/>
        </p:blipFill>
        <p:spPr bwMode="auto">
          <a:xfrm>
            <a:off x="3222" y="3428539"/>
            <a:ext cx="303753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uchnia, Toster, Czajnik Elektryczny">
            <a:extLst>
              <a:ext uri="{FF2B5EF4-FFF2-40B4-BE49-F238E27FC236}">
                <a16:creationId xmlns:a16="http://schemas.microsoft.com/office/drawing/2014/main" xmlns="" id="{3E7F2322-F2F3-43B2-93F5-975428EB5B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52" r="21562" b="3"/>
          <a:stretch/>
        </p:blipFill>
        <p:spPr bwMode="auto">
          <a:xfrm>
            <a:off x="3043982" y="3429001"/>
            <a:ext cx="3050428"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7203"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429000"/>
            <a:ext cx="609440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8CA25881-3A04-42A7-8665-6C317B49BFCE}"/>
              </a:ext>
            </a:extLst>
          </p:cNvPr>
          <p:cNvSpPr>
            <a:spLocks noGrp="1"/>
          </p:cNvSpPr>
          <p:nvPr>
            <p:ph type="title"/>
          </p:nvPr>
        </p:nvSpPr>
        <p:spPr>
          <a:xfrm>
            <a:off x="6745638" y="452718"/>
            <a:ext cx="3305195" cy="1400530"/>
          </a:xfrm>
        </p:spPr>
        <p:txBody>
          <a:bodyPr>
            <a:normAutofit/>
          </a:bodyPr>
          <a:lstStyle/>
          <a:p>
            <a:r>
              <a:rPr lang="pl-PL" dirty="0"/>
              <a:t>ZADANIE</a:t>
            </a:r>
          </a:p>
        </p:txBody>
      </p:sp>
      <p:sp>
        <p:nvSpPr>
          <p:cNvPr id="3" name="Symbol zastępczy zawartości 2">
            <a:extLst>
              <a:ext uri="{FF2B5EF4-FFF2-40B4-BE49-F238E27FC236}">
                <a16:creationId xmlns:a16="http://schemas.microsoft.com/office/drawing/2014/main" xmlns="" id="{818CC7DB-B56D-44CD-8AB6-248780BA790F}"/>
              </a:ext>
            </a:extLst>
          </p:cNvPr>
          <p:cNvSpPr>
            <a:spLocks noGrp="1"/>
          </p:cNvSpPr>
          <p:nvPr>
            <p:ph idx="1"/>
          </p:nvPr>
        </p:nvSpPr>
        <p:spPr>
          <a:xfrm>
            <a:off x="6745338" y="2052918"/>
            <a:ext cx="3304515" cy="4195481"/>
          </a:xfrm>
        </p:spPr>
        <p:txBody>
          <a:bodyPr>
            <a:normAutofit/>
          </a:bodyPr>
          <a:lstStyle/>
          <a:p>
            <a:pPr marL="0" indent="0">
              <a:buNone/>
            </a:pPr>
            <a:r>
              <a:rPr lang="pl-PL" dirty="0"/>
              <a:t>W trakcie realizacji WebQuestu będziecie pracować w dwóch grupach. </a:t>
            </a:r>
            <a:r>
              <a:rPr lang="pl-PL" b="1" dirty="0"/>
              <a:t>Waszym zadaniem będzie przygotowanie filmiku</a:t>
            </a:r>
            <a:r>
              <a:rPr lang="pl-PL" dirty="0"/>
              <a:t>, w którym zachęcicie kolegów z drugiej grupy do oszczędzania energii elektrycznej w domu</a:t>
            </a:r>
            <a:r>
              <a:rPr lang="pl-PL"/>
              <a:t>. </a:t>
            </a:r>
          </a:p>
        </p:txBody>
      </p:sp>
    </p:spTree>
    <p:extLst>
      <p:ext uri="{BB962C8B-B14F-4D97-AF65-F5344CB8AC3E}">
        <p14:creationId xmlns:p14="http://schemas.microsoft.com/office/powerpoint/2010/main" val="197938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ot, Lodówka, Żywności, Pić, Świeże">
            <a:extLst>
              <a:ext uri="{FF2B5EF4-FFF2-40B4-BE49-F238E27FC236}">
                <a16:creationId xmlns:a16="http://schemas.microsoft.com/office/drawing/2014/main" xmlns="" id="{DEDB371F-F7A8-4A74-AE74-FB45F535F5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60" r="-1" b="31623"/>
          <a:stretch/>
        </p:blipFill>
        <p:spPr bwMode="auto">
          <a:xfrm>
            <a:off x="-1" y="10"/>
            <a:ext cx="4634681" cy="42336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ylot, Energii Elektrycznej, Elektryczne">
            <a:extLst>
              <a:ext uri="{FF2B5EF4-FFF2-40B4-BE49-F238E27FC236}">
                <a16:creationId xmlns:a16="http://schemas.microsoft.com/office/drawing/2014/main" xmlns="" id="{CE5555F1-88E3-4A3F-A8A4-D60508D9C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66" r="3" b="1622"/>
          <a:stretch/>
        </p:blipFill>
        <p:spPr bwMode="auto">
          <a:xfrm>
            <a:off x="3222" y="4233671"/>
            <a:ext cx="4634681" cy="2623867"/>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2A55B38A-EBCB-4CC0-B209-5695ABEB9BF3}"/>
              </a:ext>
            </a:extLst>
          </p:cNvPr>
          <p:cNvSpPr>
            <a:spLocks noGrp="1"/>
          </p:cNvSpPr>
          <p:nvPr>
            <p:ph type="title"/>
          </p:nvPr>
        </p:nvSpPr>
        <p:spPr>
          <a:xfrm>
            <a:off x="5285608" y="452718"/>
            <a:ext cx="4765226" cy="1400530"/>
          </a:xfrm>
        </p:spPr>
        <p:txBody>
          <a:bodyPr>
            <a:normAutofit/>
          </a:bodyPr>
          <a:lstStyle/>
          <a:p>
            <a:r>
              <a:rPr lang="pl-PL"/>
              <a:t>ZADANIE</a:t>
            </a:r>
          </a:p>
        </p:txBody>
      </p:sp>
      <p:sp>
        <p:nvSpPr>
          <p:cNvPr id="3" name="Symbol zastępczy zawartości 2">
            <a:extLst>
              <a:ext uri="{FF2B5EF4-FFF2-40B4-BE49-F238E27FC236}">
                <a16:creationId xmlns:a16="http://schemas.microsoft.com/office/drawing/2014/main" xmlns="" id="{629E4C43-4CDD-4AC6-B9EA-AB6DAD59819B}"/>
              </a:ext>
            </a:extLst>
          </p:cNvPr>
          <p:cNvSpPr>
            <a:spLocks noGrp="1"/>
          </p:cNvSpPr>
          <p:nvPr>
            <p:ph idx="1"/>
          </p:nvPr>
        </p:nvSpPr>
        <p:spPr>
          <a:xfrm>
            <a:off x="5285608" y="2052918"/>
            <a:ext cx="4764245" cy="4195481"/>
          </a:xfrm>
        </p:spPr>
        <p:txBody>
          <a:bodyPr>
            <a:normAutofit/>
          </a:bodyPr>
          <a:lstStyle/>
          <a:p>
            <a:pPr marL="0" indent="0">
              <a:lnSpc>
                <a:spcPct val="90000"/>
              </a:lnSpc>
              <a:buNone/>
            </a:pPr>
            <a:r>
              <a:rPr lang="pl-PL"/>
              <a:t>Jakie niezbędne  elementy powinien zawierać Wasz film:</a:t>
            </a:r>
          </a:p>
          <a:p>
            <a:pPr>
              <a:lnSpc>
                <a:spcPct val="90000"/>
              </a:lnSpc>
              <a:buFontTx/>
              <a:buChar char="-"/>
            </a:pPr>
            <a:r>
              <a:rPr lang="pl-PL"/>
              <a:t>zaprezentowanie podstawowych  domowych urządzeń elektrycznych ( ich mocy, średniego  czasu pracy w ciągu dnia, kosztów zużywanej przez nie energii)</a:t>
            </a:r>
          </a:p>
          <a:p>
            <a:pPr>
              <a:lnSpc>
                <a:spcPct val="90000"/>
              </a:lnSpc>
              <a:buFontTx/>
              <a:buChar char="-"/>
            </a:pPr>
            <a:r>
              <a:rPr lang="pl-PL"/>
              <a:t>wykazanie, ile energii elektrycznej zużywamy w gospodarstwie domowym w ciągu jednego dnia </a:t>
            </a:r>
            <a:br>
              <a:rPr lang="pl-PL"/>
            </a:br>
            <a:r>
              <a:rPr lang="pl-PL"/>
              <a:t>( suma zużycia energii przez poszczególne urządzenia, jakie mamy w domu)</a:t>
            </a:r>
          </a:p>
          <a:p>
            <a:pPr>
              <a:lnSpc>
                <a:spcPct val="90000"/>
              </a:lnSpc>
            </a:pPr>
            <a:endParaRPr lang="pl-PL"/>
          </a:p>
        </p:txBody>
      </p:sp>
    </p:spTree>
    <p:extLst>
      <p:ext uri="{BB962C8B-B14F-4D97-AF65-F5344CB8AC3E}">
        <p14:creationId xmlns:p14="http://schemas.microsoft.com/office/powerpoint/2010/main" val="417073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ho, Ekologia, Green, Trawa, Prato">
            <a:extLst>
              <a:ext uri="{FF2B5EF4-FFF2-40B4-BE49-F238E27FC236}">
                <a16:creationId xmlns:a16="http://schemas.microsoft.com/office/drawing/2014/main" xmlns="" id="{40E05445-24B6-4EA0-A62F-39F7AE2CB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25" r="14896" b="2"/>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8A8AD0A-B154-4BE9-A27B-230A5ADE97F6}"/>
              </a:ext>
            </a:extLst>
          </p:cNvPr>
          <p:cNvSpPr>
            <a:spLocks noGrp="1"/>
          </p:cNvSpPr>
          <p:nvPr>
            <p:ph type="title"/>
          </p:nvPr>
        </p:nvSpPr>
        <p:spPr>
          <a:xfrm>
            <a:off x="5282381" y="629266"/>
            <a:ext cx="4767471" cy="1641986"/>
          </a:xfrm>
        </p:spPr>
        <p:txBody>
          <a:bodyPr>
            <a:normAutofit/>
          </a:bodyPr>
          <a:lstStyle/>
          <a:p>
            <a:r>
              <a:rPr lang="pl-PL"/>
              <a:t>ZADANIE</a:t>
            </a:r>
          </a:p>
        </p:txBody>
      </p:sp>
      <p:sp>
        <p:nvSpPr>
          <p:cNvPr id="3" name="Symbol zastępczy zawartości 2">
            <a:extLst>
              <a:ext uri="{FF2B5EF4-FFF2-40B4-BE49-F238E27FC236}">
                <a16:creationId xmlns:a16="http://schemas.microsoft.com/office/drawing/2014/main" xmlns="" id="{8DEE75C0-217C-4B12-9AE2-C0B934261B15}"/>
              </a:ext>
            </a:extLst>
          </p:cNvPr>
          <p:cNvSpPr>
            <a:spLocks noGrp="1"/>
          </p:cNvSpPr>
          <p:nvPr>
            <p:ph idx="1"/>
          </p:nvPr>
        </p:nvSpPr>
        <p:spPr>
          <a:xfrm>
            <a:off x="5282381" y="2438400"/>
            <a:ext cx="4767471" cy="3809999"/>
          </a:xfrm>
        </p:spPr>
        <p:txBody>
          <a:bodyPr>
            <a:normAutofit/>
          </a:bodyPr>
          <a:lstStyle/>
          <a:p>
            <a:pPr>
              <a:lnSpc>
                <a:spcPct val="90000"/>
              </a:lnSpc>
              <a:buFontTx/>
              <a:buChar char="-"/>
            </a:pPr>
            <a:r>
              <a:rPr lang="pl-PL" sz="1600"/>
              <a:t>uzasadnienie, dlaczego należy oszczędzać energię elektryczną,</a:t>
            </a:r>
          </a:p>
          <a:p>
            <a:pPr>
              <a:lnSpc>
                <a:spcPct val="90000"/>
              </a:lnSpc>
              <a:buFontTx/>
              <a:buChar char="-"/>
            </a:pPr>
            <a:r>
              <a:rPr lang="pl-PL" sz="1600"/>
              <a:t>sposoby oszczędzania energii elektrycznej,</a:t>
            </a:r>
          </a:p>
          <a:p>
            <a:pPr>
              <a:lnSpc>
                <a:spcPct val="90000"/>
              </a:lnSpc>
              <a:buFontTx/>
              <a:buChar char="-"/>
            </a:pPr>
            <a:r>
              <a:rPr lang="pl-PL" sz="1600"/>
              <a:t>nie zapomnijcie o ciekawym tytule</a:t>
            </a:r>
            <a:r>
              <a:rPr lang="pl-PL" sz="1600">
                <a:sym typeface="Wingdings" panose="05000000000000000000" pitchFamily="2" charset="2"/>
              </a:rPr>
              <a:t>,</a:t>
            </a:r>
          </a:p>
          <a:p>
            <a:pPr>
              <a:lnSpc>
                <a:spcPct val="90000"/>
              </a:lnSpc>
              <a:buFontTx/>
              <a:buChar char="-"/>
            </a:pPr>
            <a:r>
              <a:rPr lang="pl-PL" sz="1600">
                <a:sym typeface="Wingdings" panose="05000000000000000000" pitchFamily="2" charset="2"/>
              </a:rPr>
              <a:t>pamiętajcie, że Wasz film jest adresowany do niesłyszących osób,</a:t>
            </a:r>
          </a:p>
          <a:p>
            <a:pPr>
              <a:lnSpc>
                <a:spcPct val="90000"/>
              </a:lnSpc>
              <a:buFontTx/>
              <a:buChar char="-"/>
            </a:pPr>
            <a:r>
              <a:rPr lang="pl-PL" sz="1600">
                <a:sym typeface="Wingdings" panose="05000000000000000000" pitchFamily="2" charset="2"/>
              </a:rPr>
              <a:t>Na końcu projektu zaprezentujecie Wasz filmik na forum klasy, aby podzielić się swoją wiedzą, twórczością, pomysłowością i umiejętnościami,</a:t>
            </a:r>
          </a:p>
          <a:p>
            <a:pPr>
              <a:lnSpc>
                <a:spcPct val="90000"/>
              </a:lnSpc>
              <a:buFontTx/>
              <a:buChar char="-"/>
            </a:pPr>
            <a:r>
              <a:rPr lang="pl-PL" sz="1600">
                <a:sym typeface="Wingdings" panose="05000000000000000000" pitchFamily="2" charset="2"/>
              </a:rPr>
              <a:t>Jeżeli nauczyciel uzna, że Wasz filmik jest bardzo dobry, może on służyć jako pomoc dydaktyczna dla Waszych kolegów ze szkoły,</a:t>
            </a:r>
            <a:endParaRPr lang="pl-PL" sz="1600"/>
          </a:p>
          <a:p>
            <a:pPr marL="0" indent="0">
              <a:lnSpc>
                <a:spcPct val="90000"/>
              </a:lnSpc>
              <a:buNone/>
            </a:pPr>
            <a:endParaRPr lang="pl-PL" sz="1600"/>
          </a:p>
        </p:txBody>
      </p:sp>
    </p:spTree>
    <p:extLst>
      <p:ext uri="{BB962C8B-B14F-4D97-AF65-F5344CB8AC3E}">
        <p14:creationId xmlns:p14="http://schemas.microsoft.com/office/powerpoint/2010/main" val="257769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Zespół, Motywacja, Praca Zespołowa">
            <a:extLst>
              <a:ext uri="{FF2B5EF4-FFF2-40B4-BE49-F238E27FC236}">
                <a16:creationId xmlns:a16="http://schemas.microsoft.com/office/drawing/2014/main" xmlns="" id="{B07FE2A0-B679-416B-92C1-49BE923B05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74" r="22477"/>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63BD0C53-16CC-4B81-BF33-DDA33BE55614}"/>
              </a:ext>
            </a:extLst>
          </p:cNvPr>
          <p:cNvSpPr>
            <a:spLocks noGrp="1"/>
          </p:cNvSpPr>
          <p:nvPr>
            <p:ph type="title"/>
          </p:nvPr>
        </p:nvSpPr>
        <p:spPr>
          <a:xfrm>
            <a:off x="6742108" y="629266"/>
            <a:ext cx="3307744" cy="746528"/>
          </a:xfrm>
        </p:spPr>
        <p:txBody>
          <a:bodyPr>
            <a:normAutofit/>
          </a:bodyPr>
          <a:lstStyle/>
          <a:p>
            <a:pPr algn="ctr"/>
            <a:r>
              <a:rPr lang="pl-PL" dirty="0"/>
              <a:t>PROCES</a:t>
            </a:r>
          </a:p>
        </p:txBody>
      </p:sp>
      <p:sp>
        <p:nvSpPr>
          <p:cNvPr id="3" name="Symbol zastępczy zawartości 2">
            <a:extLst>
              <a:ext uri="{FF2B5EF4-FFF2-40B4-BE49-F238E27FC236}">
                <a16:creationId xmlns:a16="http://schemas.microsoft.com/office/drawing/2014/main" xmlns="" id="{09F4CFF7-2A83-4CD1-908E-FB059993BBDF}"/>
              </a:ext>
            </a:extLst>
          </p:cNvPr>
          <p:cNvSpPr>
            <a:spLocks noGrp="1"/>
          </p:cNvSpPr>
          <p:nvPr>
            <p:ph idx="1"/>
          </p:nvPr>
        </p:nvSpPr>
        <p:spPr>
          <a:xfrm>
            <a:off x="6742108" y="2438400"/>
            <a:ext cx="4775976" cy="3809999"/>
          </a:xfrm>
        </p:spPr>
        <p:txBody>
          <a:bodyPr>
            <a:normAutofit/>
          </a:bodyPr>
          <a:lstStyle/>
          <a:p>
            <a:pPr marL="0" indent="0" algn="just">
              <a:lnSpc>
                <a:spcPct val="90000"/>
              </a:lnSpc>
              <a:buNone/>
            </a:pPr>
            <a:r>
              <a:rPr lang="pl-PL" sz="1600" dirty="0"/>
              <a:t>Pamiętajcie, że nauczyciel będzie oceniał:</a:t>
            </a:r>
          </a:p>
          <a:p>
            <a:pPr algn="just">
              <a:lnSpc>
                <a:spcPct val="90000"/>
              </a:lnSpc>
              <a:buFontTx/>
              <a:buChar char="-"/>
            </a:pPr>
            <a:r>
              <a:rPr lang="pl-PL" sz="1600" dirty="0"/>
              <a:t>treść Waszego filmu ( czy jest na temat, czy temat jest zrealizowany wyczerpująco)</a:t>
            </a:r>
          </a:p>
          <a:p>
            <a:pPr algn="just">
              <a:lnSpc>
                <a:spcPct val="90000"/>
              </a:lnSpc>
              <a:buFontTx/>
              <a:buChar char="-"/>
            </a:pPr>
            <a:r>
              <a:rPr lang="pl-PL" sz="1600" dirty="0"/>
              <a:t>estetykę,</a:t>
            </a:r>
          </a:p>
          <a:p>
            <a:pPr algn="just">
              <a:lnSpc>
                <a:spcPct val="90000"/>
              </a:lnSpc>
              <a:buFontTx/>
              <a:buChar char="-"/>
            </a:pPr>
            <a:r>
              <a:rPr lang="pl-PL" sz="1600" dirty="0"/>
              <a:t>Wasze zaangażowanie  w pracę nad projektem – na każdym etapie </a:t>
            </a:r>
            <a:br>
              <a:rPr lang="pl-PL" sz="1600" dirty="0"/>
            </a:br>
            <a:r>
              <a:rPr lang="pl-PL" sz="1600" dirty="0"/>
              <a:t>( w każdym tygodniu). Nauczyciel oceni zaangażowanie indywidualne, ale również umiejętność współpracy w grupie.</a:t>
            </a:r>
          </a:p>
        </p:txBody>
      </p:sp>
    </p:spTree>
    <p:extLst>
      <p:ext uri="{BB962C8B-B14F-4D97-AF65-F5344CB8AC3E}">
        <p14:creationId xmlns:p14="http://schemas.microsoft.com/office/powerpoint/2010/main" val="275402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05FA84-CD51-4042-9991-91990BD17629}"/>
              </a:ext>
            </a:extLst>
          </p:cNvPr>
          <p:cNvSpPr>
            <a:spLocks noGrp="1"/>
          </p:cNvSpPr>
          <p:nvPr>
            <p:ph type="title"/>
          </p:nvPr>
        </p:nvSpPr>
        <p:spPr>
          <a:xfrm>
            <a:off x="646111" y="452718"/>
            <a:ext cx="9404723" cy="947017"/>
          </a:xfrm>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ADB11712-5A4A-419A-9ED3-F076BBAAC48C}"/>
              </a:ext>
            </a:extLst>
          </p:cNvPr>
          <p:cNvSpPr>
            <a:spLocks noGrp="1"/>
          </p:cNvSpPr>
          <p:nvPr>
            <p:ph idx="1"/>
          </p:nvPr>
        </p:nvSpPr>
        <p:spPr>
          <a:xfrm>
            <a:off x="872198" y="1399735"/>
            <a:ext cx="9177655" cy="4848665"/>
          </a:xfrm>
        </p:spPr>
        <p:txBody>
          <a:bodyPr/>
          <a:lstStyle/>
          <a:p>
            <a:pPr marL="0" indent="0" algn="ctr">
              <a:buNone/>
            </a:pPr>
            <a:r>
              <a:rPr lang="pl-PL" b="1" dirty="0">
                <a:solidFill>
                  <a:srgbClr val="C00000"/>
                </a:solidFill>
              </a:rPr>
              <a:t>I TYDZIEŃ - PRZYGOTOWANIE MATERIAŁÓW DO FILMU</a:t>
            </a:r>
          </a:p>
          <a:p>
            <a:pPr marL="0" indent="0" algn="just">
              <a:buNone/>
            </a:pPr>
            <a:r>
              <a:rPr lang="pl-PL" sz="1200" dirty="0"/>
              <a:t>Jak będzie przebiegać Wasza praca? (po podzieleniu na grupy)</a:t>
            </a:r>
          </a:p>
          <a:p>
            <a:pPr marL="0" indent="0" algn="just">
              <a:buNone/>
            </a:pPr>
            <a:r>
              <a:rPr lang="pl-PL" sz="1200" dirty="0"/>
              <a:t>Wypiszcie w tabeli ( sami taką tabelę wykonajcie odręcznie lub wydrukujcie) jakie urządzenia elektryczne macie</a:t>
            </a:r>
            <a:br>
              <a:rPr lang="pl-PL" sz="1200" dirty="0"/>
            </a:br>
            <a:r>
              <a:rPr lang="pl-PL" sz="1200" dirty="0"/>
              <a:t> w Waszych mieszkaniach, jaką posiadają moc i ile czasu ( w godzinach) są w użyciu w ciągu dnia.</a:t>
            </a:r>
          </a:p>
          <a:p>
            <a:pPr marL="0" indent="0" algn="just">
              <a:buNone/>
            </a:pPr>
            <a:endParaRPr lang="pl-PL" sz="1200" dirty="0"/>
          </a:p>
          <a:p>
            <a:pPr marL="0" indent="0" algn="just">
              <a:buNone/>
            </a:pPr>
            <a:endParaRPr lang="pl-PL" dirty="0"/>
          </a:p>
        </p:txBody>
      </p:sp>
      <p:graphicFrame>
        <p:nvGraphicFramePr>
          <p:cNvPr id="4" name="Tabela 3">
            <a:extLst>
              <a:ext uri="{FF2B5EF4-FFF2-40B4-BE49-F238E27FC236}">
                <a16:creationId xmlns:a16="http://schemas.microsoft.com/office/drawing/2014/main" xmlns="" id="{1B91E04E-61FA-4FF9-8E0E-435969A45BC7}"/>
              </a:ext>
            </a:extLst>
          </p:cNvPr>
          <p:cNvGraphicFramePr>
            <a:graphicFrameLocks noGrp="1"/>
          </p:cNvGraphicFramePr>
          <p:nvPr>
            <p:extLst>
              <p:ext uri="{D42A27DB-BD31-4B8C-83A1-F6EECF244321}">
                <p14:modId xmlns:p14="http://schemas.microsoft.com/office/powerpoint/2010/main" val="4013461081"/>
              </p:ext>
            </p:extLst>
          </p:nvPr>
        </p:nvGraphicFramePr>
        <p:xfrm>
          <a:off x="872198" y="2693963"/>
          <a:ext cx="6283611" cy="4023360"/>
        </p:xfrm>
        <a:graphic>
          <a:graphicData uri="http://schemas.openxmlformats.org/drawingml/2006/table">
            <a:tbl>
              <a:tblPr firstRow="1" bandRow="1">
                <a:tableStyleId>{5C22544A-7EE6-4342-B048-85BDC9FD1C3A}</a:tableStyleId>
              </a:tblPr>
              <a:tblGrid>
                <a:gridCol w="1887780">
                  <a:extLst>
                    <a:ext uri="{9D8B030D-6E8A-4147-A177-3AD203B41FA5}">
                      <a16:colId xmlns:a16="http://schemas.microsoft.com/office/drawing/2014/main" xmlns="" val="1638841934"/>
                    </a:ext>
                  </a:extLst>
                </a:gridCol>
                <a:gridCol w="2164360">
                  <a:extLst>
                    <a:ext uri="{9D8B030D-6E8A-4147-A177-3AD203B41FA5}">
                      <a16:colId xmlns:a16="http://schemas.microsoft.com/office/drawing/2014/main" xmlns="" val="1381265792"/>
                    </a:ext>
                  </a:extLst>
                </a:gridCol>
                <a:gridCol w="2231471">
                  <a:extLst>
                    <a:ext uri="{9D8B030D-6E8A-4147-A177-3AD203B41FA5}">
                      <a16:colId xmlns:a16="http://schemas.microsoft.com/office/drawing/2014/main" xmlns="" val="2542734956"/>
                    </a:ext>
                  </a:extLst>
                </a:gridCol>
              </a:tblGrid>
              <a:tr h="325315">
                <a:tc>
                  <a:txBody>
                    <a:bodyPr/>
                    <a:lstStyle/>
                    <a:p>
                      <a:pPr algn="ctr"/>
                      <a:r>
                        <a:rPr lang="pl-PL" dirty="0"/>
                        <a:t>Urządzenie</a:t>
                      </a:r>
                    </a:p>
                  </a:txBody>
                  <a:tcPr/>
                </a:tc>
                <a:tc>
                  <a:txBody>
                    <a:bodyPr/>
                    <a:lstStyle/>
                    <a:p>
                      <a:r>
                        <a:rPr lang="pl-PL" dirty="0"/>
                        <a:t>Moc urządzenia</a:t>
                      </a:r>
                    </a:p>
                  </a:txBody>
                  <a:tcPr/>
                </a:tc>
                <a:tc>
                  <a:txBody>
                    <a:bodyPr/>
                    <a:lstStyle/>
                    <a:p>
                      <a:r>
                        <a:rPr lang="pl-PL" dirty="0"/>
                        <a:t>Czas pracy</a:t>
                      </a:r>
                    </a:p>
                  </a:txBody>
                  <a:tcPr/>
                </a:tc>
                <a:extLst>
                  <a:ext uri="{0D108BD9-81ED-4DB2-BD59-A6C34878D82A}">
                    <a16:rowId xmlns:a16="http://schemas.microsoft.com/office/drawing/2014/main" xmlns="" val="3561679889"/>
                  </a:ext>
                </a:extLst>
              </a:tr>
              <a:tr h="325315">
                <a:tc>
                  <a:txBody>
                    <a:bodyPr/>
                    <a:lstStyle/>
                    <a:p>
                      <a:r>
                        <a:rPr lang="pl-PL" dirty="0"/>
                        <a:t>1.</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547283653"/>
                  </a:ext>
                </a:extLst>
              </a:tr>
              <a:tr h="325315">
                <a:tc>
                  <a:txBody>
                    <a:bodyPr/>
                    <a:lstStyle/>
                    <a:p>
                      <a:r>
                        <a:rPr lang="pl-PL" dirty="0"/>
                        <a:t>2.</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28834256"/>
                  </a:ext>
                </a:extLst>
              </a:tr>
              <a:tr h="325315">
                <a:tc>
                  <a:txBody>
                    <a:bodyPr/>
                    <a:lstStyle/>
                    <a:p>
                      <a:r>
                        <a:rPr lang="pl-PL" dirty="0"/>
                        <a:t>3.</a:t>
                      </a:r>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xmlns="" val="2432331765"/>
                  </a:ext>
                </a:extLst>
              </a:tr>
              <a:tr h="325315">
                <a:tc>
                  <a:txBody>
                    <a:bodyPr/>
                    <a:lstStyle/>
                    <a:p>
                      <a:r>
                        <a:rPr lang="pl-PL" dirty="0"/>
                        <a:t>4.</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574237898"/>
                  </a:ext>
                </a:extLst>
              </a:tr>
              <a:tr h="325315">
                <a:tc>
                  <a:txBody>
                    <a:bodyPr/>
                    <a:lstStyle/>
                    <a:p>
                      <a:r>
                        <a:rPr lang="pl-PL" dirty="0"/>
                        <a:t>5.</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3365250758"/>
                  </a:ext>
                </a:extLst>
              </a:tr>
              <a:tr h="325315">
                <a:tc>
                  <a:txBody>
                    <a:bodyPr/>
                    <a:lstStyle/>
                    <a:p>
                      <a:r>
                        <a:rPr lang="pl-PL" dirty="0"/>
                        <a:t>6.</a:t>
                      </a:r>
                    </a:p>
                  </a:txBody>
                  <a:tcPr/>
                </a:tc>
                <a:tc>
                  <a:txBody>
                    <a:bodyPr/>
                    <a:lstStyle/>
                    <a:p>
                      <a:endParaRPr lang="pl-PL" dirty="0"/>
                    </a:p>
                  </a:txBody>
                  <a:tcPr/>
                </a:tc>
                <a:tc>
                  <a:txBody>
                    <a:bodyPr/>
                    <a:lstStyle/>
                    <a:p>
                      <a:endParaRPr lang="pl-PL"/>
                    </a:p>
                  </a:txBody>
                  <a:tcPr/>
                </a:tc>
                <a:extLst>
                  <a:ext uri="{0D108BD9-81ED-4DB2-BD59-A6C34878D82A}">
                    <a16:rowId xmlns:a16="http://schemas.microsoft.com/office/drawing/2014/main" xmlns="" val="1644873285"/>
                  </a:ext>
                </a:extLst>
              </a:tr>
              <a:tr h="0">
                <a:tc>
                  <a:txBody>
                    <a:bodyPr/>
                    <a:lstStyle/>
                    <a:p>
                      <a:r>
                        <a:rPr lang="pl-PL" dirty="0"/>
                        <a:t>7.</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3227202409"/>
                  </a:ext>
                </a:extLst>
              </a:tr>
              <a:tr h="274320">
                <a:tc>
                  <a:txBody>
                    <a:bodyPr/>
                    <a:lstStyle/>
                    <a:p>
                      <a:r>
                        <a:rPr lang="pl-PL" dirty="0"/>
                        <a:t>8.</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77273174"/>
                  </a:ext>
                </a:extLst>
              </a:tr>
              <a:tr h="182880">
                <a:tc>
                  <a:txBody>
                    <a:bodyPr/>
                    <a:lstStyle/>
                    <a:p>
                      <a:r>
                        <a:rPr lang="pl-PL" dirty="0"/>
                        <a:t>9.</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400171476"/>
                  </a:ext>
                </a:extLst>
              </a:tr>
              <a:tr h="0">
                <a:tc>
                  <a:txBody>
                    <a:bodyPr/>
                    <a:lstStyle/>
                    <a:p>
                      <a:r>
                        <a:rPr lang="pl-PL" dirty="0"/>
                        <a:t>10.</a:t>
                      </a:r>
                    </a:p>
                  </a:txBody>
                  <a:tcPr/>
                </a:tc>
                <a:tc>
                  <a:txBody>
                    <a:bodyPr/>
                    <a:lstStyle/>
                    <a:p>
                      <a:endParaRPr lang="pl-PL" dirty="0"/>
                    </a:p>
                  </a:txBody>
                  <a:tcPr/>
                </a:tc>
                <a:tc>
                  <a:txBody>
                    <a:bodyPr/>
                    <a:lstStyle/>
                    <a:p>
                      <a:endParaRPr lang="pl-PL" dirty="0"/>
                    </a:p>
                  </a:txBody>
                  <a:tcPr/>
                </a:tc>
                <a:extLst>
                  <a:ext uri="{0D108BD9-81ED-4DB2-BD59-A6C34878D82A}">
                    <a16:rowId xmlns:a16="http://schemas.microsoft.com/office/drawing/2014/main" xmlns="" val="2109830662"/>
                  </a:ext>
                </a:extLst>
              </a:tr>
            </a:tbl>
          </a:graphicData>
        </a:graphic>
      </p:graphicFrame>
      <p:pic>
        <p:nvPicPr>
          <p:cNvPr id="8194" name="Picture 2" descr="Efektywności Energetycznej, Energii">
            <a:extLst>
              <a:ext uri="{FF2B5EF4-FFF2-40B4-BE49-F238E27FC236}">
                <a16:creationId xmlns:a16="http://schemas.microsoft.com/office/drawing/2014/main" xmlns="" id="{D6B304F8-9EB5-4553-AE89-A2F1CCA7B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605" y="2827089"/>
            <a:ext cx="3516080" cy="389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586F3E5-7D14-49E3-B4BD-16C6C26BCC79}"/>
              </a:ext>
            </a:extLst>
          </p:cNvPr>
          <p:cNvSpPr>
            <a:spLocks noGrp="1"/>
          </p:cNvSpPr>
          <p:nvPr>
            <p:ph type="title"/>
          </p:nvPr>
        </p:nvSpPr>
        <p:spPr>
          <a:xfrm>
            <a:off x="646111" y="562708"/>
            <a:ext cx="9404723" cy="998806"/>
          </a:xfrm>
        </p:spPr>
        <p:txBody>
          <a:bodyPr/>
          <a:lstStyle/>
          <a:p>
            <a:pPr algn="ctr"/>
            <a:r>
              <a:rPr lang="pl-PL" dirty="0"/>
              <a:t>PROCES</a:t>
            </a:r>
          </a:p>
        </p:txBody>
      </p:sp>
      <p:sp>
        <p:nvSpPr>
          <p:cNvPr id="3" name="Symbol zastępczy zawartości 2">
            <a:extLst>
              <a:ext uri="{FF2B5EF4-FFF2-40B4-BE49-F238E27FC236}">
                <a16:creationId xmlns:a16="http://schemas.microsoft.com/office/drawing/2014/main" xmlns="" id="{BFC712AC-9E93-487A-868A-04380438E288}"/>
              </a:ext>
            </a:extLst>
          </p:cNvPr>
          <p:cNvSpPr>
            <a:spLocks noGrp="1"/>
          </p:cNvSpPr>
          <p:nvPr>
            <p:ph idx="1"/>
          </p:nvPr>
        </p:nvSpPr>
        <p:spPr>
          <a:xfrm>
            <a:off x="583810" y="1364566"/>
            <a:ext cx="9466044" cy="4883833"/>
          </a:xfrm>
        </p:spPr>
        <p:txBody>
          <a:bodyPr/>
          <a:lstStyle/>
          <a:p>
            <a:r>
              <a:rPr lang="pl-PL" sz="1600" dirty="0"/>
              <a:t>Kolejny punkt Waszego działania będzie polegał na obliczeniu, ile energii elektrycznej zużywają poszczególne urządzenia. Wykonajcie kolejną tabelkę. Tym razem wypiszcie w tabeli nazwę urządzenia, a obok obliczcie jego zużycie energii (tabelę wykonajcie odręcznie lub wydrukujcie). Zużycie energii elektrycznej obliczycie poprzez pomnożenie mocy przez czas pracy. Jednostką zużycia energii elektrycznej jest kWh</a:t>
            </a:r>
          </a:p>
        </p:txBody>
      </p:sp>
      <p:graphicFrame>
        <p:nvGraphicFramePr>
          <p:cNvPr id="4" name="Tabela 3">
            <a:extLst>
              <a:ext uri="{FF2B5EF4-FFF2-40B4-BE49-F238E27FC236}">
                <a16:creationId xmlns:a16="http://schemas.microsoft.com/office/drawing/2014/main" xmlns="" id="{08BF81C2-85F8-4B5D-A741-5D713CF91ADA}"/>
              </a:ext>
            </a:extLst>
          </p:cNvPr>
          <p:cNvGraphicFramePr>
            <a:graphicFrameLocks noGrp="1"/>
          </p:cNvGraphicFramePr>
          <p:nvPr>
            <p:extLst>
              <p:ext uri="{D42A27DB-BD31-4B8C-83A1-F6EECF244321}">
                <p14:modId xmlns:p14="http://schemas.microsoft.com/office/powerpoint/2010/main" val="284724231"/>
              </p:ext>
            </p:extLst>
          </p:nvPr>
        </p:nvGraphicFramePr>
        <p:xfrm>
          <a:off x="729842" y="2668778"/>
          <a:ext cx="10813409" cy="4061656"/>
        </p:xfrm>
        <a:graphic>
          <a:graphicData uri="http://schemas.openxmlformats.org/drawingml/2006/table">
            <a:tbl>
              <a:tblPr firstRow="1" bandRow="1">
                <a:tableStyleId>{5C22544A-7EE6-4342-B048-85BDC9FD1C3A}</a:tableStyleId>
              </a:tblPr>
              <a:tblGrid>
                <a:gridCol w="5358285">
                  <a:extLst>
                    <a:ext uri="{9D8B030D-6E8A-4147-A177-3AD203B41FA5}">
                      <a16:colId xmlns:a16="http://schemas.microsoft.com/office/drawing/2014/main" xmlns="" val="1208813760"/>
                    </a:ext>
                  </a:extLst>
                </a:gridCol>
                <a:gridCol w="5455124">
                  <a:extLst>
                    <a:ext uri="{9D8B030D-6E8A-4147-A177-3AD203B41FA5}">
                      <a16:colId xmlns:a16="http://schemas.microsoft.com/office/drawing/2014/main" xmlns="" val="3407841790"/>
                    </a:ext>
                  </a:extLst>
                </a:gridCol>
              </a:tblGrid>
              <a:tr h="0">
                <a:tc>
                  <a:txBody>
                    <a:bodyPr/>
                    <a:lstStyle/>
                    <a:p>
                      <a:r>
                        <a:rPr lang="pl-PL" sz="1400" dirty="0"/>
                        <a:t>Nazwa urządzenia</a:t>
                      </a:r>
                    </a:p>
                  </a:txBody>
                  <a:tcPr/>
                </a:tc>
                <a:tc>
                  <a:txBody>
                    <a:bodyPr/>
                    <a:lstStyle/>
                    <a:p>
                      <a:r>
                        <a:rPr lang="pl-PL" sz="1400" dirty="0"/>
                        <a:t>Zużycie energii elektrycznej</a:t>
                      </a:r>
                    </a:p>
                  </a:txBody>
                  <a:tcPr/>
                </a:tc>
                <a:extLst>
                  <a:ext uri="{0D108BD9-81ED-4DB2-BD59-A6C34878D82A}">
                    <a16:rowId xmlns:a16="http://schemas.microsoft.com/office/drawing/2014/main" xmlns="" val="2194097879"/>
                  </a:ext>
                </a:extLst>
              </a:tr>
              <a:tr h="189325">
                <a:tc>
                  <a:txBody>
                    <a:bodyPr/>
                    <a:lstStyle/>
                    <a:p>
                      <a:r>
                        <a:rPr lang="pl-PL" sz="1400" dirty="0"/>
                        <a:t>1.</a:t>
                      </a:r>
                    </a:p>
                  </a:txBody>
                  <a:tcPr/>
                </a:tc>
                <a:tc>
                  <a:txBody>
                    <a:bodyPr/>
                    <a:lstStyle/>
                    <a:p>
                      <a:endParaRPr lang="pl-PL" dirty="0"/>
                    </a:p>
                  </a:txBody>
                  <a:tcPr/>
                </a:tc>
                <a:extLst>
                  <a:ext uri="{0D108BD9-81ED-4DB2-BD59-A6C34878D82A}">
                    <a16:rowId xmlns:a16="http://schemas.microsoft.com/office/drawing/2014/main" xmlns="" val="1675475706"/>
                  </a:ext>
                </a:extLst>
              </a:tr>
              <a:tr h="243840">
                <a:tc>
                  <a:txBody>
                    <a:bodyPr/>
                    <a:lstStyle/>
                    <a:p>
                      <a:r>
                        <a:rPr lang="pl-PL" sz="1400" dirty="0"/>
                        <a:t>2.</a:t>
                      </a:r>
                    </a:p>
                  </a:txBody>
                  <a:tcPr/>
                </a:tc>
                <a:tc>
                  <a:txBody>
                    <a:bodyPr/>
                    <a:lstStyle/>
                    <a:p>
                      <a:endParaRPr lang="pl-PL" dirty="0"/>
                    </a:p>
                  </a:txBody>
                  <a:tcPr/>
                </a:tc>
                <a:extLst>
                  <a:ext uri="{0D108BD9-81ED-4DB2-BD59-A6C34878D82A}">
                    <a16:rowId xmlns:a16="http://schemas.microsoft.com/office/drawing/2014/main" xmlns="" val="1329891795"/>
                  </a:ext>
                </a:extLst>
              </a:tr>
              <a:tr h="314308">
                <a:tc>
                  <a:txBody>
                    <a:bodyPr/>
                    <a:lstStyle/>
                    <a:p>
                      <a:r>
                        <a:rPr lang="pl-PL" sz="1400" dirty="0"/>
                        <a:t>3.</a:t>
                      </a:r>
                    </a:p>
                  </a:txBody>
                  <a:tcPr/>
                </a:tc>
                <a:tc>
                  <a:txBody>
                    <a:bodyPr/>
                    <a:lstStyle/>
                    <a:p>
                      <a:endParaRPr lang="pl-PL" dirty="0"/>
                    </a:p>
                  </a:txBody>
                  <a:tcPr/>
                </a:tc>
                <a:extLst>
                  <a:ext uri="{0D108BD9-81ED-4DB2-BD59-A6C34878D82A}">
                    <a16:rowId xmlns:a16="http://schemas.microsoft.com/office/drawing/2014/main" xmlns="" val="3084948706"/>
                  </a:ext>
                </a:extLst>
              </a:tr>
              <a:tr h="267329">
                <a:tc>
                  <a:txBody>
                    <a:bodyPr/>
                    <a:lstStyle/>
                    <a:p>
                      <a:r>
                        <a:rPr lang="pl-PL" sz="1400" dirty="0"/>
                        <a:t>4.</a:t>
                      </a:r>
                    </a:p>
                  </a:txBody>
                  <a:tcPr/>
                </a:tc>
                <a:tc>
                  <a:txBody>
                    <a:bodyPr/>
                    <a:lstStyle/>
                    <a:p>
                      <a:endParaRPr lang="pl-PL" dirty="0"/>
                    </a:p>
                  </a:txBody>
                  <a:tcPr/>
                </a:tc>
                <a:extLst>
                  <a:ext uri="{0D108BD9-81ED-4DB2-BD59-A6C34878D82A}">
                    <a16:rowId xmlns:a16="http://schemas.microsoft.com/office/drawing/2014/main" xmlns="" val="1458769827"/>
                  </a:ext>
                </a:extLst>
              </a:tr>
              <a:tr h="287463">
                <a:tc>
                  <a:txBody>
                    <a:bodyPr/>
                    <a:lstStyle/>
                    <a:p>
                      <a:r>
                        <a:rPr lang="pl-PL" sz="1400" dirty="0"/>
                        <a:t>5.</a:t>
                      </a:r>
                    </a:p>
                  </a:txBody>
                  <a:tcPr/>
                </a:tc>
                <a:tc>
                  <a:txBody>
                    <a:bodyPr/>
                    <a:lstStyle/>
                    <a:p>
                      <a:endParaRPr lang="pl-PL" dirty="0"/>
                    </a:p>
                  </a:txBody>
                  <a:tcPr/>
                </a:tc>
                <a:extLst>
                  <a:ext uri="{0D108BD9-81ED-4DB2-BD59-A6C34878D82A}">
                    <a16:rowId xmlns:a16="http://schemas.microsoft.com/office/drawing/2014/main" xmlns="" val="3713983405"/>
                  </a:ext>
                </a:extLst>
              </a:tr>
              <a:tr h="290818">
                <a:tc>
                  <a:txBody>
                    <a:bodyPr/>
                    <a:lstStyle/>
                    <a:p>
                      <a:r>
                        <a:rPr lang="pl-PL" sz="1400" dirty="0"/>
                        <a:t>6.</a:t>
                      </a:r>
                    </a:p>
                  </a:txBody>
                  <a:tcPr/>
                </a:tc>
                <a:tc>
                  <a:txBody>
                    <a:bodyPr/>
                    <a:lstStyle/>
                    <a:p>
                      <a:endParaRPr lang="pl-PL" dirty="0"/>
                    </a:p>
                  </a:txBody>
                  <a:tcPr/>
                </a:tc>
                <a:extLst>
                  <a:ext uri="{0D108BD9-81ED-4DB2-BD59-A6C34878D82A}">
                    <a16:rowId xmlns:a16="http://schemas.microsoft.com/office/drawing/2014/main" xmlns="" val="1625085875"/>
                  </a:ext>
                </a:extLst>
              </a:tr>
              <a:tr h="269007">
                <a:tc>
                  <a:txBody>
                    <a:bodyPr/>
                    <a:lstStyle/>
                    <a:p>
                      <a:r>
                        <a:rPr lang="pl-PL" sz="1400" dirty="0"/>
                        <a:t>7.</a:t>
                      </a:r>
                    </a:p>
                  </a:txBody>
                  <a:tcPr/>
                </a:tc>
                <a:tc>
                  <a:txBody>
                    <a:bodyPr/>
                    <a:lstStyle/>
                    <a:p>
                      <a:endParaRPr lang="pl-PL" dirty="0"/>
                    </a:p>
                  </a:txBody>
                  <a:tcPr/>
                </a:tc>
                <a:extLst>
                  <a:ext uri="{0D108BD9-81ED-4DB2-BD59-A6C34878D82A}">
                    <a16:rowId xmlns:a16="http://schemas.microsoft.com/office/drawing/2014/main" xmlns="" val="332732322"/>
                  </a:ext>
                </a:extLst>
              </a:tr>
              <a:tr h="263974">
                <a:tc>
                  <a:txBody>
                    <a:bodyPr/>
                    <a:lstStyle/>
                    <a:p>
                      <a:r>
                        <a:rPr lang="pl-PL" sz="1400" dirty="0"/>
                        <a:t>8.</a:t>
                      </a:r>
                    </a:p>
                  </a:txBody>
                  <a:tcPr/>
                </a:tc>
                <a:tc>
                  <a:txBody>
                    <a:bodyPr/>
                    <a:lstStyle/>
                    <a:p>
                      <a:endParaRPr lang="pl-PL" dirty="0"/>
                    </a:p>
                  </a:txBody>
                  <a:tcPr/>
                </a:tc>
                <a:extLst>
                  <a:ext uri="{0D108BD9-81ED-4DB2-BD59-A6C34878D82A}">
                    <a16:rowId xmlns:a16="http://schemas.microsoft.com/office/drawing/2014/main" xmlns="" val="3289477466"/>
                  </a:ext>
                </a:extLst>
              </a:tr>
              <a:tr h="210843">
                <a:tc>
                  <a:txBody>
                    <a:bodyPr/>
                    <a:lstStyle/>
                    <a:p>
                      <a:r>
                        <a:rPr lang="pl-PL" sz="1400" dirty="0"/>
                        <a:t>9.</a:t>
                      </a:r>
                    </a:p>
                  </a:txBody>
                  <a:tcPr/>
                </a:tc>
                <a:tc>
                  <a:txBody>
                    <a:bodyPr/>
                    <a:lstStyle/>
                    <a:p>
                      <a:endParaRPr lang="pl-PL" dirty="0"/>
                    </a:p>
                  </a:txBody>
                  <a:tcPr/>
                </a:tc>
                <a:extLst>
                  <a:ext uri="{0D108BD9-81ED-4DB2-BD59-A6C34878D82A}">
                    <a16:rowId xmlns:a16="http://schemas.microsoft.com/office/drawing/2014/main" xmlns="" val="2259194483"/>
                  </a:ext>
                </a:extLst>
              </a:tr>
              <a:tr h="465016">
                <a:tc>
                  <a:txBody>
                    <a:bodyPr/>
                    <a:lstStyle/>
                    <a:p>
                      <a:r>
                        <a:rPr lang="pl-PL" sz="1400" dirty="0"/>
                        <a:t>10.</a:t>
                      </a:r>
                    </a:p>
                  </a:txBody>
                  <a:tcPr/>
                </a:tc>
                <a:tc>
                  <a:txBody>
                    <a:bodyPr/>
                    <a:lstStyle/>
                    <a:p>
                      <a:endParaRPr lang="pl-PL" dirty="0"/>
                    </a:p>
                  </a:txBody>
                  <a:tcPr/>
                </a:tc>
                <a:extLst>
                  <a:ext uri="{0D108BD9-81ED-4DB2-BD59-A6C34878D82A}">
                    <a16:rowId xmlns:a16="http://schemas.microsoft.com/office/drawing/2014/main" xmlns="" val="3999390590"/>
                  </a:ext>
                </a:extLst>
              </a:tr>
            </a:tbl>
          </a:graphicData>
        </a:graphic>
      </p:graphicFrame>
      <p:pic>
        <p:nvPicPr>
          <p:cNvPr id="9218" name="Picture 2" descr="Green, Ekologia, Echo, Ekologicznie">
            <a:extLst>
              <a:ext uri="{FF2B5EF4-FFF2-40B4-BE49-F238E27FC236}">
                <a16:creationId xmlns:a16="http://schemas.microsoft.com/office/drawing/2014/main" xmlns="" id="{031A2B56-012B-484C-B3E2-EC09F7D2C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798" y="767618"/>
            <a:ext cx="1742288" cy="158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16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786</TotalTime>
  <Words>1191</Words>
  <Application>Microsoft Office PowerPoint</Application>
  <PresentationFormat>Panoramiczny</PresentationFormat>
  <Paragraphs>170</Paragraphs>
  <Slides>22</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22</vt:i4>
      </vt:variant>
    </vt:vector>
  </HeadingPairs>
  <TitlesOfParts>
    <vt:vector size="31" baseType="lpstr">
      <vt:lpstr>Arial</vt:lpstr>
      <vt:lpstr>Bell MT</vt:lpstr>
      <vt:lpstr>Century Gothic</vt:lpstr>
      <vt:lpstr>Lucida Sans Unicode</vt:lpstr>
      <vt:lpstr>Mangal</vt:lpstr>
      <vt:lpstr>Trebuchet MS</vt:lpstr>
      <vt:lpstr>Wingdings</vt:lpstr>
      <vt:lpstr>Wingdings 3</vt:lpstr>
      <vt:lpstr>Jon</vt:lpstr>
      <vt:lpstr>OSZCZĘDZANIE ENERGII ELEKTRYCZNEJ W DOMU</vt:lpstr>
      <vt:lpstr>WPROWADZENIE</vt:lpstr>
      <vt:lpstr>WPROWADZENIE</vt:lpstr>
      <vt:lpstr>ZADANIE</vt:lpstr>
      <vt:lpstr>ZADANIE</vt:lpstr>
      <vt:lpstr>ZADANIE</vt:lpstr>
      <vt:lpstr>PROCES</vt:lpstr>
      <vt:lpstr>PROCES</vt:lpstr>
      <vt:lpstr>PROCES</vt:lpstr>
      <vt:lpstr>PROCES</vt:lpstr>
      <vt:lpstr>PROCES</vt:lpstr>
      <vt:lpstr>PROCES</vt:lpstr>
      <vt:lpstr>PROCES</vt:lpstr>
      <vt:lpstr>PROCES</vt:lpstr>
      <vt:lpstr>ŹRÓDŁA</vt:lpstr>
      <vt:lpstr>EWALUACJA</vt:lpstr>
      <vt:lpstr>EWALUACJA</vt:lpstr>
      <vt:lpstr>EWALUACJA - OCENA</vt:lpstr>
      <vt:lpstr>KONKLUZJA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OSZCZĘDZANIE ENERGII ELEKTRYCZNEJ W DOMU</dc:title>
  <dc:creator>Sabina Folwarska</dc:creator>
  <cp:lastModifiedBy>Anna Basta</cp:lastModifiedBy>
  <cp:revision>42</cp:revision>
  <dcterms:created xsi:type="dcterms:W3CDTF">2017-06-13T12:50:14Z</dcterms:created>
  <dcterms:modified xsi:type="dcterms:W3CDTF">2020-01-14T12:24:31Z</dcterms:modified>
</cp:coreProperties>
</file>