
<file path=[Content_Types].xml><?xml version="1.0" encoding="utf-8"?>
<Types xmlns="http://schemas.openxmlformats.org/package/2006/content-types">
  <Default Extension="png" ContentType="image/png"/>
  <Default Extension="png&amp;ehk=" ContentType="image/png"/>
  <Default Extension="svg" ContentType="image/svg+xml"/>
  <Default Extension="jpeg" ContentType="image/jpeg"/>
  <Default Extension="gif&amp;ehk=COGrMYxisAjoXmi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4" r:id="rId17"/>
    <p:sldId id="271" r:id="rId18"/>
    <p:sldId id="273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58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0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21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580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15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99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5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5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73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31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60114D-F19C-48BD-A53E-20F58FEC4EEB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66CF84-F738-4BB2-9F93-1F294F37DC84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7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siqueviva.com/educacion-para-todos-lenguaje-y-pensamiento/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12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commons.wikimedia.org/wiki/File:Jean_victor_balin_bread.svg" TargetMode="External"/><Relationship Id="rId10" Type="http://schemas.openxmlformats.org/officeDocument/2006/relationships/hyperlink" Target="http://aha44.pl/content/view/1144/209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gif&amp;ehk=COGrMYxisAjoXmi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tematyka.pisz.pl/strona/1337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zkola.pl/matematyka/ulamki-zwykle-4188.html" TargetMode="External"/><Relationship Id="rId5" Type="http://schemas.openxmlformats.org/officeDocument/2006/relationships/hyperlink" Target="http://www.matmana6.pl/tablice_matematyczne/liceum/liczby_rzeczywiste/4-dzialania_na_ulamkach" TargetMode="External"/><Relationship Id="rId4" Type="http://schemas.openxmlformats.org/officeDocument/2006/relationships/hyperlink" Target="http://matematyka.opracowania.pl/gimnazjum/dzia%C5%82ania_na_u%C5%82amkach_zwyk%C5%82ych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&amp;ehk=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57721C59-42AA-4936-AB7F-B4E99DCB28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5887" y="3278495"/>
            <a:ext cx="7970838" cy="18319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4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49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pl-PL" sz="49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pl-PL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9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pl-PL" sz="4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4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4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br>
              <a:rPr lang="pl-PL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QUEST PRZEZNACZONY DLA KLAS GIMNAZJALNYCH</a:t>
            </a:r>
            <a:b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POMOC W NAUCE MATEMATYKI </a:t>
            </a:r>
            <a:b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utrwalaniu działań na ułamkach zwykłych)</a:t>
            </a:r>
            <a:b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pl-PL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SABINA FOLWARSKA</a:t>
            </a:r>
            <a:br>
              <a:rPr lang="pl-PL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fika 10" descr="Jabłko">
            <a:extLst>
              <a:ext uri="{FF2B5EF4-FFF2-40B4-BE49-F238E27FC236}">
                <a16:creationId xmlns:a16="http://schemas.microsoft.com/office/drawing/2014/main" xmlns="" id="{61AB0937-EA8F-4E40-A58F-B6A3F6911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6793" y="3825250"/>
            <a:ext cx="914400" cy="9144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874034BD-8EA5-4CCA-B757-7123BF12F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707237" y="5160345"/>
            <a:ext cx="1192271" cy="854505"/>
          </a:xfrm>
          <a:prstGeom prst="rect">
            <a:avLst/>
          </a:prstGeom>
        </p:spPr>
      </p:pic>
      <p:pic>
        <p:nvPicPr>
          <p:cNvPr id="19" name="Obraz 18" descr="Obraz zawierający klawiatura, sprzęt elektroniczny, jasne, zewnętrzne&#10;&#10;Opis wygenerowany przy bardzo wysokim poziomie pewności">
            <a:extLst>
              <a:ext uri="{FF2B5EF4-FFF2-40B4-BE49-F238E27FC236}">
                <a16:creationId xmlns:a16="http://schemas.microsoft.com/office/drawing/2014/main" xmlns="" id="{277C407D-330B-4D81-BCDE-2A489FECF3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5" y="4938293"/>
            <a:ext cx="1512622" cy="764189"/>
          </a:xfrm>
          <a:prstGeom prst="rect">
            <a:avLst/>
          </a:prstGeom>
        </p:spPr>
      </p:pic>
      <p:pic>
        <p:nvPicPr>
          <p:cNvPr id="21" name="Obraz 20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xmlns="" id="{B59C41F6-2569-4328-BD76-9C917F2A8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275373" y="5110470"/>
            <a:ext cx="954257" cy="954257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69F24B06-D801-4686-8EE0-42B6F3317E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0186113" y="4662032"/>
            <a:ext cx="772357" cy="1193954"/>
          </a:xfrm>
          <a:prstGeom prst="rect">
            <a:avLst/>
          </a:prstGeom>
        </p:spPr>
      </p:pic>
      <p:pic>
        <p:nvPicPr>
          <p:cNvPr id="27" name="Grafika 26" descr="Sowa">
            <a:extLst>
              <a:ext uri="{FF2B5EF4-FFF2-40B4-BE49-F238E27FC236}">
                <a16:creationId xmlns:a16="http://schemas.microsoft.com/office/drawing/2014/main" xmlns="" id="{B5489757-E9E5-4937-814E-4BA1F7745B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848351" y="5002965"/>
            <a:ext cx="914400" cy="9144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A6528CC-CBA6-429E-BE48-0866048C87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68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2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B54619-BD44-4C95-B81D-716717B1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9697"/>
            <a:ext cx="10058400" cy="71909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PROCES – LEKCJA II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A1144EFC-4EA1-4336-9B4B-EB86BA3B2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40024"/>
                <a:ext cx="10058400" cy="4065972"/>
              </a:xfrm>
            </p:spPr>
            <p:txBody>
              <a:bodyPr/>
              <a:lstStyle/>
              <a:p>
                <a:r>
                  <a:rPr lang="pl-PL" dirty="0"/>
                  <a:t>I zadanie </a:t>
                </a:r>
                <a:r>
                  <a:rPr lang="pl-PL" dirty="0">
                    <a:solidFill>
                      <a:srgbClr val="0070C0"/>
                    </a:solidFill>
                  </a:rPr>
                  <a:t>– dodawanie ułamków o jednakowych mianownikach.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/>
                  <a:t> kg,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/>
                  <a:t> kg,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/>
                  <a:t> kg</a:t>
                </a:r>
              </a:p>
              <a:p>
                <a:endParaRPr lang="pl-PL" dirty="0"/>
              </a:p>
              <a:p>
                <a:r>
                  <a:rPr lang="pl-PL" dirty="0"/>
                  <a:t>Zadanie:</a:t>
                </a:r>
              </a:p>
              <a:p>
                <a:endParaRPr lang="pl-PL" dirty="0"/>
              </a:p>
              <a:p>
                <a:r>
                  <a:rPr lang="pl-PL" dirty="0"/>
                  <a:t>Rozwiązanie:</a:t>
                </a:r>
              </a:p>
              <a:p>
                <a:endParaRPr lang="pl-PL" dirty="0"/>
              </a:p>
              <a:p>
                <a:r>
                  <a:rPr lang="pl-PL" dirty="0"/>
                  <a:t>Odpowiedź:</a:t>
                </a:r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1144EFC-4EA1-4336-9B4B-EB86BA3B2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40024"/>
                <a:ext cx="10058400" cy="4065972"/>
              </a:xfrm>
              <a:blipFill>
                <a:blip r:embed="rId2"/>
                <a:stretch>
                  <a:fillRect l="-606" t="-14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s://image.shutterstock.com/display_pic_with_logo/551776/353023190/stock-photo-young-girl-holding-three-beautiful-kittens-outdoor-adoption-concept-353023190.jpg">
            <a:extLst>
              <a:ext uri="{FF2B5EF4-FFF2-40B4-BE49-F238E27FC236}">
                <a16:creationId xmlns:a16="http://schemas.microsoft.com/office/drawing/2014/main" xmlns="" id="{7C539FAE-672D-42D3-BDD6-08F1A46E1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39" y="2504652"/>
            <a:ext cx="42862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8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Dzieci, Ogród, Jesień, Ukryj, Zagraj">
            <a:extLst>
              <a:ext uri="{FF2B5EF4-FFF2-40B4-BE49-F238E27FC236}">
                <a16:creationId xmlns:a16="http://schemas.microsoft.com/office/drawing/2014/main" xmlns="" id="{3AA6AE30-4E1F-44DA-AA4E-F7B20E382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84579" y="3873449"/>
            <a:ext cx="3609294" cy="24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42" name="Picture 2" descr="Boże Narodzenie, Dekoracja, Piernik">
            <a:extLst>
              <a:ext uri="{FF2B5EF4-FFF2-40B4-BE49-F238E27FC236}">
                <a16:creationId xmlns:a16="http://schemas.microsoft.com/office/drawing/2014/main" xmlns="" id="{D0AE4007-6360-4C20-A872-03567EC10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84579" y="575346"/>
            <a:ext cx="3609294" cy="24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D76DE7E-57E1-4181-A613-84927014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l-PL" sz="4000" b="1">
                <a:solidFill>
                  <a:srgbClr val="FFFFFF"/>
                </a:solidFill>
              </a:rPr>
              <a:t>PROCES – LEKCJA II</a:t>
            </a:r>
            <a:endParaRPr lang="pl-PL" sz="40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7E2E1D30-C6E4-45D2-B986-A80784B3B3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2236304"/>
                <a:ext cx="5977938" cy="3652667"/>
              </a:xfrm>
            </p:spPr>
            <p:txBody>
              <a:bodyPr>
                <a:normAutofit/>
              </a:bodyPr>
              <a:lstStyle/>
              <a:p>
                <a:r>
                  <a:rPr lang="pl-PL" sz="1800" dirty="0">
                    <a:solidFill>
                      <a:srgbClr val="FFFFFF"/>
                    </a:solidFill>
                  </a:rPr>
                  <a:t>II zadanie – odejmowanie ułamków o jednakowych mianownikach</a:t>
                </a:r>
              </a:p>
              <a:p>
                <a:endParaRPr lang="pl-PL" sz="1800" dirty="0">
                  <a:solidFill>
                    <a:srgbClr val="FFFFFF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1800" dirty="0">
                    <a:solidFill>
                      <a:srgbClr val="FFFFFF"/>
                    </a:solidFill>
                  </a:rPr>
                  <a:t> kg,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1800" dirty="0">
                    <a:solidFill>
                      <a:srgbClr val="FFFFFF"/>
                    </a:solidFill>
                  </a:rPr>
                  <a:t> kg</a:t>
                </a:r>
              </a:p>
              <a:p>
                <a:endParaRPr lang="pl-PL" sz="1800" dirty="0">
                  <a:solidFill>
                    <a:srgbClr val="FFFFFF"/>
                  </a:solidFill>
                </a:endParaRPr>
              </a:p>
              <a:p>
                <a:r>
                  <a:rPr lang="pl-PL" sz="1800" dirty="0">
                    <a:solidFill>
                      <a:srgbClr val="FFFFFF"/>
                    </a:solidFill>
                  </a:rPr>
                  <a:t>Zadanie:</a:t>
                </a:r>
              </a:p>
              <a:p>
                <a:r>
                  <a:rPr lang="pl-PL" sz="1800" dirty="0">
                    <a:solidFill>
                      <a:srgbClr val="FFFFFF"/>
                    </a:solidFill>
                  </a:rPr>
                  <a:t>Rozwiązanie:</a:t>
                </a:r>
              </a:p>
              <a:p>
                <a:r>
                  <a:rPr lang="pl-PL" sz="1800" dirty="0">
                    <a:solidFill>
                      <a:srgbClr val="FFFFFF"/>
                    </a:solidFill>
                  </a:rPr>
                  <a:t>Odpowiedź:</a:t>
                </a:r>
              </a:p>
              <a:p>
                <a:endParaRPr lang="pl-PL" sz="1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E2E1D30-C6E4-45D2-B986-A80784B3B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2236304"/>
                <a:ext cx="5977938" cy="3652667"/>
              </a:xfrm>
              <a:blipFill>
                <a:blip r:embed="rId6"/>
                <a:stretch>
                  <a:fillRect l="-815" t="-16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77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7C4E5A-A528-4C32-ABE9-3E87C8AF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885837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2060"/>
                </a:solidFill>
              </a:rPr>
              <a:t>PROCES – LEKCJA II</a:t>
            </a:r>
            <a:endParaRPr lang="pl-PL" sz="4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0E57FD9E-13E5-4E3D-864A-3B7E0B65E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740024"/>
                <a:ext cx="5977938" cy="4148948"/>
              </a:xfrm>
            </p:spPr>
            <p:txBody>
              <a:bodyPr>
                <a:normAutofit/>
              </a:bodyPr>
              <a:lstStyle/>
              <a:p>
                <a:r>
                  <a:rPr lang="pl-PL" sz="1800" dirty="0">
                    <a:solidFill>
                      <a:srgbClr val="FFFFFF"/>
                    </a:solidFill>
                  </a:rPr>
                  <a:t>Zadanie III – dodawanie ułamków o różnych mianownikach</a:t>
                </a:r>
              </a:p>
              <a:p>
                <a:endParaRPr lang="pl-PL" sz="1800" dirty="0">
                  <a:solidFill>
                    <a:srgbClr val="FFFFFF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1800" dirty="0">
                    <a:solidFill>
                      <a:srgbClr val="FFFFFF"/>
                    </a:solidFill>
                  </a:rPr>
                  <a:t> kg,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l-PL" sz="1800" dirty="0">
                    <a:solidFill>
                      <a:srgbClr val="FFFFFF"/>
                    </a:solidFill>
                  </a:rPr>
                  <a:t> kg</a:t>
                </a:r>
              </a:p>
              <a:p>
                <a:endParaRPr lang="pl-PL" sz="1800" dirty="0">
                  <a:solidFill>
                    <a:srgbClr val="FFFFFF"/>
                  </a:solidFill>
                </a:endParaRPr>
              </a:p>
              <a:p>
                <a:r>
                  <a:rPr lang="pl-PL" sz="1800" dirty="0">
                    <a:solidFill>
                      <a:srgbClr val="FFFFFF"/>
                    </a:solidFill>
                  </a:rPr>
                  <a:t>Zadanie:</a:t>
                </a:r>
              </a:p>
              <a:p>
                <a:r>
                  <a:rPr lang="pl-PL" sz="1800" dirty="0">
                    <a:solidFill>
                      <a:srgbClr val="FFFFFF"/>
                    </a:solidFill>
                  </a:rPr>
                  <a:t>Rozwiązanie:</a:t>
                </a:r>
              </a:p>
              <a:p>
                <a:r>
                  <a:rPr lang="pl-PL" sz="1800" dirty="0">
                    <a:solidFill>
                      <a:srgbClr val="FFFFFF"/>
                    </a:solidFill>
                  </a:rPr>
                  <a:t>Odpowiedź: 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E57FD9E-13E5-4E3D-864A-3B7E0B65E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740024"/>
                <a:ext cx="5977938" cy="4148948"/>
              </a:xfrm>
              <a:blipFill>
                <a:blip r:embed="rId5"/>
                <a:stretch>
                  <a:fillRect l="-815" t="-13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Miś, Maskotka, Pluszowa Maskotka">
            <a:extLst>
              <a:ext uri="{FF2B5EF4-FFF2-40B4-BE49-F238E27FC236}">
                <a16:creationId xmlns:a16="http://schemas.microsoft.com/office/drawing/2014/main" xmlns="" id="{4B10691F-224B-45EF-81A2-FD2E16381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248" y="120774"/>
            <a:ext cx="24288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eddy, Zabawki, Przytulić, Misiu">
            <a:extLst>
              <a:ext uri="{FF2B5EF4-FFF2-40B4-BE49-F238E27FC236}">
                <a16:creationId xmlns:a16="http://schemas.microsoft.com/office/drawing/2014/main" xmlns="" id="{7105EBDB-8D3C-41F7-9EA2-2490734E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95" y="3900533"/>
            <a:ext cx="3422379" cy="23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9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boże, Łyżka, Mleka, Cheerios, Dzieci">
            <a:extLst>
              <a:ext uri="{FF2B5EF4-FFF2-40B4-BE49-F238E27FC236}">
                <a16:creationId xmlns:a16="http://schemas.microsoft.com/office/drawing/2014/main" xmlns="" id="{303834E9-BA37-4EC2-B649-94C805AB6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 b="79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DF1049-D1AC-43A2-AE96-93116A9D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tx1"/>
                </a:solidFill>
              </a:rPr>
              <a:t>PROCES – LEKCJA II</a:t>
            </a:r>
            <a:endParaRPr lang="pl-P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B21CDB84-20AF-491A-B209-60F43C8F1E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pl-PL">
                    <a:solidFill>
                      <a:schemeClr val="tx1"/>
                    </a:solidFill>
                  </a:rPr>
                  <a:t>Zadanie IV – odejmowanie ułamków o różnych mianownikach</a:t>
                </a:r>
              </a:p>
              <a:p>
                <a:endParaRPr lang="pl-PL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>
                    <a:solidFill>
                      <a:schemeClr val="tx1"/>
                    </a:solidFill>
                  </a:rPr>
                  <a:t> kg,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l-PL">
                    <a:solidFill>
                      <a:schemeClr val="tx1"/>
                    </a:solidFill>
                  </a:rPr>
                  <a:t> kg</a:t>
                </a:r>
              </a:p>
              <a:p>
                <a:endParaRPr lang="pl-PL">
                  <a:solidFill>
                    <a:schemeClr val="tx1"/>
                  </a:solidFill>
                </a:endParaRPr>
              </a:p>
              <a:p>
                <a:r>
                  <a:rPr lang="pl-PL">
                    <a:solidFill>
                      <a:schemeClr val="tx1"/>
                    </a:solidFill>
                  </a:rPr>
                  <a:t>Zadanie:</a:t>
                </a:r>
              </a:p>
              <a:p>
                <a:r>
                  <a:rPr lang="pl-PL">
                    <a:solidFill>
                      <a:schemeClr val="tx1"/>
                    </a:solidFill>
                  </a:rPr>
                  <a:t>Rozwiązanie:</a:t>
                </a:r>
              </a:p>
              <a:p>
                <a:r>
                  <a:rPr lang="pl-PL">
                    <a:solidFill>
                      <a:schemeClr val="tx1"/>
                    </a:solidFill>
                  </a:rPr>
                  <a:t>Odpowiedź: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21CDB84-20AF-491A-B209-60F43C8F1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>
                <a:blip r:embed="rId3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14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Wiewiórka, Nager, Ładny, Charakter">
            <a:extLst>
              <a:ext uri="{FF2B5EF4-FFF2-40B4-BE49-F238E27FC236}">
                <a16:creationId xmlns:a16="http://schemas.microsoft.com/office/drawing/2014/main" xmlns="" id="{4C3B5377-575C-4515-9C8A-39FFABF7A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r="7328" b="3"/>
          <a:stretch/>
        </p:blipFill>
        <p:spPr bwMode="auto">
          <a:xfrm>
            <a:off x="7611902" y="3461004"/>
            <a:ext cx="4580097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14" name="Picture 2" descr="Orzechy Laskowe, Orzech Laskowy, Rynku">
            <a:extLst>
              <a:ext uri="{FF2B5EF4-FFF2-40B4-BE49-F238E27FC236}">
                <a16:creationId xmlns:a16="http://schemas.microsoft.com/office/drawing/2014/main" xmlns="" id="{5521F8DF-60EB-4AB7-A9BA-EE65AF887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r="2099" b="-3"/>
          <a:stretch/>
        </p:blipFill>
        <p:spPr bwMode="auto">
          <a:xfrm>
            <a:off x="7611902" y="10"/>
            <a:ext cx="4578557" cy="33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568CA0-7FE6-4CE3-BBA1-C43B8CCF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FF"/>
                </a:solidFill>
              </a:rPr>
              <a:t>PROCES – LEKCJA III</a:t>
            </a:r>
            <a:endParaRPr lang="pl-PL" sz="40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A038AA35-9732-47E6-BADB-8FA8E8637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2236304"/>
                <a:ext cx="5977938" cy="3652667"/>
              </a:xfrm>
            </p:spPr>
            <p:txBody>
              <a:bodyPr>
                <a:normAutofit/>
              </a:bodyPr>
              <a:lstStyle/>
              <a:p>
                <a:r>
                  <a:rPr lang="pl-PL" sz="1800" dirty="0">
                    <a:solidFill>
                      <a:srgbClr val="FFFFFF"/>
                    </a:solidFill>
                  </a:rPr>
                  <a:t>Zadanie V – mnożenie ułamków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l-PL" sz="1800" dirty="0">
                    <a:solidFill>
                      <a:srgbClr val="FFFFFF"/>
                    </a:solidFill>
                  </a:rPr>
                  <a:t> kg orzechów laskowych, po 10 dniach wiewiórka zjadła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l-PL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pl-PL" sz="1800" dirty="0">
                    <a:solidFill>
                      <a:srgbClr val="FFFFFF"/>
                    </a:solidFill>
                  </a:rPr>
                  <a:t> kg</a:t>
                </a:r>
              </a:p>
              <a:p>
                <a:endParaRPr lang="pl-PL" sz="1800" dirty="0">
                  <a:solidFill>
                    <a:srgbClr val="FFFFFF"/>
                  </a:solidFill>
                </a:endParaRPr>
              </a:p>
              <a:p>
                <a:r>
                  <a:rPr lang="pl-PL" sz="1800" dirty="0">
                    <a:solidFill>
                      <a:srgbClr val="FFFFFF"/>
                    </a:solidFill>
                  </a:rPr>
                  <a:t> Zadanie:</a:t>
                </a:r>
              </a:p>
              <a:p>
                <a:r>
                  <a:rPr lang="pl-PL" sz="1800" dirty="0">
                    <a:solidFill>
                      <a:srgbClr val="FFFFFF"/>
                    </a:solidFill>
                  </a:rPr>
                  <a:t>Obliczenia:</a:t>
                </a:r>
              </a:p>
              <a:p>
                <a:r>
                  <a:rPr lang="pl-PL" sz="1800" dirty="0">
                    <a:solidFill>
                      <a:srgbClr val="FFFFFF"/>
                    </a:solidFill>
                  </a:rPr>
                  <a:t>Odpowiedź: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038AA35-9732-47E6-BADB-8FA8E8637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2236304"/>
                <a:ext cx="5977938" cy="3652667"/>
              </a:xfrm>
              <a:blipFill>
                <a:blip r:embed="rId6"/>
                <a:stretch>
                  <a:fillRect l="-815" t="-16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88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40" name="Picture 4" descr="Żywności, Ziarna, Pszenica Zwyczajna">
            <a:extLst>
              <a:ext uri="{FF2B5EF4-FFF2-40B4-BE49-F238E27FC236}">
                <a16:creationId xmlns:a16="http://schemas.microsoft.com/office/drawing/2014/main" xmlns="" id="{B78540FC-4D20-4C20-8479-3A4CDD5A7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r="14362" b="-3"/>
          <a:stretch/>
        </p:blipFill>
        <p:spPr bwMode="auto">
          <a:xfrm>
            <a:off x="4812161" y="-2655"/>
            <a:ext cx="3606643" cy="3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Kurczak, Współpracy, Drobiu">
            <a:extLst>
              <a:ext uri="{FF2B5EF4-FFF2-40B4-BE49-F238E27FC236}">
                <a16:creationId xmlns:a16="http://schemas.microsoft.com/office/drawing/2014/main" xmlns="" id="{01297BB1-DFA9-4250-B827-53646BE62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8" r="2" b="7385"/>
          <a:stretch/>
        </p:blipFill>
        <p:spPr bwMode="auto">
          <a:xfrm>
            <a:off x="4812160" y="3504904"/>
            <a:ext cx="7379840" cy="33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D58B8C-C057-433F-BF4D-1D6E2171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5"/>
            <a:ext cx="3735502" cy="2103875"/>
          </a:xfrm>
        </p:spPr>
        <p:txBody>
          <a:bodyPr>
            <a:normAutofit/>
          </a:bodyPr>
          <a:lstStyle/>
          <a:p>
            <a:r>
              <a:rPr lang="pl-PL" sz="3600" b="1">
                <a:solidFill>
                  <a:srgbClr val="FFFFFF"/>
                </a:solidFill>
              </a:rPr>
              <a:t>PROCES – LEKCJA III</a:t>
            </a:r>
            <a:endParaRPr lang="pl-PL" sz="36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E98DEC78-183B-46C0-9D52-3FB1D2654E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371" y="2653800"/>
                <a:ext cx="3735500" cy="3335519"/>
              </a:xfrm>
            </p:spPr>
            <p:txBody>
              <a:bodyPr>
                <a:normAutofit/>
              </a:bodyPr>
              <a:lstStyle/>
              <a:p>
                <a:r>
                  <a:rPr lang="pl-PL" sz="1500">
                    <a:solidFill>
                      <a:srgbClr val="FFFFFF"/>
                    </a:solidFill>
                  </a:rPr>
                  <a:t>Zadanie VI – dzielenie  ułamków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15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sz="1500">
                    <a:solidFill>
                      <a:srgbClr val="FFFFFF"/>
                    </a:solidFill>
                  </a:rPr>
                  <a:t> kg pszenicy,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5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l-PL" sz="1500">
                    <a:solidFill>
                      <a:srgbClr val="FFFFFF"/>
                    </a:solidFill>
                  </a:rPr>
                  <a:t> kg pszenicy dziennie</a:t>
                </a:r>
              </a:p>
              <a:p>
                <a:endParaRPr lang="pl-PL" sz="1500">
                  <a:solidFill>
                    <a:srgbClr val="FFFFFF"/>
                  </a:solidFill>
                </a:endParaRPr>
              </a:p>
              <a:p>
                <a:r>
                  <a:rPr lang="pl-PL" sz="1500">
                    <a:solidFill>
                      <a:srgbClr val="FFFFFF"/>
                    </a:solidFill>
                  </a:rPr>
                  <a:t>Zadanie:</a:t>
                </a:r>
              </a:p>
              <a:p>
                <a:r>
                  <a:rPr lang="pl-PL" sz="1500">
                    <a:solidFill>
                      <a:srgbClr val="FFFFFF"/>
                    </a:solidFill>
                  </a:rPr>
                  <a:t>Rozwiązanie:</a:t>
                </a:r>
              </a:p>
              <a:p>
                <a:r>
                  <a:rPr lang="pl-PL" sz="1500">
                    <a:solidFill>
                      <a:srgbClr val="FFFFFF"/>
                    </a:solidFill>
                  </a:rPr>
                  <a:t>Odpowiedź:</a:t>
                </a:r>
              </a:p>
              <a:p>
                <a:endParaRPr lang="pl-PL" sz="15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98DEC78-183B-46C0-9D52-3FB1D2654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371" y="2653800"/>
                <a:ext cx="3735500" cy="3335519"/>
              </a:xfrm>
              <a:blipFill>
                <a:blip r:embed="rId4"/>
                <a:stretch>
                  <a:fillRect l="-653" t="-9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4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Wody, Technologia, Staw, Fontanna">
            <a:extLst>
              <a:ext uri="{FF2B5EF4-FFF2-40B4-BE49-F238E27FC236}">
                <a16:creationId xmlns:a16="http://schemas.microsoft.com/office/drawing/2014/main" xmlns="" id="{21FC88B8-4741-49E4-B342-ED46F7CBC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344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96A53C-7027-432C-B00F-554A47E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pl-PL" b="1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B35BA15-4830-4DE5-B310-04E58594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lvl="0"/>
            <a:r>
              <a:rPr lang="pl-PL" b="1" u="sng" kern="1200">
                <a:latin typeface="+mn-lt"/>
                <a:ea typeface="+mn-ea"/>
                <a:cs typeface="+mn-cs"/>
              </a:rPr>
              <a:t>1.</a:t>
            </a:r>
            <a:r>
              <a:rPr lang="pl-PL" u="sng" dirty="0"/>
              <a:t> </a:t>
            </a:r>
            <a:r>
              <a:rPr lang="pl-PL" u="sng" dirty="0">
                <a:hlinkClick r:id="rId3"/>
              </a:rPr>
              <a:t>http://matematyka.pisz.pl/strona/1337.html</a:t>
            </a:r>
            <a:endParaRPr lang="pl-PL" u="sng" dirty="0"/>
          </a:p>
          <a:p>
            <a:pPr lvl="0"/>
            <a:r>
              <a:rPr lang="pl-PL" u="sng" dirty="0"/>
              <a:t>2.</a:t>
            </a:r>
            <a:r>
              <a:rPr lang="pl-PL" u="sng" dirty="0">
                <a:hlinkClick r:id="rId4"/>
              </a:rPr>
              <a:t>http://matematyka.opracowania.pl/gimnazjum/dzia%C5%82ania_na_u%C5%82amkach_zwyk%C5%82ych/</a:t>
            </a:r>
            <a:endParaRPr lang="pl-PL" u="sng" dirty="0"/>
          </a:p>
          <a:p>
            <a:pPr lvl="0"/>
            <a:r>
              <a:rPr lang="pl-PL" b="1" u="sng" kern="1200">
                <a:latin typeface="+mn-lt"/>
                <a:ea typeface="+mn-ea"/>
                <a:cs typeface="+mn-cs"/>
              </a:rPr>
              <a:t>3.</a:t>
            </a:r>
            <a:r>
              <a:rPr lang="pl-PL" u="sng" dirty="0"/>
              <a:t> </a:t>
            </a:r>
            <a:r>
              <a:rPr lang="pl-PL" u="sng" dirty="0">
                <a:hlinkClick r:id="rId5"/>
              </a:rPr>
              <a:t>http://www.matmana6.pl/tablice_matematyczne/liceum/liczby_rzeczywiste/4-dzialania_na_ułamkach</a:t>
            </a:r>
            <a:endParaRPr lang="pl-PL" u="sng" dirty="0"/>
          </a:p>
          <a:p>
            <a:pPr lvl="0"/>
            <a:r>
              <a:rPr lang="pl-PL" b="1" u="sng" kern="1200">
                <a:latin typeface="+mn-lt"/>
                <a:ea typeface="+mn-ea"/>
                <a:cs typeface="+mn-cs"/>
              </a:rPr>
              <a:t>4.</a:t>
            </a:r>
            <a:r>
              <a:rPr lang="pl-PL" u="sng" dirty="0"/>
              <a:t> </a:t>
            </a:r>
            <a:r>
              <a:rPr lang="pl-PL" u="sng" dirty="0">
                <a:hlinkClick r:id="rId6"/>
              </a:rPr>
              <a:t>http://eszkola.pl/matematyka/ulamki-zwykle-4188.html</a:t>
            </a:r>
            <a:endParaRPr lang="pl-PL" dirty="0"/>
          </a:p>
          <a:p>
            <a:pPr lvl="0"/>
            <a:r>
              <a:rPr lang="pl-PL" b="1" kern="1200">
                <a:latin typeface="+mn-lt"/>
                <a:ea typeface="+mn-ea"/>
                <a:cs typeface="+mn-cs"/>
              </a:rPr>
              <a:t>5.</a:t>
            </a:r>
            <a:r>
              <a:rPr lang="pl-PL" dirty="0"/>
              <a:t> Podręczniki szkolne obowiązujące w danej klasie.</a:t>
            </a:r>
          </a:p>
          <a:p>
            <a:pPr lvl="0"/>
            <a:r>
              <a:rPr lang="pl-PL" b="1" kern="1200">
                <a:latin typeface="+mn-lt"/>
                <a:ea typeface="+mn-ea"/>
                <a:cs typeface="+mn-cs"/>
              </a:rPr>
              <a:t>6.</a:t>
            </a:r>
            <a:r>
              <a:rPr lang="pl-PL" dirty="0"/>
              <a:t> Zeszyt przedmiotowy.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961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81FFB4-3DEC-4DAE-B3E5-191D6087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7385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EWALUACJA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965AFCBD-DA65-464B-8F63-2914A0BA1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110119"/>
              </p:ext>
            </p:extLst>
          </p:nvPr>
        </p:nvGraphicFramePr>
        <p:xfrm>
          <a:off x="271605" y="1140737"/>
          <a:ext cx="8872396" cy="432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2396">
                  <a:extLst>
                    <a:ext uri="{9D8B030D-6E8A-4147-A177-3AD203B41FA5}">
                      <a16:colId xmlns:a16="http://schemas.microsoft.com/office/drawing/2014/main" xmlns="" val="2716844653"/>
                    </a:ext>
                  </a:extLst>
                </a:gridCol>
              </a:tblGrid>
              <a:tr h="432967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Obszary oceniania i możliwa liczba punktów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3217507"/>
                  </a:ext>
                </a:extLst>
              </a:tr>
              <a:tr h="1223817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Etap I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Rozwiązanie zadań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0-6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8811610"/>
                  </a:ext>
                </a:extLst>
              </a:tr>
              <a:tr h="1334488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Etap II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Tworzenie zadań i ich rozwiązanie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0-12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6583057"/>
                  </a:ext>
                </a:extLst>
              </a:tr>
              <a:tr h="1334488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Zaangażowanie w pracę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0-3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9769464"/>
                  </a:ext>
                </a:extLst>
              </a:tr>
            </a:tbl>
          </a:graphicData>
        </a:graphic>
      </p:graphicFrame>
      <p:pic>
        <p:nvPicPr>
          <p:cNvPr id="8" name="Picture 2" descr="Grafika, Wykres, Wynik, Obroty, Zysk">
            <a:extLst>
              <a:ext uri="{FF2B5EF4-FFF2-40B4-BE49-F238E27FC236}">
                <a16:creationId xmlns:a16="http://schemas.microsoft.com/office/drawing/2014/main" xmlns="" id="{E3CCB296-3119-429F-816E-879A64CF2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2" y="0"/>
            <a:ext cx="2815356" cy="17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2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E18CE2-3E7E-4B79-B45C-1D4DCDEB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8866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EWALUACJA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9A530DA0-E4FC-46E9-A1DA-F4A09E1F99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986572"/>
              </p:ext>
            </p:extLst>
          </p:nvPr>
        </p:nvGraphicFramePr>
        <p:xfrm>
          <a:off x="226338" y="1846263"/>
          <a:ext cx="856457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983">
                  <a:extLst>
                    <a:ext uri="{9D8B030D-6E8A-4147-A177-3AD203B41FA5}">
                      <a16:colId xmlns:a16="http://schemas.microsoft.com/office/drawing/2014/main" xmlns="" val="1980741384"/>
                    </a:ext>
                  </a:extLst>
                </a:gridCol>
                <a:gridCol w="4164595">
                  <a:extLst>
                    <a:ext uri="{9D8B030D-6E8A-4147-A177-3AD203B41FA5}">
                      <a16:colId xmlns:a16="http://schemas.microsoft.com/office/drawing/2014/main" xmlns="" val="3359742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917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&lt;6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750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6 - 9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5207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10 - 13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10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14 - 16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207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17 - 19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364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20 - 21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ilibri"/>
                        </a:rPr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113390"/>
                  </a:ext>
                </a:extLst>
              </a:tr>
            </a:tbl>
          </a:graphicData>
        </a:graphic>
      </p:graphicFrame>
      <p:pic>
        <p:nvPicPr>
          <p:cNvPr id="8" name="Picture 2" descr="Grafika, Wykres, Wynik, Obroty, Zysk">
            <a:extLst>
              <a:ext uri="{FF2B5EF4-FFF2-40B4-BE49-F238E27FC236}">
                <a16:creationId xmlns:a16="http://schemas.microsoft.com/office/drawing/2014/main" xmlns="" id="{D0156A10-0909-46BA-B29F-88A150CB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17" y="69807"/>
            <a:ext cx="3300416" cy="17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53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5CAE514-A7E7-414F-BA83-B1CAF88E7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9500" b="-5"/>
          <a:stretch/>
        </p:blipFill>
        <p:spPr>
          <a:xfrm>
            <a:off x="8020570" y="1936889"/>
            <a:ext cx="3135109" cy="342986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00B8D8-ED07-4FA4-8E6C-D09CD92A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967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EF118F-5ECF-4664-9D4B-7B391E70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Autofit/>
          </a:bodyPr>
          <a:lstStyle/>
          <a:p>
            <a:pPr algn="just"/>
            <a:r>
              <a:rPr lang="pl-PL" sz="1600" dirty="0"/>
              <a:t>Mam nadzieję, że praca z tym projektem była dla Was ciekawa i nie sprawiła Wam zbyt wiele problemów.</a:t>
            </a:r>
          </a:p>
          <a:p>
            <a:pPr algn="just"/>
            <a:r>
              <a:rPr lang="pl-PL" sz="1600" dirty="0"/>
              <a:t>Mogliście potrenować działania na ułamkach zwykłych w zadaniach, które zawierały praktyczne sytuacje życiowe ( zakupy, spożywanie produktów żywnościowych…)</a:t>
            </a:r>
          </a:p>
          <a:p>
            <a:pPr algn="just"/>
            <a:r>
              <a:rPr lang="pl-PL" sz="1600" dirty="0"/>
              <a:t>Zobaczyliście, że ułamki mają praktyczne wykorzystanie w życiu i że wcale nie są takie trudne.</a:t>
            </a:r>
          </a:p>
          <a:p>
            <a:pPr algn="just"/>
            <a:r>
              <a:rPr lang="pl-PL" sz="1600" dirty="0"/>
              <a:t>A może wcale nie było łatwo wymyślać zadania matematyczne, bo przecież na co dzień tego nie robicie.</a:t>
            </a:r>
          </a:p>
          <a:p>
            <a:pPr algn="just"/>
            <a:r>
              <a:rPr lang="pl-PL" sz="1600" dirty="0"/>
              <a:t>Możecie podzielić się z nauczycielem i  kolegami Waszymi wrażeniami – co było ciekawe, co było łatwe, a co sprawiło Wam problem?</a:t>
            </a:r>
          </a:p>
          <a:p>
            <a:pPr algn="just"/>
            <a:r>
              <a:rPr lang="pl-PL" sz="1600" dirty="0"/>
              <a:t>Myślę, że projekt pozwolił Wam również na samodzielną pracę – może dla niektórych z Was było to ułatwienie, a może inni lubią pracować w grupie. Co o tym sądzicie?</a:t>
            </a:r>
          </a:p>
        </p:txBody>
      </p:sp>
    </p:spTree>
    <p:extLst>
      <p:ext uri="{BB962C8B-B14F-4D97-AF65-F5344CB8AC3E}">
        <p14:creationId xmlns:p14="http://schemas.microsoft.com/office/powerpoint/2010/main" val="159810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4C9B99-F928-48F3-B073-BFA130C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E77A0B5-2A8A-4388-8ECC-940410737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pl-PL" sz="1500" dirty="0">
                <a:solidFill>
                  <a:srgbClr val="FFFFFF"/>
                </a:solidFill>
              </a:rPr>
              <a:t>WITAJCIE MŁODZI MATEMATYCY!</a:t>
            </a:r>
          </a:p>
          <a:p>
            <a:r>
              <a:rPr lang="pl-PL" sz="1500" dirty="0">
                <a:solidFill>
                  <a:srgbClr val="FFFFFF"/>
                </a:solidFill>
              </a:rPr>
              <a:t>DZISIAJ POSTARAMY SIĘ ZAPRZYJAŹNIĆ Z UŁAMKAMI I Z DZIAŁANIAMI NA NICH.</a:t>
            </a:r>
            <a:br>
              <a:rPr lang="pl-PL" sz="1500" dirty="0">
                <a:solidFill>
                  <a:srgbClr val="FFFFFF"/>
                </a:solidFill>
              </a:rPr>
            </a:br>
            <a:r>
              <a:rPr lang="pl-PL" sz="1500" dirty="0">
                <a:solidFill>
                  <a:srgbClr val="FFFFFF"/>
                </a:solidFill>
              </a:rPr>
              <a:t>Nie wiem, jak Wy, ale ja bardzo lubię działania na ułamkach, bo często zanim się je doda, odejmie, pomnoży lub podzieli,  to najpierw trzeba trochę pokombinować i pogłówkować, a to sprawia mi radość i co najważniejsze jest bardzo potrzebne w życiu każdego człowieka. Będziemy utrwalać tę wiedzę, którą już macie w trochę nietypowy sposób. Waszym zadaniem będzie układanie zadań tekstowych z ułamkami. Można powiedzieć, że będziecie bawić się w autorów zadań matematycznych. </a:t>
            </a:r>
          </a:p>
          <a:p>
            <a:r>
              <a:rPr lang="pl-PL" sz="1500" dirty="0">
                <a:solidFill>
                  <a:srgbClr val="FFFFFF"/>
                </a:solidFill>
              </a:rPr>
              <a:t>Łatwo można się domyślić, że zanim sami będziecie ekspertami w zakresie tworzenia zadań, dobrze, abyście trochę poćwiczyli i doszli do wprawy. Zachęcam Was do działania i główkowania</a:t>
            </a:r>
            <a:r>
              <a:rPr lang="pl-PL" sz="15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pl-PL" sz="1500" dirty="0">
              <a:solidFill>
                <a:srgbClr val="FFFFFF"/>
              </a:solidFill>
            </a:endParaRPr>
          </a:p>
          <a:p>
            <a:endParaRPr lang="pl-PL" sz="1500" dirty="0">
              <a:solidFill>
                <a:srgbClr val="FFFFFF"/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F7A9E994-425A-4AE5-B455-1F707E699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87" y="112729"/>
            <a:ext cx="2202730" cy="1357853"/>
          </a:xfrm>
          <a:prstGeom prst="rect">
            <a:avLst/>
          </a:prstGeom>
        </p:spPr>
      </p:pic>
      <p:pic>
        <p:nvPicPr>
          <p:cNvPr id="1026" name="Picture 2" descr="Głęboka Myśl, Umysł, Pytanie">
            <a:extLst>
              <a:ext uri="{FF2B5EF4-FFF2-40B4-BE49-F238E27FC236}">
                <a16:creationId xmlns:a16="http://schemas.microsoft.com/office/drawing/2014/main" xmlns="" id="{47F6F89F-B9FA-412D-835D-6533A1EA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902" y="1898526"/>
            <a:ext cx="41338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05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ukienka, Edukacja, Stos, Czerwony, Kobieta, Blask">
            <a:extLst>
              <a:ext uri="{FF2B5EF4-FFF2-40B4-BE49-F238E27FC236}">
                <a16:creationId xmlns:a16="http://schemas.microsoft.com/office/drawing/2014/main" xmlns="" id="{EAF599E2-1840-4D89-B254-0C4FD9DDF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132" y="645106"/>
            <a:ext cx="524774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6B3BE5-5164-456A-B652-2448E1BE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pl-PL" b="1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D0B55E6-A550-46D8-966E-314EE3CF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1200" dirty="0"/>
              <a:t> Projekt stawia na indywidualną pracę ucznia. W przypadku, gdy poziom możliwości u poszczególnych osób w klasie jest bardzo zróżnicowany, nauczyciel powinien zmodyfikować wymagania i ocenianie ( dostosować do poziomu poszczególnych uczniów, mając na uwadze fakt, że ocena ma działanie terapeutyczno-motywujące).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200" dirty="0"/>
              <a:t> Uczniowie mogą dokonywać zapisów w zeszycie, ale alternatywą jest zapis na komputerze ( może to uatrakcyjnić pracę)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200" dirty="0"/>
              <a:t> Etap drugi daje dużą dowolność w tworzeniu zadań ( zależy to od interpretacji podanych ułamków i ilustracji). W efekcie mogą powstać bardzo różne treściowo zadania.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200" dirty="0"/>
              <a:t> Jeżeli chodzi o ocenę zaangażowania w pracę ( w tym samodzielność wykonywanych czynności) nauczyciel powinien brać pod uwagę możliwości uczniów i w razie potrzeby dostosować do niej punktację. Nauczyciel zna klasę, więc z pewnością będzie umiał dokonać dobrego rozeznania w tym obszarze.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l-PL" sz="1200" dirty="0"/>
          </a:p>
          <a:p>
            <a:pPr>
              <a:buFont typeface="Wingdings" panose="05000000000000000000" pitchFamily="2" charset="2"/>
              <a:buChar char="§"/>
            </a:pP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957065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a 3" descr="Książki">
            <a:extLst>
              <a:ext uri="{FF2B5EF4-FFF2-40B4-BE49-F238E27FC236}">
                <a16:creationId xmlns:a16="http://schemas.microsoft.com/office/drawing/2014/main" xmlns="" id="{2205B7A5-D6E8-4BD8-8AB9-5F4728CE4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520" y="2660754"/>
            <a:ext cx="2712958" cy="25823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406879-1D04-4B5C-B991-E8BF9195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175" y="2867086"/>
            <a:ext cx="6675789" cy="68621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</a:rPr>
              <a:t>PORADNIK DLA NAUCZYCIELA</a:t>
            </a:r>
            <a:endParaRPr lang="pl-PL" sz="40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0E7A3F1-F0DB-44AE-9D72-08E85B49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270" y="3636287"/>
            <a:ext cx="8229600" cy="26487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 W przypadku, gdy któryś z uczniów bardzo szybko wykonał przewidziane zadania, można mu zaproponować dodatkową pracę ( np. układanie zadań tekstowych bez wspomagania ilustracją</a:t>
            </a:r>
            <a:br>
              <a:rPr lang="pl-PL" sz="1600" dirty="0"/>
            </a:br>
            <a:r>
              <a:rPr lang="pl-PL" sz="1600" dirty="0"/>
              <a:t> i zapisanymi ułamkami). Może to być ciekawe i rozwijające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Inną alternatywą dla lepszych uczniów może być zachęcanie do pomocy tym „słabszym”. </a:t>
            </a:r>
            <a:br>
              <a:rPr lang="pl-PL" sz="1600" dirty="0"/>
            </a:br>
            <a:r>
              <a:rPr lang="pl-PL" sz="1600" dirty="0"/>
              <a:t>Ma to dobre walory wychowawcze i terapeutyczne dla obu stron.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Również rozłożenie realizacji projektu w czasie może ulec modyfikacji, jeżeli tak uzna nauczyciel prowadzący.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600" dirty="0"/>
              <a:t>Wprowadzeniem do projektu mogą być zajęcia powtórkowe w zakresie działania na ułamkach zwykłych.</a:t>
            </a:r>
          </a:p>
        </p:txBody>
      </p:sp>
      <p:pic>
        <p:nvPicPr>
          <p:cNvPr id="12" name="Picture 2" descr="Sukienka, Edukacja, Stos, Czerwony, Kobieta, Blask">
            <a:extLst>
              <a:ext uri="{FF2B5EF4-FFF2-40B4-BE49-F238E27FC236}">
                <a16:creationId xmlns:a16="http://schemas.microsoft.com/office/drawing/2014/main" xmlns="" id="{2B4511A0-2629-4B7A-8DCA-7781DECD9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29" y="2485562"/>
            <a:ext cx="3824139" cy="38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D8C8BF0-8EA1-4E55-8FDA-5CB2A9463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64"/>
            <a:ext cx="12192000" cy="250297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25892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1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stki, Grać, Czerwony, Punkty">
            <a:extLst>
              <a:ext uri="{FF2B5EF4-FFF2-40B4-BE49-F238E27FC236}">
                <a16:creationId xmlns:a16="http://schemas.microsoft.com/office/drawing/2014/main" xmlns="" id="{60290F4E-2C95-4DA2-85BA-75E254836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2" r="9707" b="1"/>
          <a:stretch/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3748A3-B3FE-46D0-BAA2-C7FE5451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F401105-A5E6-4DE3-8365-5F668E5F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pl-PL" sz="1700"/>
              <a:t>Za każde dobrze rozwiązane zadanie możecie zdobyć 1 punkt </a:t>
            </a:r>
            <a:br>
              <a:rPr lang="pl-PL" sz="1700"/>
            </a:br>
            <a:r>
              <a:rPr lang="pl-PL" sz="1700"/>
              <a:t>( czyli w sumie 6 punktów).</a:t>
            </a:r>
          </a:p>
          <a:p>
            <a:r>
              <a:rPr lang="pl-PL" sz="1700"/>
              <a:t>Za każde ułożone i poprawnie rozwiązane zadanie możecie zdobyć 2 punkty</a:t>
            </a:r>
            <a:br>
              <a:rPr lang="pl-PL" sz="1700"/>
            </a:br>
            <a:r>
              <a:rPr lang="pl-PL" sz="1700"/>
              <a:t> ( czyli w sumie 12 punktów).</a:t>
            </a:r>
          </a:p>
          <a:p>
            <a:r>
              <a:rPr lang="pl-PL" sz="1700"/>
              <a:t>W sumie za Waszą pracę możecie zdobyć 6+12 czyli </a:t>
            </a:r>
            <a:r>
              <a:rPr lang="pl-PL" sz="1700" b="1" kern="1200">
                <a:latin typeface="+mn-lt"/>
                <a:ea typeface="+mn-ea"/>
                <a:cs typeface="+mn-cs"/>
              </a:rPr>
              <a:t>18</a:t>
            </a:r>
            <a:r>
              <a:rPr lang="pl-PL" sz="1700"/>
              <a:t> punktów.</a:t>
            </a:r>
          </a:p>
          <a:p>
            <a:r>
              <a:rPr lang="pl-PL" sz="1700"/>
              <a:t>Wasza praca będzie pracą indywidualną. Nauczyciel będzie służył pomocą, ale bardzo ważna jest Wasza aktywność i zaangażowanie. One też będą oceniane w skali od 1 do 3.</a:t>
            </a:r>
          </a:p>
          <a:p>
            <a:r>
              <a:rPr lang="pl-PL" sz="1700"/>
              <a:t>Maksymalnie możecie zdobyć 18+3 = </a:t>
            </a:r>
            <a:r>
              <a:rPr lang="pl-PL" sz="1700" b="1" kern="1200">
                <a:latin typeface="+mn-lt"/>
                <a:ea typeface="+mn-ea"/>
                <a:cs typeface="+mn-cs"/>
              </a:rPr>
              <a:t>21</a:t>
            </a:r>
            <a:r>
              <a:rPr lang="pl-PL" sz="1700"/>
              <a:t> punktów.</a:t>
            </a:r>
          </a:p>
          <a:p>
            <a:r>
              <a:rPr lang="pl-PL" sz="1700"/>
              <a:t>Zadania i ich rozwiązania zapisujcie w zeszycie przedmiotowym do matematyki.</a:t>
            </a:r>
          </a:p>
        </p:txBody>
      </p:sp>
    </p:spTree>
    <p:extLst>
      <p:ext uri="{BB962C8B-B14F-4D97-AF65-F5344CB8AC3E}">
        <p14:creationId xmlns:p14="http://schemas.microsoft.com/office/powerpoint/2010/main" val="219362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buz, Owoców, Melon, Żywności, Sweet">
            <a:extLst>
              <a:ext uri="{FF2B5EF4-FFF2-40B4-BE49-F238E27FC236}">
                <a16:creationId xmlns:a16="http://schemas.microsoft.com/office/drawing/2014/main" xmlns="" id="{956F960B-2224-4B21-BE1F-1A0FAD778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0570" y="2305944"/>
            <a:ext cx="3135109" cy="26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B98F16-EEEE-43D3-9120-8AC9419C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707402D-E50E-4F52-A474-EBAC259E4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pl-PL" dirty="0"/>
              <a:t>MOI DRODZY!</a:t>
            </a:r>
          </a:p>
          <a:p>
            <a:r>
              <a:rPr lang="pl-PL" dirty="0"/>
              <a:t>WASZYM ZADANIEM BĘDZIE NA POCZĄTKU ROZWIĄZANIE ZADAŃ TEKSTOWYCH Z UŁAMKAMI. JEŻELI DOBRZE PRZEJDZIECIE PRZEZ TEN ETAP, W KOLEJNYM SAMI BĘDZIECIE TAKIE ZADANIA TWORZYĆ.</a:t>
            </a:r>
            <a:endParaRPr lang="pl-PL"/>
          </a:p>
          <a:p>
            <a:r>
              <a:rPr lang="pl-PL" dirty="0"/>
              <a:t>MAM NADZIEJĘ, ŻE BĘDZIECIE SIĘ DOBRZE BAWIĆ, A PRZY OKAZJI UTRWALICIE WASZĄ WIEDZĘ I STANIECIE SIĘ MISTRZAMI DZIAŁAŃ NA UŁAMKACH.</a:t>
            </a:r>
            <a:endParaRPr lang="pl-PL"/>
          </a:p>
          <a:p>
            <a:r>
              <a:rPr lang="pl-PL" dirty="0"/>
              <a:t>ZAPRASZAM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02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Słodycze, Candy, Candy Shop, Lolly">
            <a:extLst>
              <a:ext uri="{FF2B5EF4-FFF2-40B4-BE49-F238E27FC236}">
                <a16:creationId xmlns:a16="http://schemas.microsoft.com/office/drawing/2014/main" xmlns="" id="{F8B7DA27-6E7A-4A9D-A021-A056165B3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000" y="706109"/>
            <a:ext cx="5210620" cy="51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79F87A-86F3-4D0A-9306-8B4124D1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679" y="634946"/>
            <a:ext cx="5140064" cy="741093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PROCES – LEKCJA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C2A83FD8-1F55-47D9-AE43-79C5A0F33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0863" y="2228294"/>
                <a:ext cx="5478880" cy="3923931"/>
              </a:xfrm>
            </p:spPr>
            <p:txBody>
              <a:bodyPr>
                <a:normAutofit/>
              </a:bodyPr>
              <a:lstStyle/>
              <a:p>
                <a:r>
                  <a:rPr lang="pl-PL" sz="1200" b="1" dirty="0">
                    <a:solidFill>
                      <a:srgbClr val="00B0F0"/>
                    </a:solidFill>
                  </a:rPr>
                  <a:t>DODAWANIE I ODEJMOWANIE UŁAMKÓW </a:t>
                </a:r>
                <a:br>
                  <a:rPr lang="pl-PL" sz="1200" b="1" dirty="0">
                    <a:solidFill>
                      <a:srgbClr val="00B0F0"/>
                    </a:solidFill>
                  </a:rPr>
                </a:br>
                <a:r>
                  <a:rPr lang="pl-PL" sz="1200" b="1" dirty="0">
                    <a:solidFill>
                      <a:srgbClr val="00B0F0"/>
                    </a:solidFill>
                  </a:rPr>
                  <a:t>O JEDNAKOWYCH MIANOWNIKACH</a:t>
                </a:r>
              </a:p>
              <a:p>
                <a:endParaRPr lang="pl-PL" sz="1200" b="1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pl-PL" sz="1200" b="1" dirty="0">
                    <a:solidFill>
                      <a:srgbClr val="00B0F0"/>
                    </a:solidFill>
                  </a:rPr>
                  <a:t>   RROZWIĄŻ NASTĘPUJĄCE ZADANIA:</a:t>
                </a:r>
              </a:p>
              <a:p>
                <a:r>
                  <a:rPr lang="pl-PL" sz="1200" b="1" dirty="0">
                    <a:solidFill>
                      <a:srgbClr val="00B0F0"/>
                    </a:solidFill>
                  </a:rPr>
                  <a:t>Zadanie I</a:t>
                </a:r>
              </a:p>
              <a:p>
                <a:r>
                  <a:rPr lang="pl-PL" sz="1200" b="1" dirty="0">
                    <a:solidFill>
                      <a:srgbClr val="00B0F0"/>
                    </a:solidFill>
                  </a:rPr>
                  <a:t>Ola kupiła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pl-PL" sz="1200" b="1" dirty="0">
                    <a:solidFill>
                      <a:srgbClr val="00B0F0"/>
                    </a:solidFill>
                  </a:rPr>
                  <a:t> kg michałków,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pl-PL" sz="1200" b="1" dirty="0">
                    <a:solidFill>
                      <a:srgbClr val="00B0F0"/>
                    </a:solidFill>
                  </a:rPr>
                  <a:t> kg landrynek oraz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pl-PL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pl-PL" sz="1200" b="1" dirty="0">
                    <a:solidFill>
                      <a:srgbClr val="00B0F0"/>
                    </a:solidFill>
                  </a:rPr>
                  <a:t> kg lentilek. Ile kilogramów cukierków  w sumie  kupiła Ola?</a:t>
                </a:r>
              </a:p>
              <a:p>
                <a:endParaRPr lang="pl-PL" sz="1200" b="1" dirty="0">
                  <a:solidFill>
                    <a:srgbClr val="00B0F0"/>
                  </a:solidFill>
                </a:endParaRPr>
              </a:p>
              <a:p>
                <a:endParaRPr lang="pl-PL" sz="1200" b="1" dirty="0">
                  <a:solidFill>
                    <a:srgbClr val="00B0F0"/>
                  </a:solidFill>
                </a:endParaRPr>
              </a:p>
              <a:p>
                <a:r>
                  <a:rPr lang="pl-PL" sz="1200" b="1" dirty="0">
                    <a:solidFill>
                      <a:srgbClr val="00B0F0"/>
                    </a:solidFill>
                  </a:rPr>
                  <a:t>ZADANIE II</a:t>
                </a:r>
              </a:p>
              <a:p>
                <a:r>
                  <a:rPr lang="pl-PL" sz="1200" b="1" dirty="0">
                    <a:solidFill>
                      <a:srgbClr val="00B0F0"/>
                    </a:solidFill>
                  </a:rPr>
                  <a:t>Maciek kupił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pl-PL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l-PL" sz="1200" b="1" dirty="0">
                    <a:solidFill>
                      <a:srgbClr val="00B0F0"/>
                    </a:solidFill>
                  </a:rPr>
                  <a:t> kg czereśni. W drodze do domu zjadł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l-PL" sz="1200" b="1" dirty="0">
                    <a:solidFill>
                      <a:srgbClr val="00B0F0"/>
                    </a:solidFill>
                  </a:rPr>
                  <a:t> kg tych owoców. Ile czereśni mu zostało?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2A83FD8-1F55-47D9-AE43-79C5A0F33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0863" y="2228294"/>
                <a:ext cx="5478880" cy="3923931"/>
              </a:xfrm>
              <a:blipFill>
                <a:blip r:embed="rId3"/>
                <a:stretch>
                  <a:fillRect l="-111" t="-6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23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image.shutterstock.com/display_pic_with_logo/976685/524242651/stock-vector-realistic-red-bow-isolated-on-white-background-524242651.jpg">
            <a:extLst>
              <a:ext uri="{FF2B5EF4-FFF2-40B4-BE49-F238E27FC236}">
                <a16:creationId xmlns:a16="http://schemas.microsoft.com/office/drawing/2014/main" xmlns="" id="{D39C0B65-9E8A-4B12-8660-78D12541D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r="4122" b="-2"/>
          <a:stretch/>
        </p:blipFill>
        <p:spPr bwMode="auto">
          <a:xfrm>
            <a:off x="8251982" y="630203"/>
            <a:ext cx="3294253" cy="27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4" name="Picture 4" descr="Twaróg Ciasto, Morele, Owoce, Ciasto">
            <a:extLst>
              <a:ext uri="{FF2B5EF4-FFF2-40B4-BE49-F238E27FC236}">
                <a16:creationId xmlns:a16="http://schemas.microsoft.com/office/drawing/2014/main" xmlns="" id="{BB216517-CEB7-4214-8693-4A4AEB2A6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r="11203" b="5"/>
          <a:stretch/>
        </p:blipFill>
        <p:spPr bwMode="auto">
          <a:xfrm>
            <a:off x="8239318" y="3517277"/>
            <a:ext cx="3306917" cy="27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0F6918-DDCB-44DD-9C2D-E7EC5D69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l-PL" sz="4000" b="1">
                <a:solidFill>
                  <a:srgbClr val="FFFFFF"/>
                </a:solidFill>
              </a:rPr>
              <a:t>PROCES – LEKCJA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2BC8CE63-F599-4DEC-8AE8-51858F7E7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2236304"/>
                <a:ext cx="5977938" cy="3652667"/>
              </a:xfrm>
            </p:spPr>
            <p:txBody>
              <a:bodyPr>
                <a:normAutofit/>
              </a:bodyPr>
              <a:lstStyle/>
              <a:p>
                <a:r>
                  <a:rPr lang="pl-PL" sz="1400">
                    <a:solidFill>
                      <a:srgbClr val="FFFFFF"/>
                    </a:solidFill>
                  </a:rPr>
                  <a:t>DODAWANIE I ODEJMOWANIE UŁAMKÓW </a:t>
                </a:r>
                <a:br>
                  <a:rPr lang="pl-PL" sz="1400">
                    <a:solidFill>
                      <a:srgbClr val="FFFFFF"/>
                    </a:solidFill>
                  </a:rPr>
                </a:br>
                <a:r>
                  <a:rPr lang="pl-PL" sz="1400">
                    <a:solidFill>
                      <a:srgbClr val="FFFFFF"/>
                    </a:solidFill>
                  </a:rPr>
                  <a:t>O RÓŻNYCH MIANOWNIKACH</a:t>
                </a:r>
              </a:p>
              <a:p>
                <a:pPr marL="0" indent="0">
                  <a:buNone/>
                </a:pPr>
                <a:r>
                  <a:rPr lang="pl-PL" sz="1400">
                    <a:solidFill>
                      <a:srgbClr val="FFFFFF"/>
                    </a:solidFill>
                  </a:rPr>
                  <a:t> ROZWIĄŻ NASTĘPUJĄCE ZADANIA:</a:t>
                </a:r>
              </a:p>
              <a:p>
                <a:pPr marL="0" indent="0">
                  <a:buNone/>
                </a:pPr>
                <a:r>
                  <a:rPr lang="pl-PL" sz="1400">
                    <a:solidFill>
                      <a:srgbClr val="FFFFFF"/>
                    </a:solidFill>
                  </a:rPr>
                  <a:t>ZADANIE III</a:t>
                </a:r>
              </a:p>
              <a:p>
                <a:pPr marL="0" indent="0">
                  <a:buNone/>
                </a:pPr>
                <a:r>
                  <a:rPr lang="pl-PL" sz="1400">
                    <a:solidFill>
                      <a:srgbClr val="FFFFFF"/>
                    </a:solidFill>
                  </a:rPr>
                  <a:t>Asia piekła ciasto urodzinowe. Zużyła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 sz="1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sz="1400">
                    <a:solidFill>
                      <a:srgbClr val="FFFFFF"/>
                    </a:solidFill>
                  </a:rPr>
                  <a:t> kg mąki pszennej,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1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1400">
                    <a:solidFill>
                      <a:srgbClr val="FFFFFF"/>
                    </a:solidFill>
                  </a:rPr>
                  <a:t> kg mąki ziemniaczanej oraz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l-PL" sz="1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l-PL" sz="1400">
                    <a:solidFill>
                      <a:srgbClr val="FFFFFF"/>
                    </a:solidFill>
                  </a:rPr>
                  <a:t> kg mąki krupczatki. Ile kilogramów mąki zużyła w sumie Asia?</a:t>
                </a:r>
              </a:p>
              <a:p>
                <a:pPr marL="0" indent="0">
                  <a:buNone/>
                </a:pPr>
                <a:endParaRPr lang="pl-PL" sz="14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pl-PL" sz="1400">
                    <a:solidFill>
                      <a:srgbClr val="FFFFFF"/>
                    </a:solidFill>
                  </a:rPr>
                  <a:t>ZADANIE IV</a:t>
                </a:r>
              </a:p>
              <a:p>
                <a:pPr marL="0" indent="0">
                  <a:buNone/>
                </a:pPr>
                <a:r>
                  <a:rPr lang="pl-PL" sz="1400">
                    <a:solidFill>
                      <a:srgbClr val="FFFFFF"/>
                    </a:solidFill>
                  </a:rPr>
                  <a:t>Iza kupiła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l-PL" sz="1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l-PL" sz="1400">
                    <a:solidFill>
                      <a:srgbClr val="FFFFFF"/>
                    </a:solidFill>
                  </a:rPr>
                  <a:t> metra wstążki.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1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sz="1400">
                    <a:solidFill>
                      <a:srgbClr val="FFFFFF"/>
                    </a:solidFill>
                  </a:rPr>
                  <a:t> metra wstążki zużyła na kokardy do warkoczy. Ile wstążki jej zostało?</a:t>
                </a:r>
              </a:p>
              <a:p>
                <a:pPr marL="0" indent="0">
                  <a:buNone/>
                </a:pPr>
                <a:endParaRPr lang="pl-PL" sz="14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pl-PL" sz="1400">
                  <a:solidFill>
                    <a:srgbClr val="FFFFFF"/>
                  </a:solidFill>
                </a:endParaRPr>
              </a:p>
              <a:p>
                <a:endParaRPr lang="pl-PL" sz="14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BC8CE63-F599-4DEC-8AE8-51858F7E7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2236304"/>
                <a:ext cx="5977938" cy="3652667"/>
              </a:xfrm>
              <a:blipFill>
                <a:blip r:embed="rId4"/>
                <a:stretch>
                  <a:fillRect l="-1835" t="-835" r="-4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79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Ogórki, Warzywa, Jedzenie, Kuchnia">
            <a:extLst>
              <a:ext uri="{FF2B5EF4-FFF2-40B4-BE49-F238E27FC236}">
                <a16:creationId xmlns:a16="http://schemas.microsoft.com/office/drawing/2014/main" xmlns="" id="{5813129A-32CE-4E71-9E48-FE9564514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r="8560" b="1"/>
          <a:stretch/>
        </p:blipFill>
        <p:spPr bwMode="auto">
          <a:xfrm>
            <a:off x="7611902" y="3461004"/>
            <a:ext cx="4580097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Rolki, Można, Sporty Rekreacyjne">
            <a:extLst>
              <a:ext uri="{FF2B5EF4-FFF2-40B4-BE49-F238E27FC236}">
                <a16:creationId xmlns:a16="http://schemas.microsoft.com/office/drawing/2014/main" xmlns="" id="{3FA443CA-BC2B-4A72-B779-576178983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r="3260" b="2"/>
          <a:stretch/>
        </p:blipFill>
        <p:spPr bwMode="auto">
          <a:xfrm>
            <a:off x="7611902" y="10"/>
            <a:ext cx="4578557" cy="33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C9EE02-B1BB-4F48-BCC9-9E5E0C9C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l-PL" sz="4000" b="1">
                <a:solidFill>
                  <a:srgbClr val="FFFFFF"/>
                </a:solidFill>
              </a:rPr>
              <a:t>PROCES – LEKCJA I</a:t>
            </a:r>
            <a:endParaRPr lang="pl-PL" sz="40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F953BA04-5AEE-41DE-B060-87152E88A3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2236304"/>
                <a:ext cx="5977938" cy="36526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1500">
                    <a:solidFill>
                      <a:srgbClr val="FFFFFF"/>
                    </a:solidFill>
                  </a:rPr>
                  <a:t>MNOŻENIE I DZIELENIE UŁAMKÓW</a:t>
                </a:r>
              </a:p>
              <a:p>
                <a:pPr marL="0" indent="0">
                  <a:buNone/>
                </a:pPr>
                <a:r>
                  <a:rPr lang="pl-PL" sz="1500">
                    <a:solidFill>
                      <a:srgbClr val="FFFFFF"/>
                    </a:solidFill>
                  </a:rPr>
                  <a:t>ROZWIĄŻ NASTĘPUJĄCE ZADANIA:</a:t>
                </a:r>
              </a:p>
              <a:p>
                <a:pPr marL="0" indent="0">
                  <a:buNone/>
                </a:pPr>
                <a:r>
                  <a:rPr lang="pl-PL" sz="1500">
                    <a:solidFill>
                      <a:srgbClr val="FFFFFF"/>
                    </a:solidFill>
                  </a:rPr>
                  <a:t>ZADANIE V</a:t>
                </a:r>
              </a:p>
              <a:p>
                <a:pPr marL="0" indent="0">
                  <a:buNone/>
                </a:pPr>
                <a:r>
                  <a:rPr lang="pl-PL" sz="1500">
                    <a:solidFill>
                      <a:srgbClr val="FFFFFF"/>
                    </a:solidFill>
                  </a:rPr>
                  <a:t>Andrzej przebył trasę długości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5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l-PL" sz="1500">
                    <a:solidFill>
                      <a:srgbClr val="FFFFFF"/>
                    </a:solidFill>
                  </a:rPr>
                  <a:t> km.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5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sz="1500">
                    <a:solidFill>
                      <a:srgbClr val="FFFFFF"/>
                    </a:solidFill>
                  </a:rPr>
                  <a:t> trasy przeszedł pieszo, a resztę na rolkach. Ile km przeszedł?</a:t>
                </a:r>
              </a:p>
              <a:p>
                <a:pPr marL="0" indent="0">
                  <a:buNone/>
                </a:pPr>
                <a:endParaRPr lang="pl-PL" sz="15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pl-PL" sz="1500">
                    <a:solidFill>
                      <a:srgbClr val="FFFFFF"/>
                    </a:solidFill>
                  </a:rPr>
                  <a:t>ZADANIE VI</a:t>
                </a:r>
              </a:p>
              <a:p>
                <a:pPr marL="0" indent="0">
                  <a:buNone/>
                </a:pPr>
                <a:r>
                  <a:rPr lang="pl-PL" sz="1500">
                    <a:solidFill>
                      <a:srgbClr val="FFFFFF"/>
                    </a:solidFill>
                  </a:rPr>
                  <a:t>Mama miała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5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pl-PL" sz="1500">
                    <a:solidFill>
                      <a:srgbClr val="FFFFFF"/>
                    </a:solidFill>
                  </a:rPr>
                  <a:t> kg soli. Kisiła ogórki. Do każdego słoika</a:t>
                </a:r>
              </a:p>
              <a:p>
                <a:pPr marL="0" indent="0">
                  <a:buNone/>
                </a:pPr>
                <a:r>
                  <a:rPr lang="pl-PL" sz="1500">
                    <a:solidFill>
                      <a:srgbClr val="FFFFFF"/>
                    </a:solidFill>
                  </a:rPr>
                  <a:t> wsypywała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5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l-PL" sz="15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pl-PL" sz="1500">
                    <a:solidFill>
                      <a:srgbClr val="FFFFFF"/>
                    </a:solidFill>
                  </a:rPr>
                  <a:t> kg soli. Na ile słoików wystarczyło mamie soli?</a:t>
                </a:r>
              </a:p>
              <a:p>
                <a:pPr marL="0" indent="0">
                  <a:buNone/>
                </a:pPr>
                <a:endParaRPr lang="pl-PL" sz="15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pl-PL" sz="15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pl-PL" sz="15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pl-PL" sz="15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pl-PL" sz="15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pl-PL" sz="1500">
                  <a:solidFill>
                    <a:srgbClr val="FFFFFF"/>
                  </a:solidFill>
                </a:endParaRPr>
              </a:p>
              <a:p>
                <a:endParaRPr lang="pl-PL" sz="15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953BA04-5AEE-41DE-B060-87152E88A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2236304"/>
                <a:ext cx="5977938" cy="3652667"/>
              </a:xfrm>
              <a:blipFill>
                <a:blip r:embed="rId4"/>
                <a:stretch>
                  <a:fillRect l="-1937" t="-8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65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Dowiedz Się Więcej, Szkoła, Student">
            <a:extLst>
              <a:ext uri="{FF2B5EF4-FFF2-40B4-BE49-F238E27FC236}">
                <a16:creationId xmlns:a16="http://schemas.microsoft.com/office/drawing/2014/main" xmlns="" id="{D1A5646B-F30B-48A2-A88E-89CD81944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1982" y="1770977"/>
            <a:ext cx="3294253" cy="329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483CA0-A703-432B-8F2D-6D9F7DDC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l-PL" sz="4000" b="1">
                <a:solidFill>
                  <a:srgbClr val="FFFFFF"/>
                </a:solidFill>
              </a:rPr>
              <a:t>PROCES – LEKCJA II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68462B7-D27B-4F58-BF96-E8BCD989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pl-PL" sz="1400">
                <a:solidFill>
                  <a:srgbClr val="FFFFFF"/>
                </a:solidFill>
              </a:rPr>
              <a:t>Moi Drodzy!</a:t>
            </a:r>
          </a:p>
          <a:p>
            <a:r>
              <a:rPr lang="pl-PL" sz="1400">
                <a:solidFill>
                  <a:srgbClr val="FFFFFF"/>
                </a:solidFill>
              </a:rPr>
              <a:t>Jeżeli pomyślnie ukończyliście etap I, zapraszam Was do drugiego, który będzie nieco trudniejszy, ale na pewno dacie radę. W razie problemów możecie zapytać nauczyciela – on z pewnością odpowie na Wasze pytania.</a:t>
            </a:r>
          </a:p>
          <a:p>
            <a:r>
              <a:rPr lang="pl-PL" sz="1400">
                <a:solidFill>
                  <a:srgbClr val="FFFFFF"/>
                </a:solidFill>
              </a:rPr>
              <a:t>W pierwszym etapie rozwiązaliście </a:t>
            </a:r>
            <a:r>
              <a:rPr lang="pl-PL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6</a:t>
            </a:r>
            <a:r>
              <a:rPr lang="pl-PL" sz="1400">
                <a:solidFill>
                  <a:srgbClr val="FFFFFF"/>
                </a:solidFill>
              </a:rPr>
              <a:t> zadań. Obejmowały one:</a:t>
            </a:r>
          </a:p>
          <a:p>
            <a:r>
              <a:rPr lang="pl-PL" sz="1400">
                <a:solidFill>
                  <a:srgbClr val="FFFFFF"/>
                </a:solidFill>
              </a:rPr>
              <a:t> - dodawanie i odejmowanie ułamków o jednakowych mianownikach ( </a:t>
            </a:r>
            <a:r>
              <a:rPr lang="pl-PL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sz="1400">
                <a:solidFill>
                  <a:srgbClr val="FFFFFF"/>
                </a:solidFill>
              </a:rPr>
              <a:t> zadania),</a:t>
            </a:r>
          </a:p>
          <a:p>
            <a:r>
              <a:rPr lang="pl-PL" sz="1400">
                <a:solidFill>
                  <a:srgbClr val="FFFFFF"/>
                </a:solidFill>
              </a:rPr>
              <a:t> - dodawanie i odejmowanie ułamków o różnych mianownikach ( </a:t>
            </a:r>
            <a:r>
              <a:rPr lang="pl-PL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sz="1400">
                <a:solidFill>
                  <a:srgbClr val="FFFFFF"/>
                </a:solidFill>
              </a:rPr>
              <a:t> zadania),</a:t>
            </a:r>
          </a:p>
          <a:p>
            <a:r>
              <a:rPr lang="pl-PL" sz="1400">
                <a:solidFill>
                  <a:srgbClr val="FFFFFF"/>
                </a:solidFill>
              </a:rPr>
              <a:t> - mnożenie i dzielenie ułamków ( </a:t>
            </a:r>
            <a:r>
              <a:rPr lang="pl-PL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sz="1400">
                <a:solidFill>
                  <a:srgbClr val="FFFFFF"/>
                </a:solidFill>
              </a:rPr>
              <a:t> zadania).</a:t>
            </a:r>
          </a:p>
          <a:p>
            <a:r>
              <a:rPr lang="pl-PL" sz="1400">
                <a:solidFill>
                  <a:srgbClr val="FFFFFF"/>
                </a:solidFill>
              </a:rPr>
              <a:t>Waszym zadaniem będzie ułożenie kolejnych </a:t>
            </a:r>
            <a:r>
              <a:rPr lang="pl-PL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6</a:t>
            </a:r>
            <a:r>
              <a:rPr lang="pl-PL" sz="1400">
                <a:solidFill>
                  <a:srgbClr val="FFFFFF"/>
                </a:solidFill>
              </a:rPr>
              <a:t> zadań. Pamiętajcie, jakie działania na ułamkach powinny one obejmować. Będziecie korzystać z pomocniczych ilustracji, które po części narzucą Wam treść zadania.</a:t>
            </a:r>
          </a:p>
          <a:p>
            <a:r>
              <a:rPr lang="pl-PL" sz="1400">
                <a:solidFill>
                  <a:srgbClr val="FFFFFF"/>
                </a:solidFill>
              </a:rPr>
              <a:t>Po ułożeniu zadania należy je poprawnie rozwiązać.</a:t>
            </a:r>
          </a:p>
        </p:txBody>
      </p:sp>
    </p:spTree>
    <p:extLst>
      <p:ext uri="{BB962C8B-B14F-4D97-AF65-F5344CB8AC3E}">
        <p14:creationId xmlns:p14="http://schemas.microsoft.com/office/powerpoint/2010/main" val="48407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18D54B-9367-4C8B-8C25-0F50868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1625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PROCES – LEKCJA II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2487D037-7488-405C-A514-FE622F0614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7630" y="1002859"/>
                <a:ext cx="11943132" cy="5264775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PRZYKŁAD</a:t>
                </a:r>
              </a:p>
              <a:p>
                <a:r>
                  <a:rPr lang="pl-PL" dirty="0"/>
                  <a:t>Dodawanie ułamków o jednakowych mianownikach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/>
                  <a:t> kg,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/>
                  <a:t> kg</a:t>
                </a:r>
              </a:p>
              <a:p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Przykładowe zadanie</a:t>
                </a:r>
                <a:r>
                  <a:rPr lang="pl-PL" dirty="0">
                    <a:solidFill>
                      <a:schemeClr val="tx1"/>
                    </a:solidFill>
                  </a:rPr>
                  <a:t>:</a:t>
                </a:r>
                <a:r>
                  <a:rPr lang="pl-PL" dirty="0">
                    <a:solidFill>
                      <a:srgbClr val="FF0000"/>
                    </a:solidFill>
                  </a:rPr>
                  <a:t> Ola miała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 kg jabłek 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 kg gruszek. Ile owoców miała w sumie Ola?</a:t>
                </a:r>
              </a:p>
              <a:p>
                <a:pPr marL="0" indent="0">
                  <a:buNone/>
                </a:pPr>
                <a:r>
                  <a:rPr lang="pl-PL" dirty="0">
                    <a:solidFill>
                      <a:schemeClr val="tx1"/>
                    </a:solidFill>
                  </a:rPr>
                  <a:t>Rozwiązanie: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l-P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l-P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 = 2</a:t>
                </a:r>
              </a:p>
              <a:p>
                <a:pPr marL="0" indent="0">
                  <a:buNone/>
                </a:pPr>
                <a:r>
                  <a:rPr lang="pl-PL" dirty="0"/>
                  <a:t>Odpowiedź</a:t>
                </a:r>
                <a:r>
                  <a:rPr lang="pl-PL" dirty="0">
                    <a:solidFill>
                      <a:srgbClr val="FF0000"/>
                    </a:solidFill>
                  </a:rPr>
                  <a:t>: Ola miała w sumie 2 kg owoców.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487D037-7488-405C-A514-FE622F0614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630" y="1002859"/>
                <a:ext cx="11943132" cy="5264775"/>
              </a:xfrm>
              <a:blipFill>
                <a:blip r:embed="rId2"/>
                <a:stretch>
                  <a:fillRect l="-1327" t="-1275" b="-17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9EA0FA7E-7370-4552-9015-378E3AFDC9D4}"/>
              </a:ext>
            </a:extLst>
          </p:cNvPr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l-PL" dirty="0"/>
          </a:p>
        </p:txBody>
      </p:sp>
      <p:pic>
        <p:nvPicPr>
          <p:cNvPr id="8194" name="Picture 2" descr="Gruszki, Owoców, Witaminy, Owoce">
            <a:extLst>
              <a:ext uri="{FF2B5EF4-FFF2-40B4-BE49-F238E27FC236}">
                <a16:creationId xmlns:a16="http://schemas.microsoft.com/office/drawing/2014/main" xmlns="" id="{A3D01707-5903-44FC-947D-E1898A15B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26" y="2614920"/>
            <a:ext cx="2441359" cy="173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abłka, Kosz Pełen, Zestaw, Przyciąć">
            <a:extLst>
              <a:ext uri="{FF2B5EF4-FFF2-40B4-BE49-F238E27FC236}">
                <a16:creationId xmlns:a16="http://schemas.microsoft.com/office/drawing/2014/main" xmlns="" id="{A35356CD-444B-4FFF-91C7-CCCFFA63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7" y="2614920"/>
            <a:ext cx="2352583" cy="18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317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765</TotalTime>
  <Words>719</Words>
  <Application>Microsoft Office PowerPoint</Application>
  <PresentationFormat>Panoramiczny</PresentationFormat>
  <Paragraphs>167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1" baseType="lpstr">
      <vt:lpstr>Calibri</vt:lpstr>
      <vt:lpstr>Calibri Light</vt:lpstr>
      <vt:lpstr>Cambria Math</vt:lpstr>
      <vt:lpstr>Cilibri</vt:lpstr>
      <vt:lpstr>Lucida Sans Unicode</vt:lpstr>
      <vt:lpstr>Mangal</vt:lpstr>
      <vt:lpstr>Times New Roman</vt:lpstr>
      <vt:lpstr>Trebuchet MS</vt:lpstr>
      <vt:lpstr>Wingdings</vt:lpstr>
      <vt:lpstr>Retrospekcja</vt:lpstr>
      <vt:lpstr>                                                                       SPOTKANIE  Z UŁAMKAMI WEB QUEST PRZEZNACZONY DLA KLAS GIMNAZJALNYCH  JAKO POMOC W NAUCE MATEMATYKI  ( utrwalaniu działań na ułamkach zwykłych) AUTOR: SABINA FOLWARSKA </vt:lpstr>
      <vt:lpstr>WPROWADZENIE</vt:lpstr>
      <vt:lpstr>WPROWADZENIE</vt:lpstr>
      <vt:lpstr>ZADANIE</vt:lpstr>
      <vt:lpstr>PROCES – LEKCJA I</vt:lpstr>
      <vt:lpstr>PROCES – LEKCJA I</vt:lpstr>
      <vt:lpstr>PROCES – LEKCJA I</vt:lpstr>
      <vt:lpstr>PROCES – LEKCJA II</vt:lpstr>
      <vt:lpstr>PROCES – LEKCJA II</vt:lpstr>
      <vt:lpstr>PROCES – LEKCJA II</vt:lpstr>
      <vt:lpstr>PROCES – LEKCJA II</vt:lpstr>
      <vt:lpstr>PROCES – LEKCJA II</vt:lpstr>
      <vt:lpstr>PROCES – LEKCJA II</vt:lpstr>
      <vt:lpstr>PROCES – LEKCJA III</vt:lpstr>
      <vt:lpstr>PROCES – LEKCJA III</vt:lpstr>
      <vt:lpstr>ŹRÓDŁA</vt:lpstr>
      <vt:lpstr>EWALUACJA</vt:lpstr>
      <vt:lpstr>EWALUACJA</vt:lpstr>
      <vt:lpstr>KONKLUZJA</vt:lpstr>
      <vt:lpstr>PORADNIK DLA NAUCZYCIELA</vt:lpstr>
      <vt:lpstr>PORADNIK DLA NAUCZYCIELA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 UŁAMKAMI</dc:title>
  <dc:creator>Sabina Folwarska</dc:creator>
  <cp:lastModifiedBy>Anna Basta</cp:lastModifiedBy>
  <cp:revision>46</cp:revision>
  <dcterms:created xsi:type="dcterms:W3CDTF">2017-08-21T07:21:17Z</dcterms:created>
  <dcterms:modified xsi:type="dcterms:W3CDTF">2020-01-14T12:35:02Z</dcterms:modified>
</cp:coreProperties>
</file>