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59" r:id="rId6"/>
    <p:sldId id="260" r:id="rId7"/>
    <p:sldId id="261" r:id="rId8"/>
    <p:sldId id="262" r:id="rId9"/>
    <p:sldId id="263" r:id="rId10"/>
    <p:sldId id="264" r:id="rId11"/>
    <p:sldId id="268"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938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31204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346109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1244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781969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95942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817536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991925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48590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23241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94975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84399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04134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05304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75649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57098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81674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2A4181D-08BB-4AEF-BA29-B67B4E4233BD}" type="datetimeFigureOut">
              <a:rPr lang="pl-PL" smtClean="0"/>
              <a:pPr/>
              <a:t>14.01.2020</a:t>
            </a:fld>
            <a:endParaRPr lang="pl-PL"/>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l-PL"/>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5D3613E-AA0C-43EE-9C45-1EAB1DDAF16E}" type="slidenum">
              <a:rPr lang="pl-PL" smtClean="0"/>
              <a:pPr/>
              <a:t>‹#›</a:t>
            </a:fld>
            <a:endParaRPr lang="pl-PL"/>
          </a:p>
        </p:txBody>
      </p:sp>
    </p:spTree>
    <p:extLst>
      <p:ext uri="{BB962C8B-B14F-4D97-AF65-F5344CB8AC3E}">
        <p14:creationId xmlns:p14="http://schemas.microsoft.com/office/powerpoint/2010/main" val="19704135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hyperlink" Target="http://planetavedomosti.iedu.sk/index.php/search/results/Z%C3%A1kladn%C3%A9_rovinn%C3%A9_geometrick%C3%A9_%C3%BAtvary,4,0,2751;2752;2754,0,30,1,tn,1.html" TargetMode="External"/><Relationship Id="rId3" Type="http://schemas.openxmlformats.org/officeDocument/2006/relationships/hyperlink" Target="https://oskole.detiamy.sk/clanok/geometricke-utvary" TargetMode="External"/><Relationship Id="rId7" Type="http://schemas.openxmlformats.org/officeDocument/2006/relationships/hyperlink" Target="https://www.google.com/search?q=Z%C3%A1kladn%C3%A9+rovinn%C3%A9+geometrick%C3%A9+%C3%BAtvary&amp;client=firefox-b-ab&amp;sxsrf=ACYBGNTmP0Y4RgiInLoaStqPVBTE_cLbgw:1578391143540&amp;source=lnms&amp;tbm=isch&amp;sa=X&amp;ved=2ahUKEwj0k7WbnfHmAhVKKuwKHeqSDvAQ_AUoAXoECAsQAw&amp;biw=1740&amp;bih=838" TargetMode="External"/><Relationship Id="rId2" Type="http://schemas.openxmlformats.org/officeDocument/2006/relationships/hyperlink" Target="https://www.google.pl/search?q=figury+p&#322;askie+wzory&amp;client=firefox-b&amp;source=lnms&amp;tbm=isch&amp;sa=X&amp;ved=0ahUKEwi1yeX8-ZnRAhUCDiwKHaQjC4oQ_AUICCgB&amp;biw=1271&amp;bih=635" TargetMode="External"/><Relationship Id="rId1" Type="http://schemas.openxmlformats.org/officeDocument/2006/relationships/slideLayout" Target="../slideLayouts/slideLayout2.xml"/><Relationship Id="rId6" Type="http://schemas.openxmlformats.org/officeDocument/2006/relationships/hyperlink" Target="https://www.zones.sk/studentske-prace/matematika/8248-geometricke-utvary/" TargetMode="External"/><Relationship Id="rId5" Type="http://schemas.openxmlformats.org/officeDocument/2006/relationships/hyperlink" Target="https://sk.wikipedia.org/wiki/Rovina_(geometria)" TargetMode="External"/><Relationship Id="rId10" Type="http://schemas.openxmlformats.org/officeDocument/2006/relationships/image" Target="../media/image15.jpeg"/><Relationship Id="rId4" Type="http://schemas.openxmlformats.org/officeDocument/2006/relationships/hyperlink" Target="https://referaty.aktuality.sk/vzorce/referat-6773" TargetMode="External"/><Relationship Id="rId9" Type="http://schemas.openxmlformats.org/officeDocument/2006/relationships/hyperlink" Target="https://www.youtube.com/watch?v=b_J8jmjayX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CC29D81-B764-45EC-8105-D144C1D8A349}"/>
              </a:ext>
            </a:extLst>
          </p:cNvPr>
          <p:cNvSpPr>
            <a:spLocks noGrp="1"/>
          </p:cNvSpPr>
          <p:nvPr>
            <p:ph type="ctrTitle"/>
          </p:nvPr>
        </p:nvSpPr>
        <p:spPr/>
        <p:txBody>
          <a:bodyPr/>
          <a:lstStyle/>
          <a:p>
            <a:r>
              <a:rPr lang="pl-PL" dirty="0"/>
              <a:t/>
            </a:r>
            <a:br>
              <a:rPr lang="pl-PL" dirty="0"/>
            </a:br>
            <a:endParaRPr lang="pl-PL" dirty="0"/>
          </a:p>
        </p:txBody>
      </p:sp>
      <p:sp>
        <p:nvSpPr>
          <p:cNvPr id="3" name="Podtytuł 2">
            <a:extLst>
              <a:ext uri="{FF2B5EF4-FFF2-40B4-BE49-F238E27FC236}">
                <a16:creationId xmlns:a16="http://schemas.microsoft.com/office/drawing/2014/main" xmlns="" id="{C6A49953-B2C1-4FCE-B0C0-DF17EF4DB82E}"/>
              </a:ext>
            </a:extLst>
          </p:cNvPr>
          <p:cNvSpPr>
            <a:spLocks noGrp="1"/>
          </p:cNvSpPr>
          <p:nvPr>
            <p:ph type="subTitle" idx="1"/>
          </p:nvPr>
        </p:nvSpPr>
        <p:spPr>
          <a:xfrm>
            <a:off x="6781801" y="2729718"/>
            <a:ext cx="3953256" cy="2918316"/>
          </a:xfrm>
        </p:spPr>
        <p:txBody>
          <a:bodyPr>
            <a:normAutofit fontScale="85000" lnSpcReduction="20000"/>
          </a:bodyPr>
          <a:lstStyle/>
          <a:p>
            <a:endParaRPr lang="pl-PL" b="1" dirty="0">
              <a:solidFill>
                <a:srgbClr val="0070C0"/>
              </a:solidFill>
              <a:latin typeface="Comic Sans MS" pitchFamily="66"/>
              <a:cs typeface="Mangal" pitchFamily="2"/>
            </a:endParaRPr>
          </a:p>
          <a:p>
            <a:pPr algn="ctr"/>
            <a:r>
              <a:rPr lang="pl-PL" sz="3200" b="1" dirty="0">
                <a:solidFill>
                  <a:srgbClr val="0070C0"/>
                </a:solidFill>
                <a:latin typeface="Comic Sans MS" pitchFamily="66"/>
                <a:cs typeface="Mangal" pitchFamily="2"/>
              </a:rPr>
              <a:t>OBVÔDY A OBSAHY ROVINNÝCH ÚTVAROV</a:t>
            </a:r>
            <a:r>
              <a:rPr lang="pl-PL" sz="3200" b="1" dirty="0">
                <a:solidFill>
                  <a:srgbClr val="FF0000"/>
                </a:solidFill>
                <a:latin typeface="Comic Sans MS" pitchFamily="66"/>
                <a:cs typeface="Mangal" pitchFamily="2"/>
              </a:rPr>
              <a:t/>
            </a:r>
            <a:br>
              <a:rPr lang="pl-PL" sz="3200" b="1" dirty="0">
                <a:solidFill>
                  <a:srgbClr val="FF0000"/>
                </a:solidFill>
                <a:latin typeface="Comic Sans MS" pitchFamily="66"/>
                <a:cs typeface="Mangal" pitchFamily="2"/>
              </a:rPr>
            </a:br>
            <a:endParaRPr lang="pl-PL" sz="3200" b="1" dirty="0">
              <a:solidFill>
                <a:srgbClr val="FF0000"/>
              </a:solidFill>
              <a:latin typeface="Comic Sans MS" pitchFamily="66"/>
              <a:cs typeface="Mangal" pitchFamily="2"/>
            </a:endParaRPr>
          </a:p>
          <a:p>
            <a:pPr lvl="0" algn="ctr" hangingPunct="0">
              <a:lnSpc>
                <a:spcPct val="100000"/>
              </a:lnSpc>
              <a:spcBef>
                <a:spcPts val="0"/>
              </a:spcBef>
              <a:defRPr sz="1800" b="0" i="0" u="none" strike="noStrike" kern="0" cap="none" spc="0" baseline="0">
                <a:solidFill>
                  <a:srgbClr val="000000"/>
                </a:solidFill>
                <a:uFillTx/>
              </a:defRPr>
            </a:pPr>
            <a:r>
              <a:rPr lang="sk-SK" b="1" dirty="0">
                <a:solidFill>
                  <a:srgbClr val="000000"/>
                </a:solidFill>
                <a:latin typeface="Comic Sans MS" pitchFamily="66"/>
                <a:ea typeface="Lucida Sans Unicode" pitchFamily="2"/>
                <a:cs typeface="Mangal" pitchFamily="2"/>
              </a:rPr>
              <a:t>Web </a:t>
            </a:r>
            <a:r>
              <a:rPr lang="sk-SK" b="1" dirty="0" err="1">
                <a:solidFill>
                  <a:srgbClr val="000000"/>
                </a:solidFill>
                <a:latin typeface="Comic Sans MS" pitchFamily="66"/>
                <a:ea typeface="Lucida Sans Unicode" pitchFamily="2"/>
                <a:cs typeface="Mangal" pitchFamily="2"/>
              </a:rPr>
              <a:t>Quest</a:t>
            </a:r>
            <a:r>
              <a:rPr lang="sk-SK" b="1" dirty="0">
                <a:solidFill>
                  <a:srgbClr val="000000"/>
                </a:solidFill>
                <a:latin typeface="Comic Sans MS" pitchFamily="66"/>
                <a:ea typeface="Lucida Sans Unicode" pitchFamily="2"/>
                <a:cs typeface="Mangal" pitchFamily="2"/>
              </a:rPr>
              <a:t> je určený pre žiakov piateho ročníka základných škôl</a:t>
            </a:r>
            <a:br>
              <a:rPr lang="sk-SK" b="1" dirty="0">
                <a:solidFill>
                  <a:srgbClr val="000000"/>
                </a:solidFill>
                <a:latin typeface="Comic Sans MS" pitchFamily="66"/>
                <a:ea typeface="Lucida Sans Unicode" pitchFamily="2"/>
                <a:cs typeface="Mangal" pitchFamily="2"/>
              </a:rPr>
            </a:br>
            <a:r>
              <a:rPr lang="sk-SK" b="1" dirty="0">
                <a:solidFill>
                  <a:srgbClr val="000000"/>
                </a:solidFill>
                <a:latin typeface="Comic Sans MS" pitchFamily="66"/>
                <a:ea typeface="Lucida Sans Unicode" pitchFamily="2"/>
                <a:cs typeface="Mangal" pitchFamily="2"/>
              </a:rPr>
              <a:t> </a:t>
            </a:r>
            <a:r>
              <a:rPr lang="sk-SK" dirty="0">
                <a:solidFill>
                  <a:srgbClr val="000000"/>
                </a:solidFill>
                <a:latin typeface="Comic Sans MS" pitchFamily="66"/>
                <a:ea typeface="Lucida Sans Unicode" pitchFamily="2"/>
                <a:cs typeface="Mangal" pitchFamily="2"/>
              </a:rPr>
              <a:t>(matematicko-informatický charakter)</a:t>
            </a:r>
            <a:br>
              <a:rPr lang="sk-SK" dirty="0">
                <a:solidFill>
                  <a:srgbClr val="000000"/>
                </a:solidFill>
                <a:latin typeface="Comic Sans MS" pitchFamily="66"/>
                <a:ea typeface="Lucida Sans Unicode" pitchFamily="2"/>
                <a:cs typeface="Mangal" pitchFamily="2"/>
              </a:rPr>
            </a:br>
            <a:r>
              <a:rPr lang="sk-SK" b="1" dirty="0">
                <a:solidFill>
                  <a:srgbClr val="000000"/>
                </a:solidFill>
                <a:latin typeface="Comic Sans MS" pitchFamily="66"/>
                <a:ea typeface="Lucida Sans Unicode" pitchFamily="2"/>
                <a:cs typeface="Mangal" pitchFamily="2"/>
              </a:rPr>
              <a:t>Autor projektu: </a:t>
            </a:r>
            <a:r>
              <a:rPr lang="sk-SK" dirty="0" err="1">
                <a:solidFill>
                  <a:srgbClr val="000000"/>
                </a:solidFill>
                <a:latin typeface="Comic Sans MS" pitchFamily="66"/>
                <a:ea typeface="Lucida Sans Unicode" pitchFamily="2"/>
                <a:cs typeface="Mangal" pitchFamily="2"/>
              </a:rPr>
              <a:t>Sabina</a:t>
            </a:r>
            <a:r>
              <a:rPr lang="sk-SK" dirty="0">
                <a:solidFill>
                  <a:srgbClr val="000000"/>
                </a:solidFill>
                <a:latin typeface="Comic Sans MS" pitchFamily="66"/>
                <a:ea typeface="Lucida Sans Unicode" pitchFamily="2"/>
                <a:cs typeface="Mangal" pitchFamily="2"/>
              </a:rPr>
              <a:t> </a:t>
            </a:r>
            <a:r>
              <a:rPr lang="sk-SK" dirty="0" err="1">
                <a:solidFill>
                  <a:srgbClr val="000000"/>
                </a:solidFill>
                <a:latin typeface="Comic Sans MS" pitchFamily="66"/>
                <a:ea typeface="Lucida Sans Unicode" pitchFamily="2"/>
                <a:cs typeface="Mangal" pitchFamily="2"/>
              </a:rPr>
              <a:t>Folwarska</a:t>
            </a:r>
            <a:endParaRPr lang="sk-SK" dirty="0">
              <a:solidFill>
                <a:srgbClr val="000000"/>
              </a:solidFill>
              <a:latin typeface="Comic Sans MS" pitchFamily="66"/>
              <a:ea typeface="Lucida Sans Unicode" pitchFamily="2"/>
              <a:cs typeface="Mangal" pitchFamily="2"/>
            </a:endParaRPr>
          </a:p>
          <a:p>
            <a:pPr algn="ctr"/>
            <a:endParaRPr lang="pl-PL" dirty="0"/>
          </a:p>
        </p:txBody>
      </p:sp>
      <p:pic>
        <p:nvPicPr>
          <p:cNvPr id="19" name="Obraz 18">
            <a:extLst>
              <a:ext uri="{FF2B5EF4-FFF2-40B4-BE49-F238E27FC236}">
                <a16:creationId xmlns:a16="http://schemas.microsoft.com/office/drawing/2014/main" xmlns="" id="{35AC22A0-D5C1-43E5-968B-DB7E27F095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1301" y="2647422"/>
            <a:ext cx="2673712" cy="3608329"/>
          </a:xfrm>
          <a:prstGeom prst="rect">
            <a:avLst/>
          </a:prstGeom>
        </p:spPr>
      </p:pic>
      <p:pic>
        <p:nvPicPr>
          <p:cNvPr id="28" name="Obraz 27">
            <a:extLst>
              <a:ext uri="{FF2B5EF4-FFF2-40B4-BE49-F238E27FC236}">
                <a16:creationId xmlns:a16="http://schemas.microsoft.com/office/drawing/2014/main" xmlns="" id="{7A2E3CA4-A043-4BC5-B8F8-D60DA329FC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2502976"/>
          </a:xfrm>
          <a:prstGeom prst="rect">
            <a:avLst/>
          </a:prstGeom>
        </p:spPr>
      </p:pic>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3861" y="6177180"/>
            <a:ext cx="1744278" cy="556968"/>
          </a:xfrm>
          <a:prstGeom prst="rect">
            <a:avLst/>
          </a:prstGeom>
        </p:spPr>
      </p:pic>
    </p:spTree>
    <p:extLst>
      <p:ext uri="{BB962C8B-B14F-4D97-AF65-F5344CB8AC3E}">
        <p14:creationId xmlns:p14="http://schemas.microsoft.com/office/powerpoint/2010/main" val="2837027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F290951-8ED8-40B1-8145-CB72DD6E65C2}"/>
              </a:ext>
            </a:extLst>
          </p:cNvPr>
          <p:cNvSpPr>
            <a:spLocks noGrp="1"/>
          </p:cNvSpPr>
          <p:nvPr>
            <p:ph type="title"/>
          </p:nvPr>
        </p:nvSpPr>
        <p:spPr>
          <a:xfrm>
            <a:off x="684212" y="1926454"/>
            <a:ext cx="8534400" cy="4067945"/>
          </a:xfrm>
        </p:spPr>
        <p:txBody>
          <a:bodyPr/>
          <a:lstStyle/>
          <a:p>
            <a:endParaRPr lang="pl-PL" dirty="0"/>
          </a:p>
        </p:txBody>
      </p:sp>
      <p:sp>
        <p:nvSpPr>
          <p:cNvPr id="3" name="Symbol zastępczy zawartości 2">
            <a:extLst>
              <a:ext uri="{FF2B5EF4-FFF2-40B4-BE49-F238E27FC236}">
                <a16:creationId xmlns:a16="http://schemas.microsoft.com/office/drawing/2014/main" xmlns="" id="{3082203B-1438-46AA-98CD-C699989CB3F9}"/>
              </a:ext>
            </a:extLst>
          </p:cNvPr>
          <p:cNvSpPr>
            <a:spLocks noGrp="1"/>
          </p:cNvSpPr>
          <p:nvPr>
            <p:ph idx="1"/>
          </p:nvPr>
        </p:nvSpPr>
        <p:spPr>
          <a:xfrm>
            <a:off x="684212" y="685801"/>
            <a:ext cx="8534400" cy="1089734"/>
          </a:xfrm>
        </p:spPr>
        <p:txBody>
          <a:bodyPr>
            <a:normAutofit/>
          </a:bodyPr>
          <a:lstStyle/>
          <a:p>
            <a:pPr marL="0" indent="0" algn="ctr">
              <a:buNone/>
            </a:pPr>
            <a:r>
              <a:rPr lang="pl-PL" sz="3600" b="1" dirty="0"/>
              <a:t>HODNOTENIE</a:t>
            </a:r>
            <a:endParaRPr lang="pl-PL" sz="3600" dirty="0"/>
          </a:p>
        </p:txBody>
      </p:sp>
      <p:graphicFrame>
        <p:nvGraphicFramePr>
          <p:cNvPr id="4" name="Tabela 3">
            <a:extLst>
              <a:ext uri="{FF2B5EF4-FFF2-40B4-BE49-F238E27FC236}">
                <a16:creationId xmlns:a16="http://schemas.microsoft.com/office/drawing/2014/main" xmlns="" id="{92071BAC-CE1D-4A03-9DC7-6A33835A3640}"/>
              </a:ext>
            </a:extLst>
          </p:cNvPr>
          <p:cNvGraphicFramePr>
            <a:graphicFrameLocks noGrp="1"/>
          </p:cNvGraphicFramePr>
          <p:nvPr>
            <p:extLst>
              <p:ext uri="{D42A27DB-BD31-4B8C-83A1-F6EECF244321}">
                <p14:modId xmlns:p14="http://schemas.microsoft.com/office/powerpoint/2010/main" val="2180544297"/>
              </p:ext>
            </p:extLst>
          </p:nvPr>
        </p:nvGraphicFramePr>
        <p:xfrm>
          <a:off x="683581" y="1926454"/>
          <a:ext cx="9476419" cy="4203582"/>
        </p:xfrm>
        <a:graphic>
          <a:graphicData uri="http://schemas.openxmlformats.org/drawingml/2006/table">
            <a:tbl>
              <a:tblPr firstRow="1" bandRow="1">
                <a:tableStyleId>{5C22544A-7EE6-4342-B048-85BDC9FD1C3A}</a:tableStyleId>
              </a:tblPr>
              <a:tblGrid>
                <a:gridCol w="2369578">
                  <a:extLst>
                    <a:ext uri="{9D8B030D-6E8A-4147-A177-3AD203B41FA5}">
                      <a16:colId xmlns:a16="http://schemas.microsoft.com/office/drawing/2014/main" xmlns="" val="2254198353"/>
                    </a:ext>
                  </a:extLst>
                </a:gridCol>
                <a:gridCol w="2312471">
                  <a:extLst>
                    <a:ext uri="{9D8B030D-6E8A-4147-A177-3AD203B41FA5}">
                      <a16:colId xmlns:a16="http://schemas.microsoft.com/office/drawing/2014/main" xmlns="" val="2243677536"/>
                    </a:ext>
                  </a:extLst>
                </a:gridCol>
                <a:gridCol w="2425423">
                  <a:extLst>
                    <a:ext uri="{9D8B030D-6E8A-4147-A177-3AD203B41FA5}">
                      <a16:colId xmlns:a16="http://schemas.microsoft.com/office/drawing/2014/main" xmlns="" val="760142592"/>
                    </a:ext>
                  </a:extLst>
                </a:gridCol>
                <a:gridCol w="2368947">
                  <a:extLst>
                    <a:ext uri="{9D8B030D-6E8A-4147-A177-3AD203B41FA5}">
                      <a16:colId xmlns:a16="http://schemas.microsoft.com/office/drawing/2014/main" xmlns="" val="3735832144"/>
                    </a:ext>
                  </a:extLst>
                </a:gridCol>
              </a:tblGrid>
              <a:tr h="258311">
                <a:tc>
                  <a:txBody>
                    <a:bodyPr/>
                    <a:lstStyle/>
                    <a:p>
                      <a:pPr marL="0" marR="0" lvl="0" indent="0" algn="ctr"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Počet bodov</a:t>
                      </a: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a:latin typeface="Arial" pitchFamily="18"/>
                          <a:ea typeface="Lucida Sans Unicode" pitchFamily="2"/>
                          <a:cs typeface="Mangal" pitchFamily="2"/>
                        </a:rPr>
                        <a:t>1</a:t>
                      </a: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a:latin typeface="Arial" pitchFamily="18"/>
                          <a:ea typeface="Lucida Sans Unicode" pitchFamily="2"/>
                          <a:cs typeface="Mangal" pitchFamily="2"/>
                        </a:rPr>
                        <a:t>2</a:t>
                      </a: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a:latin typeface="Arial" pitchFamily="18"/>
                          <a:ea typeface="Lucida Sans Unicode" pitchFamily="2"/>
                          <a:cs typeface="Mangal" pitchFamily="2"/>
                        </a:rPr>
                        <a:t>3</a:t>
                      </a:r>
                    </a:p>
                  </a:txBody>
                  <a:tcPr/>
                </a:tc>
                <a:extLst>
                  <a:ext uri="{0D108BD9-81ED-4DB2-BD59-A6C34878D82A}">
                    <a16:rowId xmlns:a16="http://schemas.microsoft.com/office/drawing/2014/main" xmlns="" val="1193890827"/>
                  </a:ext>
                </a:extLst>
              </a:tr>
              <a:tr h="1343216">
                <a:tc>
                  <a:txBody>
                    <a:bodyPr/>
                    <a:lstStyle/>
                    <a:p>
                      <a:pPr marL="0" marR="0" lvl="0" indent="0" algn="ctr" rtl="0" hangingPunct="0">
                        <a:lnSpc>
                          <a:spcPct val="100000"/>
                        </a:lnSpc>
                        <a:spcBef>
                          <a:spcPts val="0"/>
                        </a:spcBef>
                        <a:spcAft>
                          <a:spcPts val="0"/>
                        </a:spcAft>
                        <a:buNone/>
                        <a:tabLst/>
                      </a:pPr>
                      <a:r>
                        <a:rPr lang="sk-SK" sz="1600" b="1" i="0" u="none" strike="noStrike" kern="1200" noProof="0" dirty="0">
                          <a:latin typeface="Arial" pitchFamily="34"/>
                          <a:ea typeface="Lucida Sans Unicode" pitchFamily="2"/>
                          <a:cs typeface="Mangal" pitchFamily="2"/>
                        </a:rPr>
                        <a:t>Zaangažovanie</a:t>
                      </a:r>
                      <a:r>
                        <a:rPr lang="sk-SK" sz="1600" b="1" i="0" u="none" strike="noStrike" kern="1200" baseline="0" noProof="0" dirty="0">
                          <a:latin typeface="Arial" pitchFamily="34"/>
                          <a:ea typeface="Lucida Sans Unicode" pitchFamily="2"/>
                          <a:cs typeface="Mangal" pitchFamily="2"/>
                        </a:rPr>
                        <a:t> skupiny a schopnosť spolupráce</a:t>
                      </a:r>
                      <a:endParaRPr lang="sk-SK" sz="1600" b="1" i="0" u="none" strike="noStrike" kern="1200" noProof="0" dirty="0">
                        <a:latin typeface="Arial" pitchFamily="34"/>
                        <a:ea typeface="Lucida Sans Unicode" pitchFamily="2"/>
                        <a:cs typeface="Mangal" pitchFamily="2"/>
                      </a:endParaRP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Chýbajúce zaangažovanie všetkých členov skupiny.</a:t>
                      </a: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Dobré</a:t>
                      </a:r>
                      <a:r>
                        <a:rPr lang="sk-SK" sz="1600" b="0" i="0" u="none" strike="noStrike" kern="1200" baseline="0" noProof="0" dirty="0">
                          <a:latin typeface="Arial" pitchFamily="34"/>
                          <a:ea typeface="Lucida Sans Unicode" pitchFamily="2"/>
                          <a:cs typeface="Mangal" pitchFamily="2"/>
                        </a:rPr>
                        <a:t> zaangažovanie všetkých členov skupiny</a:t>
                      </a:r>
                      <a:r>
                        <a:rPr lang="sk-SK" sz="1600" b="0" i="0" u="none" strike="noStrike" kern="1200" noProof="0" dirty="0">
                          <a:latin typeface="Arial" pitchFamily="34"/>
                          <a:ea typeface="Lucida Sans Unicode" pitchFamily="2"/>
                          <a:cs typeface="Mangal" pitchFamily="2"/>
                        </a:rPr>
                        <a:t>. Schopnosť spolupráce na uspokojivej úrovní.</a:t>
                      </a: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Úplné zaangažovanie</a:t>
                      </a:r>
                      <a:r>
                        <a:rPr lang="sk-SK" sz="1600" b="0" i="0" u="none" strike="noStrike" kern="1200" baseline="0" noProof="0" dirty="0">
                          <a:latin typeface="Arial" pitchFamily="34"/>
                          <a:ea typeface="Lucida Sans Unicode" pitchFamily="2"/>
                          <a:cs typeface="Mangal" pitchFamily="2"/>
                        </a:rPr>
                        <a:t> všetkých členov skupiny</a:t>
                      </a:r>
                      <a:r>
                        <a:rPr lang="sk-SK" sz="1600" b="0" i="0" u="none" strike="noStrike" kern="1200" noProof="0" dirty="0">
                          <a:latin typeface="Arial" pitchFamily="34"/>
                          <a:ea typeface="Lucida Sans Unicode" pitchFamily="2"/>
                          <a:cs typeface="Mangal" pitchFamily="2"/>
                        </a:rPr>
                        <a:t>. Vzájomné motivovanie sa do práce. Schopnosť spolupráce v skupine na vysokej úrovní.</a:t>
                      </a:r>
                    </a:p>
                  </a:txBody>
                  <a:tcPr/>
                </a:tc>
                <a:extLst>
                  <a:ext uri="{0D108BD9-81ED-4DB2-BD59-A6C34878D82A}">
                    <a16:rowId xmlns:a16="http://schemas.microsoft.com/office/drawing/2014/main" xmlns="" val="2591735294"/>
                  </a:ext>
                </a:extLst>
              </a:tr>
              <a:tr h="2100462">
                <a:tc>
                  <a:txBody>
                    <a:bodyPr/>
                    <a:lstStyle/>
                    <a:p>
                      <a:pPr marL="0" marR="0" lvl="0" indent="0" algn="ctr" rtl="0" hangingPunct="0">
                        <a:lnSpc>
                          <a:spcPct val="100000"/>
                        </a:lnSpc>
                        <a:spcBef>
                          <a:spcPts val="0"/>
                        </a:spcBef>
                        <a:spcAft>
                          <a:spcPts val="0"/>
                        </a:spcAft>
                        <a:buNone/>
                        <a:tabLst/>
                      </a:pPr>
                      <a:r>
                        <a:rPr lang="sk-SK" sz="1600" b="1" i="0" u="none" strike="noStrike" kern="1200" noProof="0" dirty="0">
                          <a:latin typeface="Arial" pitchFamily="34"/>
                          <a:ea typeface="Lucida Sans Unicode" pitchFamily="2"/>
                          <a:cs typeface="Mangal" pitchFamily="2"/>
                        </a:rPr>
                        <a:t>Prezentácia</a:t>
                      </a: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Prezentácia len čítaná. Chýbajúce odpovede na otázky učiteľa.</a:t>
                      </a: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Prezentácia čiastočne hovorená spamäti,</a:t>
                      </a:r>
                      <a:r>
                        <a:rPr lang="sk-SK" sz="1600" b="0" i="0" u="none" strike="noStrike" kern="1200" baseline="0" noProof="0" dirty="0">
                          <a:latin typeface="Arial" pitchFamily="34"/>
                          <a:ea typeface="Lucida Sans Unicode" pitchFamily="2"/>
                          <a:cs typeface="Mangal" pitchFamily="2"/>
                        </a:rPr>
                        <a:t> čiastočné čítaná. Chýbajúce odpovede na otázky učiteľa.</a:t>
                      </a:r>
                      <a:endParaRPr lang="sk-SK" sz="1600" b="0" i="0" u="none" strike="noStrike" kern="1200" noProof="0" dirty="0">
                        <a:latin typeface="Arial" pitchFamily="34"/>
                        <a:ea typeface="Lucida Sans Unicode" pitchFamily="2"/>
                        <a:cs typeface="Mangal" pitchFamily="2"/>
                      </a:endParaRPr>
                    </a:p>
                  </a:txBody>
                  <a:tcPr/>
                </a:tc>
                <a:tc>
                  <a:txBody>
                    <a:bodyPr/>
                    <a:lstStyle/>
                    <a:p>
                      <a:pPr marL="0" marR="0" lvl="0" indent="0" rtl="0" hangingPunct="0">
                        <a:lnSpc>
                          <a:spcPct val="100000"/>
                        </a:lnSpc>
                        <a:spcBef>
                          <a:spcPts val="0"/>
                        </a:spcBef>
                        <a:spcAft>
                          <a:spcPts val="0"/>
                        </a:spcAft>
                        <a:buNone/>
                        <a:tabLst/>
                      </a:pPr>
                      <a:r>
                        <a:rPr lang="sk-SK" sz="1600" b="0" i="0" u="none" strike="noStrike" kern="1200" noProof="0" dirty="0">
                          <a:latin typeface="Arial" pitchFamily="34"/>
                          <a:ea typeface="Lucida Sans Unicode" pitchFamily="2"/>
                          <a:cs typeface="Mangal" pitchFamily="2"/>
                        </a:rPr>
                        <a:t>Prezentácia hovorená spamäti,</a:t>
                      </a:r>
                      <a:r>
                        <a:rPr lang="sk-SK" sz="1600" b="0" i="0" u="none" strike="noStrike" kern="1200" baseline="0" noProof="0" dirty="0">
                          <a:latin typeface="Arial" pitchFamily="34"/>
                          <a:ea typeface="Lucida Sans Unicode" pitchFamily="2"/>
                          <a:cs typeface="Mangal" pitchFamily="2"/>
                        </a:rPr>
                        <a:t> správne odpovede na otázky učiteľa</a:t>
                      </a:r>
                      <a:r>
                        <a:rPr lang="sk-SK" sz="1600" b="0" i="0" u="none" strike="noStrike" kern="1200" noProof="0" dirty="0">
                          <a:latin typeface="Arial" pitchFamily="34"/>
                          <a:ea typeface="Lucida Sans Unicode" pitchFamily="2"/>
                          <a:cs typeface="Mangal" pitchFamily="2"/>
                        </a:rPr>
                        <a:t>.</a:t>
                      </a:r>
                    </a:p>
                  </a:txBody>
                  <a:tcPr/>
                </a:tc>
                <a:extLst>
                  <a:ext uri="{0D108BD9-81ED-4DB2-BD59-A6C34878D82A}">
                    <a16:rowId xmlns:a16="http://schemas.microsoft.com/office/drawing/2014/main" xmlns="" val="2419137033"/>
                  </a:ext>
                </a:extLst>
              </a:tr>
            </a:tbl>
          </a:graphicData>
        </a:graphic>
      </p:graphicFrame>
      <p:pic>
        <p:nvPicPr>
          <p:cNvPr id="5" name="Picture 2" descr="Grafika, Wykres, Wynik, Obroty, Zysk">
            <a:extLst>
              <a:ext uri="{FF2B5EF4-FFF2-40B4-BE49-F238E27FC236}">
                <a16:creationId xmlns:a16="http://schemas.microsoft.com/office/drawing/2014/main" xmlns="" id="{011B9ADC-615F-45A4-86C0-409B3D9E52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01" y="0"/>
            <a:ext cx="2032000" cy="1926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098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323C03D-40D8-401B-AA24-08122700B3A7}"/>
              </a:ext>
            </a:extLst>
          </p:cNvPr>
          <p:cNvSpPr>
            <a:spLocks noGrp="1"/>
          </p:cNvSpPr>
          <p:nvPr>
            <p:ph type="title"/>
          </p:nvPr>
        </p:nvSpPr>
        <p:spPr>
          <a:xfrm>
            <a:off x="684212" y="1331650"/>
            <a:ext cx="10670328" cy="4662749"/>
          </a:xfrm>
        </p:spPr>
        <p:txBody>
          <a:bodyPr/>
          <a:lstStyle/>
          <a:p>
            <a:endParaRPr lang="pl-PL" dirty="0"/>
          </a:p>
        </p:txBody>
      </p:sp>
      <p:sp>
        <p:nvSpPr>
          <p:cNvPr id="3" name="Symbol zastępczy zawartości 2">
            <a:extLst>
              <a:ext uri="{FF2B5EF4-FFF2-40B4-BE49-F238E27FC236}">
                <a16:creationId xmlns:a16="http://schemas.microsoft.com/office/drawing/2014/main" xmlns="" id="{1440114B-1C97-4C4E-B046-5339D7B6F938}"/>
              </a:ext>
            </a:extLst>
          </p:cNvPr>
          <p:cNvSpPr>
            <a:spLocks noGrp="1"/>
          </p:cNvSpPr>
          <p:nvPr>
            <p:ph idx="1"/>
          </p:nvPr>
        </p:nvSpPr>
        <p:spPr>
          <a:xfrm>
            <a:off x="684212" y="470517"/>
            <a:ext cx="8534400" cy="1074198"/>
          </a:xfrm>
        </p:spPr>
        <p:txBody>
          <a:bodyPr>
            <a:normAutofit/>
          </a:bodyPr>
          <a:lstStyle/>
          <a:p>
            <a:pPr marL="0" indent="0" algn="ctr">
              <a:buNone/>
            </a:pPr>
            <a:r>
              <a:rPr lang="pl-PL" sz="4000" b="1" dirty="0"/>
              <a:t>HODNOTENIE</a:t>
            </a:r>
            <a:endParaRPr lang="pl-PL" sz="4000" dirty="0"/>
          </a:p>
          <a:p>
            <a:endParaRPr lang="pl-PL" dirty="0"/>
          </a:p>
        </p:txBody>
      </p:sp>
      <p:graphicFrame>
        <p:nvGraphicFramePr>
          <p:cNvPr id="8" name="Tabela 7">
            <a:extLst>
              <a:ext uri="{FF2B5EF4-FFF2-40B4-BE49-F238E27FC236}">
                <a16:creationId xmlns:a16="http://schemas.microsoft.com/office/drawing/2014/main" xmlns="" id="{E4B62AE7-290F-4852-8529-A3E2371D876E}"/>
              </a:ext>
            </a:extLst>
          </p:cNvPr>
          <p:cNvGraphicFramePr>
            <a:graphicFrameLocks noGrp="1"/>
          </p:cNvGraphicFramePr>
          <p:nvPr>
            <p:extLst>
              <p:ext uri="{D42A27DB-BD31-4B8C-83A1-F6EECF244321}">
                <p14:modId xmlns:p14="http://schemas.microsoft.com/office/powerpoint/2010/main" val="1117289665"/>
              </p:ext>
            </p:extLst>
          </p:nvPr>
        </p:nvGraphicFramePr>
        <p:xfrm>
          <a:off x="684212" y="2166151"/>
          <a:ext cx="8415400" cy="3828246"/>
        </p:xfrm>
        <a:graphic>
          <a:graphicData uri="http://schemas.openxmlformats.org/drawingml/2006/table">
            <a:tbl>
              <a:tblPr firstRow="1" bandRow="1">
                <a:tableStyleId>{5C22544A-7EE6-4342-B048-85BDC9FD1C3A}</a:tableStyleId>
              </a:tblPr>
              <a:tblGrid>
                <a:gridCol w="4207700">
                  <a:extLst>
                    <a:ext uri="{9D8B030D-6E8A-4147-A177-3AD203B41FA5}">
                      <a16:colId xmlns:a16="http://schemas.microsoft.com/office/drawing/2014/main" xmlns="" val="633899689"/>
                    </a:ext>
                  </a:extLst>
                </a:gridCol>
                <a:gridCol w="4207700">
                  <a:extLst>
                    <a:ext uri="{9D8B030D-6E8A-4147-A177-3AD203B41FA5}">
                      <a16:colId xmlns:a16="http://schemas.microsoft.com/office/drawing/2014/main" xmlns="" val="473720725"/>
                    </a:ext>
                  </a:extLst>
                </a:gridCol>
              </a:tblGrid>
              <a:tr h="562059">
                <a:tc>
                  <a:txBody>
                    <a:bodyPr/>
                    <a:lstStyle/>
                    <a:p>
                      <a:pPr algn="ctr"/>
                      <a:r>
                        <a:rPr lang="pl-PL" sz="2400" dirty="0">
                          <a:latin typeface="Jokerman" panose="04090605060D06020702" pitchFamily="82" charset="0"/>
                        </a:rPr>
                        <a:t>&lt;4</a:t>
                      </a:r>
                    </a:p>
                  </a:txBody>
                  <a:tcPr/>
                </a:tc>
                <a:tc>
                  <a:txBody>
                    <a:bodyPr/>
                    <a:lstStyle/>
                    <a:p>
                      <a:pPr algn="ctr"/>
                      <a:r>
                        <a:rPr lang="sk-SK" sz="2400" noProof="0" dirty="0">
                          <a:latin typeface="Jokerman" panose="04090605060D06020702" pitchFamily="82" charset="0"/>
                        </a:rPr>
                        <a:t>nedostatočný</a:t>
                      </a:r>
                    </a:p>
                  </a:txBody>
                  <a:tcPr/>
                </a:tc>
                <a:extLst>
                  <a:ext uri="{0D108BD9-81ED-4DB2-BD59-A6C34878D82A}">
                    <a16:rowId xmlns:a16="http://schemas.microsoft.com/office/drawing/2014/main" xmlns="" val="1946243317"/>
                  </a:ext>
                </a:extLst>
              </a:tr>
              <a:tr h="562059">
                <a:tc>
                  <a:txBody>
                    <a:bodyPr/>
                    <a:lstStyle/>
                    <a:p>
                      <a:pPr algn="ctr"/>
                      <a:r>
                        <a:rPr lang="pl-PL" sz="2400" dirty="0">
                          <a:latin typeface="Jokerman" panose="04090605060D06020702" pitchFamily="82" charset="0"/>
                        </a:rPr>
                        <a:t>4-5</a:t>
                      </a:r>
                    </a:p>
                  </a:txBody>
                  <a:tcPr/>
                </a:tc>
                <a:tc>
                  <a:txBody>
                    <a:bodyPr/>
                    <a:lstStyle/>
                    <a:p>
                      <a:pPr algn="ctr"/>
                      <a:r>
                        <a:rPr lang="sk-SK" sz="2400" noProof="0" dirty="0">
                          <a:latin typeface="Jokerman" panose="04090605060D06020702" pitchFamily="82" charset="0"/>
                        </a:rPr>
                        <a:t>prípustný</a:t>
                      </a:r>
                    </a:p>
                  </a:txBody>
                  <a:tcPr/>
                </a:tc>
                <a:extLst>
                  <a:ext uri="{0D108BD9-81ED-4DB2-BD59-A6C34878D82A}">
                    <a16:rowId xmlns:a16="http://schemas.microsoft.com/office/drawing/2014/main" xmlns="" val="846610860"/>
                  </a:ext>
                </a:extLst>
              </a:tr>
              <a:tr h="562059">
                <a:tc>
                  <a:txBody>
                    <a:bodyPr/>
                    <a:lstStyle/>
                    <a:p>
                      <a:pPr algn="ctr"/>
                      <a:r>
                        <a:rPr lang="pl-PL" sz="2400" dirty="0">
                          <a:latin typeface="Jokerman" panose="04090605060D06020702" pitchFamily="82" charset="0"/>
                        </a:rPr>
                        <a:t>6-7</a:t>
                      </a:r>
                    </a:p>
                  </a:txBody>
                  <a:tcPr/>
                </a:tc>
                <a:tc>
                  <a:txBody>
                    <a:bodyPr/>
                    <a:lstStyle/>
                    <a:p>
                      <a:pPr algn="ctr"/>
                      <a:r>
                        <a:rPr lang="sk-SK" sz="2400" noProof="0" dirty="0">
                          <a:latin typeface="Jokerman" panose="04090605060D06020702" pitchFamily="82" charset="0"/>
                        </a:rPr>
                        <a:t>dostatočný</a:t>
                      </a:r>
                    </a:p>
                  </a:txBody>
                  <a:tcPr/>
                </a:tc>
                <a:extLst>
                  <a:ext uri="{0D108BD9-81ED-4DB2-BD59-A6C34878D82A}">
                    <a16:rowId xmlns:a16="http://schemas.microsoft.com/office/drawing/2014/main" xmlns="" val="665688775"/>
                  </a:ext>
                </a:extLst>
              </a:tr>
              <a:tr h="562059">
                <a:tc>
                  <a:txBody>
                    <a:bodyPr/>
                    <a:lstStyle/>
                    <a:p>
                      <a:pPr algn="ctr"/>
                      <a:r>
                        <a:rPr lang="pl-PL" sz="2400" dirty="0">
                          <a:latin typeface="Jokerman" panose="04090605060D06020702" pitchFamily="82" charset="0"/>
                        </a:rPr>
                        <a:t>8-9</a:t>
                      </a:r>
                    </a:p>
                  </a:txBody>
                  <a:tcPr/>
                </a:tc>
                <a:tc>
                  <a:txBody>
                    <a:bodyPr/>
                    <a:lstStyle/>
                    <a:p>
                      <a:pPr algn="ctr"/>
                      <a:r>
                        <a:rPr lang="sk-SK" sz="2400" noProof="0" dirty="0">
                          <a:latin typeface="Jokerman" panose="04090605060D06020702" pitchFamily="82" charset="0"/>
                        </a:rPr>
                        <a:t>dobrý</a:t>
                      </a:r>
                    </a:p>
                  </a:txBody>
                  <a:tcPr/>
                </a:tc>
                <a:extLst>
                  <a:ext uri="{0D108BD9-81ED-4DB2-BD59-A6C34878D82A}">
                    <a16:rowId xmlns:a16="http://schemas.microsoft.com/office/drawing/2014/main" xmlns="" val="2761834573"/>
                  </a:ext>
                </a:extLst>
              </a:tr>
              <a:tr h="562059">
                <a:tc>
                  <a:txBody>
                    <a:bodyPr/>
                    <a:lstStyle/>
                    <a:p>
                      <a:pPr algn="ctr"/>
                      <a:r>
                        <a:rPr lang="pl-PL" sz="2400" dirty="0">
                          <a:latin typeface="Jokerman" panose="04090605060D06020702" pitchFamily="82" charset="0"/>
                        </a:rPr>
                        <a:t>10-11</a:t>
                      </a:r>
                    </a:p>
                  </a:txBody>
                  <a:tcPr/>
                </a:tc>
                <a:tc>
                  <a:txBody>
                    <a:bodyPr/>
                    <a:lstStyle/>
                    <a:p>
                      <a:pPr algn="ctr"/>
                      <a:r>
                        <a:rPr lang="sk-SK" sz="2400" noProof="0" dirty="0">
                          <a:latin typeface="Jokerman" panose="04090605060D06020702" pitchFamily="82" charset="0"/>
                        </a:rPr>
                        <a:t>veľmi dobrý</a:t>
                      </a:r>
                    </a:p>
                  </a:txBody>
                  <a:tcPr/>
                </a:tc>
                <a:extLst>
                  <a:ext uri="{0D108BD9-81ED-4DB2-BD59-A6C34878D82A}">
                    <a16:rowId xmlns:a16="http://schemas.microsoft.com/office/drawing/2014/main" xmlns="" val="1203799105"/>
                  </a:ext>
                </a:extLst>
              </a:tr>
              <a:tr h="562059">
                <a:tc>
                  <a:txBody>
                    <a:bodyPr/>
                    <a:lstStyle/>
                    <a:p>
                      <a:pPr algn="ctr"/>
                      <a:r>
                        <a:rPr lang="pl-PL" sz="2400" dirty="0">
                          <a:latin typeface="Jokerman" panose="04090605060D06020702" pitchFamily="82" charset="0"/>
                        </a:rPr>
                        <a:t>12</a:t>
                      </a:r>
                    </a:p>
                  </a:txBody>
                  <a:tcPr/>
                </a:tc>
                <a:tc>
                  <a:txBody>
                    <a:bodyPr/>
                    <a:lstStyle/>
                    <a:p>
                      <a:pPr algn="ctr"/>
                      <a:r>
                        <a:rPr lang="sk-SK" sz="2400" noProof="0" dirty="0">
                          <a:latin typeface="Jokerman" panose="04090605060D06020702" pitchFamily="82" charset="0"/>
                        </a:rPr>
                        <a:t>výborný</a:t>
                      </a:r>
                    </a:p>
                  </a:txBody>
                  <a:tcPr/>
                </a:tc>
                <a:extLst>
                  <a:ext uri="{0D108BD9-81ED-4DB2-BD59-A6C34878D82A}">
                    <a16:rowId xmlns:a16="http://schemas.microsoft.com/office/drawing/2014/main" xmlns="" val="2002568378"/>
                  </a:ext>
                </a:extLst>
              </a:tr>
              <a:tr h="455892">
                <a:tc>
                  <a:txBody>
                    <a:bodyPr/>
                    <a:lstStyle/>
                    <a:p>
                      <a:endParaRPr lang="pl-PL"/>
                    </a:p>
                  </a:txBody>
                  <a:tcPr/>
                </a:tc>
                <a:tc>
                  <a:txBody>
                    <a:bodyPr/>
                    <a:lstStyle/>
                    <a:p>
                      <a:endParaRPr lang="sk-SK" noProof="0" dirty="0"/>
                    </a:p>
                  </a:txBody>
                  <a:tcPr/>
                </a:tc>
                <a:extLst>
                  <a:ext uri="{0D108BD9-81ED-4DB2-BD59-A6C34878D82A}">
                    <a16:rowId xmlns:a16="http://schemas.microsoft.com/office/drawing/2014/main" xmlns="" val="3123023740"/>
                  </a:ext>
                </a:extLst>
              </a:tr>
            </a:tbl>
          </a:graphicData>
        </a:graphic>
      </p:graphicFrame>
      <p:pic>
        <p:nvPicPr>
          <p:cNvPr id="9" name="Picture 2" descr="Grafika, Wykres, Wynik, Obroty, Zysk">
            <a:extLst>
              <a:ext uri="{FF2B5EF4-FFF2-40B4-BE49-F238E27FC236}">
                <a16:creationId xmlns:a16="http://schemas.microsoft.com/office/drawing/2014/main" xmlns="" id="{F84DA7B5-6675-4D7E-BF46-6CC6BA85F6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9613" y="-17756"/>
            <a:ext cx="3092388" cy="2183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74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5" name="Rectangle 13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Sowa, Ptak, Książka, Wise, Natura, Znak">
            <a:extLst>
              <a:ext uri="{FF2B5EF4-FFF2-40B4-BE49-F238E27FC236}">
                <a16:creationId xmlns:a16="http://schemas.microsoft.com/office/drawing/2014/main" xmlns="" id="{29DD84AD-0D30-4AD6-A050-66B1B683BE9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020" r="27753" b="2"/>
          <a:stretch/>
        </p:blipFill>
        <p:spPr bwMode="auto">
          <a:xfrm>
            <a:off x="831" y="10"/>
            <a:ext cx="3502025" cy="6857990"/>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137" name="Group 13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38" name="Straight Connector 13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0E38C1B8-1464-4E8F-B741-F6E1A1627935}"/>
              </a:ext>
            </a:extLst>
          </p:cNvPr>
          <p:cNvSpPr>
            <a:spLocks noGrp="1"/>
          </p:cNvSpPr>
          <p:nvPr>
            <p:ph type="title"/>
          </p:nvPr>
        </p:nvSpPr>
        <p:spPr>
          <a:xfrm>
            <a:off x="3978578" y="2175030"/>
            <a:ext cx="7491371" cy="3819370"/>
          </a:xfrm>
        </p:spPr>
        <p:txBody>
          <a:bodyPr>
            <a:noAutofit/>
          </a:bodyPr>
          <a:lstStyle/>
          <a:p>
            <a:pPr lvl="0">
              <a:lnSpc>
                <a:spcPct val="90000"/>
              </a:lnSpc>
            </a:pPr>
            <a:r>
              <a:rPr lang="sk-SK" sz="1800" b="1" dirty="0"/>
              <a:t>Aké výhody priniesla realizácia tohto projektu?</a:t>
            </a:r>
            <a:br>
              <a:rPr lang="sk-SK" sz="1800" b="1" dirty="0"/>
            </a:br>
            <a:r>
              <a:rPr lang="sk-SK" sz="1800" b="1" dirty="0"/>
              <a:t/>
            </a:r>
            <a:br>
              <a:rPr lang="sk-SK" sz="1800" b="1" dirty="0"/>
            </a:br>
            <a:r>
              <a:rPr lang="sk-SK" sz="1800" b="1" dirty="0"/>
              <a:t>1. PRESVEDČILI STE SA, ŽE NAŠE OKOLIE JE MATEMATICKÉ (PLNÉ GEOMETRICKÝCH ÚTVAROV).</a:t>
            </a:r>
            <a:br>
              <a:rPr lang="sk-SK" sz="1800" b="1" dirty="0"/>
            </a:br>
            <a:r>
              <a:rPr lang="sk-SK" sz="1800" b="1" dirty="0"/>
              <a:t/>
            </a:r>
            <a:br>
              <a:rPr lang="sk-SK" sz="1800" b="1" dirty="0"/>
            </a:br>
            <a:r>
              <a:rPr lang="sk-SK" sz="1800" b="1" dirty="0"/>
              <a:t>2. UPEVNILI STE SI VEDOMOSTI TÝKAJÚCE SA NÁZVOV ROVINNÝCH ÚTVAROV A </a:t>
            </a:r>
            <a:r>
              <a:rPr lang="sk-SK" sz="1800" b="1" dirty="0" err="1"/>
              <a:t>VZORov</a:t>
            </a:r>
            <a:r>
              <a:rPr lang="sk-SK" sz="1800" b="1" dirty="0"/>
              <a:t> NA VÝPOČET ICH OBSAHU A OBVODU.</a:t>
            </a:r>
            <a:br>
              <a:rPr lang="sk-SK" sz="1800" b="1" dirty="0"/>
            </a:br>
            <a:r>
              <a:rPr lang="sk-SK" sz="1800" b="1" dirty="0"/>
              <a:t/>
            </a:r>
            <a:br>
              <a:rPr lang="sk-SK" sz="1800" b="1" dirty="0"/>
            </a:br>
            <a:r>
              <a:rPr lang="sk-SK" sz="1800" b="1" dirty="0"/>
              <a:t>3. NAUČILI STE SA VYUŽÍVAŤ INTERNET, AKO ZDROJ INFORMÁCIÍ.</a:t>
            </a:r>
            <a:br>
              <a:rPr lang="sk-SK" sz="1800" b="1" dirty="0"/>
            </a:br>
            <a:r>
              <a:rPr lang="sk-SK" sz="1800" b="1" dirty="0"/>
              <a:t/>
            </a:r>
            <a:br>
              <a:rPr lang="sk-SK" sz="1800" b="1" dirty="0"/>
            </a:br>
            <a:r>
              <a:rPr lang="sk-SK" sz="1800" b="1" dirty="0"/>
              <a:t>4. NAUČILI STE SA TIETO INFORMÁCIE SPRACOVÁVAŤ V RÔZNYCH FORMÁCH.</a:t>
            </a:r>
            <a:br>
              <a:rPr lang="sk-SK" sz="1800" b="1" dirty="0"/>
            </a:br>
            <a:r>
              <a:rPr lang="sk-SK" sz="1800" b="1" dirty="0"/>
              <a:t/>
            </a:r>
            <a:br>
              <a:rPr lang="sk-SK" sz="1800" b="1" dirty="0"/>
            </a:br>
            <a:r>
              <a:rPr lang="sk-SK" sz="1800" b="1" dirty="0"/>
              <a:t>5. NAUČILI STE SA SPOLUPRACOVAŤ V SKUPINE.</a:t>
            </a:r>
            <a:br>
              <a:rPr lang="sk-SK" sz="1800" b="1" dirty="0"/>
            </a:br>
            <a:endParaRPr lang="sk-SK" sz="1800" b="1" dirty="0"/>
          </a:p>
        </p:txBody>
      </p:sp>
      <p:sp>
        <p:nvSpPr>
          <p:cNvPr id="3" name="Symbol zastępczy zawartości 2">
            <a:extLst>
              <a:ext uri="{FF2B5EF4-FFF2-40B4-BE49-F238E27FC236}">
                <a16:creationId xmlns:a16="http://schemas.microsoft.com/office/drawing/2014/main" xmlns="" id="{A148E320-7A26-423C-B5D6-184BE83B884E}"/>
              </a:ext>
            </a:extLst>
          </p:cNvPr>
          <p:cNvSpPr>
            <a:spLocks noGrp="1"/>
          </p:cNvSpPr>
          <p:nvPr>
            <p:ph idx="1"/>
          </p:nvPr>
        </p:nvSpPr>
        <p:spPr>
          <a:xfrm>
            <a:off x="3884612" y="685801"/>
            <a:ext cx="6626072" cy="973318"/>
          </a:xfrm>
        </p:spPr>
        <p:txBody>
          <a:bodyPr>
            <a:normAutofit/>
          </a:bodyPr>
          <a:lstStyle/>
          <a:p>
            <a:pPr marL="0" indent="0" algn="ctr">
              <a:buNone/>
            </a:pPr>
            <a:r>
              <a:rPr lang="pl-PL" sz="2800" b="1" dirty="0"/>
              <a:t>ZÁVER</a:t>
            </a:r>
            <a:endParaRPr lang="pl-PL" sz="2800" dirty="0"/>
          </a:p>
        </p:txBody>
      </p:sp>
    </p:spTree>
    <p:extLst>
      <p:ext uri="{BB962C8B-B14F-4D97-AF65-F5344CB8AC3E}">
        <p14:creationId xmlns:p14="http://schemas.microsoft.com/office/powerpoint/2010/main" val="338042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 name="Rectangle 3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Sowa, Ptak, Książka, Wise, Natura, Znak">
            <a:extLst>
              <a:ext uri="{FF2B5EF4-FFF2-40B4-BE49-F238E27FC236}">
                <a16:creationId xmlns:a16="http://schemas.microsoft.com/office/drawing/2014/main" xmlns="" id="{82FB31C9-D873-4DB6-9AD2-55E4CEEF0C2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020" r="27753" b="2"/>
          <a:stretch/>
        </p:blipFill>
        <p:spPr bwMode="auto">
          <a:xfrm>
            <a:off x="831" y="10"/>
            <a:ext cx="3502025" cy="6857990"/>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37" name="Group 3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38" name="Straight Connector 3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DF426AD6-812C-410A-A143-73C11976BA70}"/>
              </a:ext>
            </a:extLst>
          </p:cNvPr>
          <p:cNvSpPr>
            <a:spLocks noGrp="1"/>
          </p:cNvSpPr>
          <p:nvPr>
            <p:ph type="title"/>
          </p:nvPr>
        </p:nvSpPr>
        <p:spPr>
          <a:xfrm>
            <a:off x="3978579" y="2246050"/>
            <a:ext cx="6461350" cy="3748349"/>
          </a:xfrm>
        </p:spPr>
        <p:txBody>
          <a:bodyPr>
            <a:normAutofit/>
          </a:bodyPr>
          <a:lstStyle/>
          <a:p>
            <a:pPr lvl="0">
              <a:lnSpc>
                <a:spcPct val="90000"/>
              </a:lnSpc>
              <a:spcBef>
                <a:spcPts val="600"/>
              </a:spcBef>
            </a:pPr>
            <a:r>
              <a:rPr lang="sk-SK" sz="1800" b="1" dirty="0"/>
              <a:t>6. Mohli ste si precvičiť prezentáciu získaných vedomostí pred vašimi kamarátmi.</a:t>
            </a:r>
            <a:br>
              <a:rPr lang="sk-SK" sz="1800" b="1" dirty="0"/>
            </a:br>
            <a:r>
              <a:rPr lang="sk-SK" sz="1800" b="1" dirty="0"/>
              <a:t/>
            </a:r>
            <a:br>
              <a:rPr lang="sk-SK" sz="1800" b="1" dirty="0"/>
            </a:br>
            <a:r>
              <a:rPr lang="sk-SK" sz="1800" b="1" dirty="0"/>
              <a:t>7. mohli ste sa cítiť zodpovední za získavanie vedomostí.</a:t>
            </a:r>
            <a:br>
              <a:rPr lang="sk-SK" sz="1800" b="1" dirty="0"/>
            </a:br>
            <a:r>
              <a:rPr lang="sk-SK" sz="1800" b="1" dirty="0"/>
              <a:t/>
            </a:r>
            <a:br>
              <a:rPr lang="sk-SK" sz="1800" b="1" dirty="0"/>
            </a:br>
            <a:r>
              <a:rPr lang="sk-SK" sz="1800" b="1" dirty="0"/>
              <a:t>8. vaša práca </a:t>
            </a:r>
            <a:r>
              <a:rPr lang="sk-SK" sz="1800" b="1" dirty="0" err="1"/>
              <a:t>mÔže</a:t>
            </a:r>
            <a:r>
              <a:rPr lang="sk-SK" sz="1800" b="1" dirty="0"/>
              <a:t> slúžiť aj iným osobám z vašej školy a nie len im</a:t>
            </a:r>
            <a:r>
              <a:rPr lang="sk-SK" sz="900" b="1" dirty="0"/>
              <a:t>.</a:t>
            </a:r>
            <a:r>
              <a:rPr lang="sk-SK" sz="900" dirty="0"/>
              <a:t/>
            </a:r>
            <a:br>
              <a:rPr lang="sk-SK" sz="900" dirty="0"/>
            </a:br>
            <a:endParaRPr lang="sk-SK" sz="900" dirty="0"/>
          </a:p>
        </p:txBody>
      </p:sp>
      <p:sp>
        <p:nvSpPr>
          <p:cNvPr id="3" name="Symbol zastępczy zawartości 2">
            <a:extLst>
              <a:ext uri="{FF2B5EF4-FFF2-40B4-BE49-F238E27FC236}">
                <a16:creationId xmlns:a16="http://schemas.microsoft.com/office/drawing/2014/main" xmlns="" id="{720BB1B6-4412-4D94-BF71-D03494C2A9AB}"/>
              </a:ext>
            </a:extLst>
          </p:cNvPr>
          <p:cNvSpPr>
            <a:spLocks noGrp="1"/>
          </p:cNvSpPr>
          <p:nvPr>
            <p:ph idx="1"/>
          </p:nvPr>
        </p:nvSpPr>
        <p:spPr>
          <a:xfrm>
            <a:off x="3884612" y="685800"/>
            <a:ext cx="6626072" cy="1039305"/>
          </a:xfrm>
        </p:spPr>
        <p:txBody>
          <a:bodyPr>
            <a:normAutofit/>
          </a:bodyPr>
          <a:lstStyle/>
          <a:p>
            <a:pPr marL="0" indent="0" algn="ctr">
              <a:buNone/>
            </a:pPr>
            <a:r>
              <a:rPr lang="pl-PL" sz="2800" b="1" dirty="0"/>
              <a:t>ZÁVER</a:t>
            </a:r>
            <a:endParaRPr lang="pl-PL" sz="2800" dirty="0"/>
          </a:p>
          <a:p>
            <a:pPr algn="ctr"/>
            <a:endParaRPr lang="pl-PL" sz="2800" dirty="0"/>
          </a:p>
        </p:txBody>
      </p:sp>
    </p:spTree>
    <p:extLst>
      <p:ext uri="{BB962C8B-B14F-4D97-AF65-F5344CB8AC3E}">
        <p14:creationId xmlns:p14="http://schemas.microsoft.com/office/powerpoint/2010/main" val="2921430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7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Sukienka, Edukacja, Stos, Czerwony, Kobieta, Blask">
            <a:extLst>
              <a:ext uri="{FF2B5EF4-FFF2-40B4-BE49-F238E27FC236}">
                <a16:creationId xmlns:a16="http://schemas.microsoft.com/office/drawing/2014/main" xmlns="" id="{72D36C6C-2075-4293-9F47-DF67D578582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5713" r="13222"/>
          <a:stretch/>
        </p:blipFill>
        <p:spPr bwMode="auto">
          <a:xfrm>
            <a:off x="2157635" y="2507533"/>
            <a:ext cx="1500732" cy="2938873"/>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73" name="Group 72"/>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74" name="Straight Connector 73"/>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05556CF9-A1CA-4B1E-9CC2-C769CF64ECE7}"/>
              </a:ext>
            </a:extLst>
          </p:cNvPr>
          <p:cNvSpPr>
            <a:spLocks noGrp="1"/>
          </p:cNvSpPr>
          <p:nvPr>
            <p:ph type="title"/>
          </p:nvPr>
        </p:nvSpPr>
        <p:spPr>
          <a:xfrm>
            <a:off x="3907873" y="3285067"/>
            <a:ext cx="6309014" cy="2709332"/>
          </a:xfrm>
        </p:spPr>
        <p:txBody>
          <a:bodyPr>
            <a:normAutofit fontScale="90000"/>
          </a:bodyPr>
          <a:lstStyle/>
          <a:p>
            <a:pPr lvl="0">
              <a:lnSpc>
                <a:spcPct val="90000"/>
              </a:lnSpc>
              <a:spcBef>
                <a:spcPts val="475"/>
              </a:spcBef>
              <a:spcAft>
                <a:spcPts val="600"/>
              </a:spcAft>
            </a:pPr>
            <a:r>
              <a:rPr lang="pl-PL" sz="1300" b="1" dirty="0" smtClean="0"/>
              <a:t>1</a:t>
            </a:r>
            <a:r>
              <a:rPr lang="sk-SK" sz="1300" b="1" dirty="0" smtClean="0">
                <a:solidFill>
                  <a:schemeClr val="bg1"/>
                </a:solidFill>
              </a:rPr>
              <a:t>ľubovoľných </a:t>
            </a:r>
            <a:r>
              <a:rPr lang="sk-SK" sz="1300" b="1" dirty="0">
                <a:solidFill>
                  <a:schemeClr val="bg1"/>
                </a:solidFill>
              </a:rPr>
              <a:t>kritérií, napr. z hľadiska poznávacích možností žiakov, ich zručnosti, záujmov, tak aby boli rovnomerne rozdelené sily v skupinách.</a:t>
            </a:r>
            <a:br>
              <a:rPr lang="sk-SK" sz="1300" b="1" dirty="0">
                <a:solidFill>
                  <a:schemeClr val="bg1"/>
                </a:solidFill>
              </a:rPr>
            </a:br>
            <a:r>
              <a:rPr lang="sk-SK" sz="1300" b="1" dirty="0">
                <a:solidFill>
                  <a:schemeClr val="bg1"/>
                </a:solidFill>
              </a:rPr>
              <a:t/>
            </a:r>
            <a:br>
              <a:rPr lang="sk-SK" sz="1300" b="1" dirty="0">
                <a:solidFill>
                  <a:schemeClr val="bg1"/>
                </a:solidFill>
              </a:rPr>
            </a:br>
            <a:r>
              <a:rPr lang="sk-SK" sz="1300" b="1" dirty="0">
                <a:solidFill>
                  <a:schemeClr val="bg1"/>
                </a:solidFill>
              </a:rPr>
              <a:t>2. pred tým než žiaci začnú v svojom okolí vyhľadávať geometrické vzory, by mal samotný učiteľ „preskúmať okolie” a v prípade, že takéto prvky chýbajú, mal by ich tam sám umiestniť.</a:t>
            </a:r>
            <a:br>
              <a:rPr lang="sk-SK" sz="1300" b="1" dirty="0">
                <a:solidFill>
                  <a:schemeClr val="bg1"/>
                </a:solidFill>
              </a:rPr>
            </a:br>
            <a:r>
              <a:rPr lang="sk-SK" sz="1300" b="1" dirty="0">
                <a:solidFill>
                  <a:schemeClr val="bg1"/>
                </a:solidFill>
              </a:rPr>
              <a:t/>
            </a:r>
            <a:br>
              <a:rPr lang="sk-SK" sz="1300" b="1" dirty="0">
                <a:solidFill>
                  <a:schemeClr val="bg1"/>
                </a:solidFill>
              </a:rPr>
            </a:br>
            <a:r>
              <a:rPr lang="sk-SK" sz="1300" b="1" dirty="0">
                <a:solidFill>
                  <a:schemeClr val="bg1"/>
                </a:solidFill>
              </a:rPr>
              <a:t>3. čas na realizáciu projektu by mal byť </a:t>
            </a:r>
            <a:r>
              <a:rPr lang="sk-SK" sz="1300" b="1" dirty="0" err="1">
                <a:solidFill>
                  <a:schemeClr val="bg1"/>
                </a:solidFill>
              </a:rPr>
              <a:t>prispÔsobený</a:t>
            </a:r>
            <a:r>
              <a:rPr lang="sk-SK" sz="1300" b="1" dirty="0">
                <a:solidFill>
                  <a:schemeClr val="bg1"/>
                </a:solidFill>
              </a:rPr>
              <a:t> možnostiam žiakov. Nie je vopred určený.</a:t>
            </a:r>
            <a:br>
              <a:rPr lang="sk-SK" sz="1300" b="1" dirty="0">
                <a:solidFill>
                  <a:schemeClr val="bg1"/>
                </a:solidFill>
              </a:rPr>
            </a:br>
            <a:r>
              <a:rPr lang="sk-SK" sz="1300" b="1" dirty="0">
                <a:solidFill>
                  <a:schemeClr val="bg1"/>
                </a:solidFill>
              </a:rPr>
              <a:t/>
            </a:r>
            <a:br>
              <a:rPr lang="sk-SK" sz="1300" b="1" dirty="0">
                <a:solidFill>
                  <a:schemeClr val="bg1"/>
                </a:solidFill>
              </a:rPr>
            </a:br>
            <a:r>
              <a:rPr lang="sk-SK" sz="1300" b="1" dirty="0">
                <a:solidFill>
                  <a:schemeClr val="bg1"/>
                </a:solidFill>
              </a:rPr>
              <a:t>4. MOŽNO TIEŽ ZAVIESŤ ANONIMNÉ HODNOTENIE PRÁCE DANEJ SKUPINY Žiakmi z iných skupín.</a:t>
            </a:r>
            <a:br>
              <a:rPr lang="sk-SK" sz="1300" b="1" dirty="0">
                <a:solidFill>
                  <a:schemeClr val="bg1"/>
                </a:solidFill>
              </a:rPr>
            </a:br>
            <a:r>
              <a:rPr lang="sk-SK" sz="1600" b="1" dirty="0"/>
              <a:t/>
            </a:r>
            <a:br>
              <a:rPr lang="sk-SK" sz="1600" b="1" dirty="0"/>
            </a:br>
            <a:r>
              <a:rPr lang="sk-SK" sz="1600" b="1" dirty="0"/>
              <a:t>5. </a:t>
            </a:r>
            <a:r>
              <a:rPr lang="sk-SK" sz="1600" b="1" dirty="0" err="1"/>
              <a:t>bolO</a:t>
            </a:r>
            <a:r>
              <a:rPr lang="sk-SK" sz="1600" b="1" dirty="0"/>
              <a:t> by dobre umiestniť v škole vzniknuté prezentácie TAK, aby žiaci videli, že ich práca má praktické využitie.</a:t>
            </a:r>
          </a:p>
        </p:txBody>
      </p:sp>
      <p:sp>
        <p:nvSpPr>
          <p:cNvPr id="3" name="Symbol zastępczy zawartości 2">
            <a:extLst>
              <a:ext uri="{FF2B5EF4-FFF2-40B4-BE49-F238E27FC236}">
                <a16:creationId xmlns:a16="http://schemas.microsoft.com/office/drawing/2014/main" xmlns="" id="{B5AA40D8-D3EB-4250-8C95-FACDA22FA0BC}"/>
              </a:ext>
            </a:extLst>
          </p:cNvPr>
          <p:cNvSpPr>
            <a:spLocks noGrp="1"/>
          </p:cNvSpPr>
          <p:nvPr>
            <p:ph idx="1"/>
          </p:nvPr>
        </p:nvSpPr>
        <p:spPr>
          <a:xfrm>
            <a:off x="3590815" y="2569870"/>
            <a:ext cx="6626072" cy="907330"/>
          </a:xfrm>
        </p:spPr>
        <p:txBody>
          <a:bodyPr>
            <a:normAutofit/>
          </a:bodyPr>
          <a:lstStyle/>
          <a:p>
            <a:pPr marL="0" indent="0" algn="ctr">
              <a:buNone/>
            </a:pPr>
            <a:r>
              <a:rPr lang="pl-PL" b="1" dirty="0"/>
              <a:t>PORADCA PRE UČITEĽA</a:t>
            </a:r>
          </a:p>
        </p:txBody>
      </p:sp>
      <p:pic>
        <p:nvPicPr>
          <p:cNvPr id="5" name="Obraz 4">
            <a:extLst>
              <a:ext uri="{FF2B5EF4-FFF2-40B4-BE49-F238E27FC236}">
                <a16:creationId xmlns:a16="http://schemas.microsoft.com/office/drawing/2014/main" xmlns="" id="{D3FBC029-C9AC-4DEB-8CC7-AFC63C36C6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7"/>
            <a:ext cx="12192000" cy="2502976"/>
          </a:xfrm>
          <a:prstGeom prst="rect">
            <a:avLst/>
          </a:prstGeom>
        </p:spPr>
      </p:pic>
      <p:pic>
        <p:nvPicPr>
          <p:cNvPr id="14" name="Obraz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3861" y="6250448"/>
            <a:ext cx="1744278" cy="556968"/>
          </a:xfrm>
          <a:prstGeom prst="rect">
            <a:avLst/>
          </a:prstGeom>
        </p:spPr>
      </p:pic>
    </p:spTree>
    <p:extLst>
      <p:ext uri="{BB962C8B-B14F-4D97-AF65-F5344CB8AC3E}">
        <p14:creationId xmlns:p14="http://schemas.microsoft.com/office/powerpoint/2010/main" val="36472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292292" y="2963333"/>
            <a:ext cx="1896535" cy="2218267"/>
            <a:chOff x="10292292" y="2963333"/>
            <a:chExt cx="1896535" cy="2218267"/>
          </a:xfrm>
        </p:grpSpPr>
        <p:cxnSp>
          <p:nvCxnSpPr>
            <p:cNvPr id="78" name="Straight Connector 7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extLst>
                <p:ext uri="{386F3935-93C4-4BCD-93E2-E3B085C9AB24}">
                  <p16:designElem xmlns:p16="http://schemas.microsoft.com/office/powerpoint/2015/main" xmlns="" val="1"/>
                </p:ext>
              </p:extLst>
            </p:nvPr>
          </p:nvCxnSpPr>
          <p:spPr>
            <a:xfrm flipH="1">
              <a:off x="10699485" y="3190344"/>
              <a:ext cx="1489342" cy="148934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84" name="Snip Diagonal Corner 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6" y="-2"/>
            <a:ext cx="6096001" cy="6858000"/>
          </a:xfrm>
          <a:prstGeom prst="snip2DiagRect">
            <a:avLst>
              <a:gd name="adj1" fmla="val 0"/>
              <a:gd name="adj2" fmla="val 0"/>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Linijka, Szkoła, Trójkąt">
            <a:extLst>
              <a:ext uri="{FF2B5EF4-FFF2-40B4-BE49-F238E27FC236}">
                <a16:creationId xmlns:a16="http://schemas.microsoft.com/office/drawing/2014/main" xmlns="" id="{93A8096F-7324-4687-837C-F55FD1B58A4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452" r="-2" b="28205"/>
          <a:stretch/>
        </p:blipFill>
        <p:spPr bwMode="auto">
          <a:xfrm>
            <a:off x="20" y="2624497"/>
            <a:ext cx="6105507" cy="423367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kółko">
            <a:extLst>
              <a:ext uri="{FF2B5EF4-FFF2-40B4-BE49-F238E27FC236}">
                <a16:creationId xmlns:a16="http://schemas.microsoft.com/office/drawing/2014/main" xmlns="" id="{6E29B2F3-E38E-4FCC-833A-A5F05BF123D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 b="6659"/>
          <a:stretch/>
        </p:blipFill>
        <p:spPr bwMode="auto">
          <a:xfrm>
            <a:off x="-1" y="10"/>
            <a:ext cx="3749040" cy="26246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egar, Złota, Numer, Roman, Kwadrat">
            <a:extLst>
              <a:ext uri="{FF2B5EF4-FFF2-40B4-BE49-F238E27FC236}">
                <a16:creationId xmlns:a16="http://schemas.microsoft.com/office/drawing/2014/main" xmlns="" id="{A0E00DC6-2ACE-479E-983C-EEB4B25F953E}"/>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97" r="5510" b="5"/>
          <a:stretch/>
        </p:blipFill>
        <p:spPr bwMode="auto">
          <a:xfrm>
            <a:off x="3749040" y="1"/>
            <a:ext cx="2343786" cy="2624667"/>
          </a:xfrm>
          <a:prstGeom prst="rect">
            <a:avLst/>
          </a:prstGeom>
          <a:noFill/>
          <a:extLst>
            <a:ext uri="{909E8E84-426E-40DD-AFC4-6F175D3DCCD1}">
              <a14:hiddenFill xmlns:a14="http://schemas.microsoft.com/office/drawing/2010/main">
                <a:solidFill>
                  <a:srgbClr val="FFFFFF"/>
                </a:solidFill>
              </a14:hiddenFill>
            </a:ext>
          </a:extLst>
        </p:spPr>
      </p:pic>
      <p:cxnSp>
        <p:nvCxnSpPr>
          <p:cNvPr id="86" name="Straight Connector 85"/>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rot="5400000">
            <a:off x="3040380" y="-415713"/>
            <a:ext cx="0" cy="608076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749039" y="0"/>
            <a:ext cx="0" cy="260604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088011" y="0"/>
            <a:ext cx="0" cy="685800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xmlns="" id="{73BFD37E-C93A-420B-84AC-C6FC805150A7}"/>
              </a:ext>
            </a:extLst>
          </p:cNvPr>
          <p:cNvSpPr>
            <a:spLocks noGrp="1"/>
          </p:cNvSpPr>
          <p:nvPr>
            <p:ph type="title"/>
          </p:nvPr>
        </p:nvSpPr>
        <p:spPr>
          <a:xfrm>
            <a:off x="6305802" y="1917577"/>
            <a:ext cx="5794461" cy="4076823"/>
          </a:xfrm>
        </p:spPr>
        <p:txBody>
          <a:bodyPr>
            <a:noAutofit/>
          </a:bodyPr>
          <a:lstStyle/>
          <a:p>
            <a:pPr marL="0" lvl="0" indent="0">
              <a:lnSpc>
                <a:spcPct val="90000"/>
              </a:lnSpc>
            </a:pPr>
            <a:r>
              <a:rPr lang="sk-SK" sz="1600" b="1" dirty="0"/>
              <a:t>Vitajte mladí matematici!</a:t>
            </a:r>
            <a:br>
              <a:rPr lang="sk-SK" sz="1600" b="1" dirty="0"/>
            </a:br>
            <a:r>
              <a:rPr lang="sk-SK" sz="1600" b="1" dirty="0"/>
              <a:t/>
            </a:r>
            <a:br>
              <a:rPr lang="sk-SK" sz="1600" b="1" dirty="0"/>
            </a:br>
            <a:r>
              <a:rPr lang="sk-SK" sz="1600" dirty="0"/>
              <a:t>VAŠOU ÚLOHOU BUDE TÉMA, KTORÁ SA ZDÁ BYŤ ĽAHKÁ, avšak niekedy </a:t>
            </a:r>
            <a:r>
              <a:rPr lang="sk-SK" sz="1600" dirty="0" err="1"/>
              <a:t>spÔsobuje</a:t>
            </a:r>
            <a:r>
              <a:rPr lang="sk-SK" sz="1600" dirty="0"/>
              <a:t> veľa problémov. NA NAŠICH HODINÁCH SA BUDEME VENOVAŤ </a:t>
            </a:r>
            <a:r>
              <a:rPr lang="sk-SK" sz="1600" b="1" dirty="0"/>
              <a:t>rovinným útvarom a ich vzorom na výpočet obsahu a obvodu</a:t>
            </a:r>
            <a:r>
              <a:rPr lang="sk-SK" sz="1600" dirty="0"/>
              <a:t>. Bude to forma zhrnutia toho, čo sme sa už naučili predtým. Teda nič ťažké:)</a:t>
            </a:r>
            <a:br>
              <a:rPr lang="sk-SK" sz="1600" dirty="0"/>
            </a:br>
            <a:endParaRPr lang="sk-SK" sz="1600" dirty="0"/>
          </a:p>
        </p:txBody>
      </p:sp>
      <p:sp>
        <p:nvSpPr>
          <p:cNvPr id="3" name="Symbol zastępczy zawartości 2">
            <a:extLst>
              <a:ext uri="{FF2B5EF4-FFF2-40B4-BE49-F238E27FC236}">
                <a16:creationId xmlns:a16="http://schemas.microsoft.com/office/drawing/2014/main" xmlns="" id="{A34838AD-5E6F-4BBE-9407-4671C8C3F434}"/>
              </a:ext>
            </a:extLst>
          </p:cNvPr>
          <p:cNvSpPr>
            <a:spLocks noGrp="1"/>
          </p:cNvSpPr>
          <p:nvPr>
            <p:ph idx="1"/>
          </p:nvPr>
        </p:nvSpPr>
        <p:spPr>
          <a:xfrm>
            <a:off x="6305803" y="685800"/>
            <a:ext cx="4609848" cy="694267"/>
          </a:xfrm>
        </p:spPr>
        <p:txBody>
          <a:bodyPr>
            <a:normAutofit/>
          </a:bodyPr>
          <a:lstStyle/>
          <a:p>
            <a:pPr marL="0" indent="0" algn="ctr">
              <a:buNone/>
            </a:pPr>
            <a:r>
              <a:rPr lang="pl-PL" sz="2400" b="1" dirty="0"/>
              <a:t>ÚVOD</a:t>
            </a:r>
            <a:endParaRPr lang="pl-PL" sz="2400" dirty="0"/>
          </a:p>
        </p:txBody>
      </p:sp>
    </p:spTree>
    <p:extLst>
      <p:ext uri="{BB962C8B-B14F-4D97-AF65-F5344CB8AC3E}">
        <p14:creationId xmlns:p14="http://schemas.microsoft.com/office/powerpoint/2010/main" val="410435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tografia, Aparat, Przedmiot, Fotograf">
            <a:extLst>
              <a:ext uri="{FF2B5EF4-FFF2-40B4-BE49-F238E27FC236}">
                <a16:creationId xmlns:a16="http://schemas.microsoft.com/office/drawing/2014/main" xmlns="" id="{C42FCE69-B205-4B04-8E0E-623248A17A2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 b="2344"/>
          <a:stretch/>
        </p:blipFill>
        <p:spPr bwMode="auto">
          <a:xfrm>
            <a:off x="8314287" y="2955704"/>
            <a:ext cx="3239538" cy="2111747"/>
          </a:xfrm>
          <a:custGeom>
            <a:avLst/>
            <a:gdLst>
              <a:gd name="connsiteX0" fmla="*/ 0 w 3239538"/>
              <a:gd name="connsiteY0" fmla="*/ 0 h 2111747"/>
              <a:gd name="connsiteX1" fmla="*/ 3239538 w 3239538"/>
              <a:gd name="connsiteY1" fmla="*/ 0 h 2111747"/>
              <a:gd name="connsiteX2" fmla="*/ 3239538 w 3239538"/>
              <a:gd name="connsiteY2" fmla="*/ 1789284 h 2111747"/>
              <a:gd name="connsiteX3" fmla="*/ 2917075 w 3239538"/>
              <a:gd name="connsiteY3" fmla="*/ 2111747 h 2111747"/>
              <a:gd name="connsiteX4" fmla="*/ 0 w 3239538"/>
              <a:gd name="connsiteY4" fmla="*/ 2111747 h 2111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9538" h="2111747">
                <a:moveTo>
                  <a:pt x="0" y="0"/>
                </a:moveTo>
                <a:lnTo>
                  <a:pt x="3239538" y="0"/>
                </a:lnTo>
                <a:lnTo>
                  <a:pt x="3239538" y="1789284"/>
                </a:lnTo>
                <a:lnTo>
                  <a:pt x="2917075" y="2111747"/>
                </a:lnTo>
                <a:lnTo>
                  <a:pt x="0" y="2111747"/>
                </a:lnTo>
                <a:close/>
              </a:path>
            </a:pathLst>
          </a:custGeom>
          <a:noFill/>
          <a:ln w="15875">
            <a:solidFill>
              <a:srgbClr val="FFFFFF">
                <a:alpha val="40000"/>
              </a:srgbClr>
            </a:solidFill>
          </a:ln>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2054" name="Group 72"/>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59517"/>
            <a:ext cx="2981858" cy="3208867"/>
            <a:chOff x="9206969" y="2963333"/>
            <a:chExt cx="2981858" cy="3208867"/>
          </a:xfrm>
        </p:grpSpPr>
        <p:cxnSp>
          <p:nvCxnSpPr>
            <p:cNvPr id="74" name="Straight Connector 73"/>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55" name="Straight Connector 74"/>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pic>
        <p:nvPicPr>
          <p:cNvPr id="2052" name="Picture 4" descr="Felgi Aluminiowe, Samochód, Stopu, Koło">
            <a:extLst>
              <a:ext uri="{FF2B5EF4-FFF2-40B4-BE49-F238E27FC236}">
                <a16:creationId xmlns:a16="http://schemas.microsoft.com/office/drawing/2014/main" xmlns="" id="{AE3F0DE7-72B0-48A7-8DBC-4C928A7E5EA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572" r="10588" b="4"/>
          <a:stretch/>
        </p:blipFill>
        <p:spPr bwMode="auto">
          <a:xfrm>
            <a:off x="8314287" y="570647"/>
            <a:ext cx="3239538" cy="2226520"/>
          </a:xfrm>
          <a:custGeom>
            <a:avLst/>
            <a:gdLst>
              <a:gd name="connsiteX0" fmla="*/ 322464 w 3239538"/>
              <a:gd name="connsiteY0" fmla="*/ 0 h 2226520"/>
              <a:gd name="connsiteX1" fmla="*/ 3239538 w 3239538"/>
              <a:gd name="connsiteY1" fmla="*/ 0 h 2226520"/>
              <a:gd name="connsiteX2" fmla="*/ 3239538 w 3239538"/>
              <a:gd name="connsiteY2" fmla="*/ 2226520 h 2226520"/>
              <a:gd name="connsiteX3" fmla="*/ 0 w 3239538"/>
              <a:gd name="connsiteY3" fmla="*/ 2226520 h 2226520"/>
              <a:gd name="connsiteX4" fmla="*/ 0 w 3239538"/>
              <a:gd name="connsiteY4" fmla="*/ 322464 h 2226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9538" h="2226520">
                <a:moveTo>
                  <a:pt x="322464" y="0"/>
                </a:moveTo>
                <a:lnTo>
                  <a:pt x="3239538" y="0"/>
                </a:lnTo>
                <a:lnTo>
                  <a:pt x="3239538" y="2226520"/>
                </a:lnTo>
                <a:lnTo>
                  <a:pt x="0" y="2226520"/>
                </a:lnTo>
                <a:lnTo>
                  <a:pt x="0" y="322464"/>
                </a:lnTo>
                <a:close/>
              </a:path>
            </a:pathLst>
          </a:custGeom>
          <a:noFill/>
          <a:ln w="15875">
            <a:solidFill>
              <a:srgbClr val="FFFFFF">
                <a:alpha val="40000"/>
              </a:srgbClr>
            </a:solidFill>
          </a:ln>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276DF8CD-6D7C-4C48-97CA-11B105D3BC91}"/>
              </a:ext>
            </a:extLst>
          </p:cNvPr>
          <p:cNvSpPr>
            <a:spLocks noGrp="1"/>
          </p:cNvSpPr>
          <p:nvPr>
            <p:ph type="title"/>
          </p:nvPr>
        </p:nvSpPr>
        <p:spPr>
          <a:xfrm>
            <a:off x="684212" y="1695636"/>
            <a:ext cx="7350079" cy="4298764"/>
          </a:xfrm>
        </p:spPr>
        <p:txBody>
          <a:bodyPr>
            <a:normAutofit/>
          </a:bodyPr>
          <a:lstStyle/>
          <a:p>
            <a:pPr marL="0" lvl="0" indent="0">
              <a:lnSpc>
                <a:spcPct val="90000"/>
              </a:lnSpc>
              <a:spcBef>
                <a:spcPts val="600"/>
              </a:spcBef>
            </a:pPr>
            <a:r>
              <a:rPr lang="sk-SK" sz="1800" b="1" dirty="0"/>
              <a:t>Pred vami sú dve úlohy.</a:t>
            </a:r>
            <a:br>
              <a:rPr lang="sk-SK" sz="1800" b="1" dirty="0"/>
            </a:br>
            <a:r>
              <a:rPr lang="sk-SK" sz="1800" b="1" dirty="0"/>
              <a:t>PRVÁ ÚLOHA:</a:t>
            </a:r>
            <a:br>
              <a:rPr lang="sk-SK" sz="1800" b="1" dirty="0"/>
            </a:br>
            <a:r>
              <a:rPr lang="sk-SK" sz="1800" b="1" dirty="0"/>
              <a:t>poobzerajte sa okolo (v triede, na chodbe, v telocvični, na školskom dvore...). Nájdete tam predmety, ktoré </a:t>
            </a:r>
            <a:r>
              <a:rPr lang="sk-SK" sz="1800" b="1" dirty="0" err="1"/>
              <a:t>majÚ</a:t>
            </a:r>
            <a:r>
              <a:rPr lang="sk-SK" sz="1800" b="1" dirty="0"/>
              <a:t> tvar geometrický útvarov. vyhľadajte: </a:t>
            </a:r>
            <a:r>
              <a:rPr lang="sk-SK" sz="1800" b="1" dirty="0">
                <a:solidFill>
                  <a:srgbClr val="C00000"/>
                </a:solidFill>
              </a:rPr>
              <a:t>TROJUHOLNÍK, ŠTVOREC, OBDĹŽNIK, KOSOŠTVOREC, LICHOBEŽNÍK, KRUH</a:t>
            </a:r>
            <a:r>
              <a:rPr lang="sk-SK" sz="1800" b="1" dirty="0"/>
              <a:t>. Sfotografujte tieto predmety a zmerajte ich rozmery a následne VYPOČÍTAJTE ich obvod a obsah. Pripravte multimediálnu prezentáciu, v ktorej umiestnite FOTOGRAFIE A VÝPOČTY. DAJTE TEJTO PREZENTÁCIÍ ZAUJÍMAVÝ NÁZOV, NAPR. </a:t>
            </a:r>
            <a:r>
              <a:rPr lang="sk-SK" sz="1800" b="1" i="1" dirty="0"/>
              <a:t>matematika okolo nás, atď.</a:t>
            </a:r>
            <a:br>
              <a:rPr lang="sk-SK" sz="1800" b="1" i="1" dirty="0"/>
            </a:br>
            <a:endParaRPr lang="sk-SK" sz="1800" b="1" dirty="0"/>
          </a:p>
        </p:txBody>
      </p:sp>
      <p:sp>
        <p:nvSpPr>
          <p:cNvPr id="3" name="Symbol zastępczy zawartości 2">
            <a:extLst>
              <a:ext uri="{FF2B5EF4-FFF2-40B4-BE49-F238E27FC236}">
                <a16:creationId xmlns:a16="http://schemas.microsoft.com/office/drawing/2014/main" xmlns="" id="{285F8E06-D376-4F90-9366-2E72A3A46252}"/>
              </a:ext>
            </a:extLst>
          </p:cNvPr>
          <p:cNvSpPr>
            <a:spLocks noGrp="1"/>
          </p:cNvSpPr>
          <p:nvPr>
            <p:ph idx="1"/>
          </p:nvPr>
        </p:nvSpPr>
        <p:spPr>
          <a:xfrm>
            <a:off x="684212" y="685800"/>
            <a:ext cx="7350079" cy="916757"/>
          </a:xfrm>
        </p:spPr>
        <p:txBody>
          <a:bodyPr>
            <a:normAutofit/>
          </a:bodyPr>
          <a:lstStyle/>
          <a:p>
            <a:pPr marL="0" indent="0" algn="ctr">
              <a:buNone/>
            </a:pPr>
            <a:r>
              <a:rPr lang="pl-PL" sz="3200" b="1" dirty="0"/>
              <a:t>ÚLOHA</a:t>
            </a:r>
            <a:endParaRPr lang="pl-PL" sz="3200" dirty="0"/>
          </a:p>
        </p:txBody>
      </p:sp>
    </p:spTree>
    <p:extLst>
      <p:ext uri="{BB962C8B-B14F-4D97-AF65-F5344CB8AC3E}">
        <p14:creationId xmlns:p14="http://schemas.microsoft.com/office/powerpoint/2010/main" val="327641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3" name="Straight Connector 12"/>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9" name="Snip Diagonal Corner Rectangle 2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001" y="620722"/>
            <a:ext cx="3670674" cy="5286838"/>
          </a:xfrm>
          <a:prstGeom prst="snip2DiagRect">
            <a:avLst>
              <a:gd name="adj1" fmla="val 11518"/>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9C000134-E93F-45C1-B644-1F696EF7E8DF}"/>
              </a:ext>
            </a:extLst>
          </p:cNvPr>
          <p:cNvSpPr>
            <a:spLocks noGrp="1"/>
          </p:cNvSpPr>
          <p:nvPr>
            <p:ph type="title"/>
          </p:nvPr>
        </p:nvSpPr>
        <p:spPr>
          <a:xfrm>
            <a:off x="4661860" y="1366887"/>
            <a:ext cx="6829414" cy="4627513"/>
          </a:xfrm>
        </p:spPr>
        <p:txBody>
          <a:bodyPr>
            <a:normAutofit/>
          </a:bodyPr>
          <a:lstStyle/>
          <a:p>
            <a:pPr algn="just">
              <a:lnSpc>
                <a:spcPct val="90000"/>
              </a:lnSpc>
            </a:pPr>
            <a:r>
              <a:rPr lang="sk-SK" sz="2400" b="1" dirty="0"/>
              <a:t>Vaša úloha bude mať praktický priebeh. BUDETE HĽADAŤ MATEMATIKU VO VAŠOM NABLIŽŠOM OKOLÍ. BUDETE DETEKTÍVMI, KTORÍ SA VYBERÚ HĽADAŤ MATEMATICKÉ ÚTVARY. NÁSLEDNE ZÍSKANÉ INFORMÁCIE SPRACUJETE, ABY MALI KONKRÉTNE VYUŽITIE VO VAŠEJ ŠKOLE. MYSLÍM SI, ŽE SA DOBRE ZABAVÍTE A NIEČO NOVÉ SA PRI TOM AJ </a:t>
            </a:r>
            <a:r>
              <a:rPr lang="sk-SK" sz="2400" b="1" dirty="0" err="1"/>
              <a:t>NAUČíTE</a:t>
            </a:r>
            <a:r>
              <a:rPr lang="sk-SK" sz="2400" b="1" dirty="0"/>
              <a:t>. PRAJEM Vám veľa šťastia</a:t>
            </a:r>
            <a:r>
              <a:rPr lang="sk-SK" sz="2400" b="1" dirty="0">
                <a:sym typeface="Wingdings" panose="05000000000000000000" pitchFamily="2" charset="2"/>
              </a:rPr>
              <a:t></a:t>
            </a:r>
            <a:endParaRPr lang="sk-SK" sz="2400" b="1" dirty="0"/>
          </a:p>
        </p:txBody>
      </p:sp>
      <p:sp>
        <p:nvSpPr>
          <p:cNvPr id="3" name="Symbol zastępczy zawartości 2">
            <a:extLst>
              <a:ext uri="{FF2B5EF4-FFF2-40B4-BE49-F238E27FC236}">
                <a16:creationId xmlns:a16="http://schemas.microsoft.com/office/drawing/2014/main" xmlns="" id="{0919F6B0-E1F0-4C41-A039-8D0ADDD5B0BE}"/>
              </a:ext>
            </a:extLst>
          </p:cNvPr>
          <p:cNvSpPr>
            <a:spLocks noGrp="1"/>
          </p:cNvSpPr>
          <p:nvPr>
            <p:ph idx="1"/>
          </p:nvPr>
        </p:nvSpPr>
        <p:spPr>
          <a:xfrm>
            <a:off x="4661860" y="685800"/>
            <a:ext cx="6253792" cy="822489"/>
          </a:xfrm>
        </p:spPr>
        <p:txBody>
          <a:bodyPr>
            <a:normAutofit/>
          </a:bodyPr>
          <a:lstStyle/>
          <a:p>
            <a:pPr marL="0" indent="0" algn="ctr">
              <a:buNone/>
            </a:pPr>
            <a:r>
              <a:rPr lang="pl-PL" sz="3600" b="1" dirty="0"/>
              <a:t>PROCES</a:t>
            </a:r>
          </a:p>
        </p:txBody>
      </p:sp>
      <p:pic>
        <p:nvPicPr>
          <p:cNvPr id="3074" name="Picture 2" descr="Inspektor, Człowiek, Detektyw, Mężczyzna">
            <a:extLst>
              <a:ext uri="{FF2B5EF4-FFF2-40B4-BE49-F238E27FC236}">
                <a16:creationId xmlns:a16="http://schemas.microsoft.com/office/drawing/2014/main" xmlns="" id="{807B379F-6F95-49CF-9296-02A950E7CB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799" y="1442772"/>
            <a:ext cx="255270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2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la Dzieci, Dzieci, Ładny, Dzieciństwo">
            <a:extLst>
              <a:ext uri="{FF2B5EF4-FFF2-40B4-BE49-F238E27FC236}">
                <a16:creationId xmlns:a16="http://schemas.microsoft.com/office/drawing/2014/main" xmlns="" id="{BE8043D4-4595-459C-B517-BFCC2709DB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696" y="733647"/>
            <a:ext cx="4767845" cy="2188662"/>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46804967-C1C3-4CE1-85EA-3E0CFDFD9A58}"/>
              </a:ext>
            </a:extLst>
          </p:cNvPr>
          <p:cNvSpPr>
            <a:spLocks noGrp="1"/>
          </p:cNvSpPr>
          <p:nvPr>
            <p:ph type="title"/>
          </p:nvPr>
        </p:nvSpPr>
        <p:spPr>
          <a:xfrm>
            <a:off x="684212" y="3148554"/>
            <a:ext cx="8534400" cy="2845846"/>
          </a:xfrm>
        </p:spPr>
        <p:txBody>
          <a:bodyPr>
            <a:noAutofit/>
          </a:bodyPr>
          <a:lstStyle/>
          <a:p>
            <a:pPr lvl="0" algn="just">
              <a:lnSpc>
                <a:spcPct val="90000"/>
              </a:lnSpc>
              <a:spcBef>
                <a:spcPts val="600"/>
              </a:spcBef>
            </a:pPr>
            <a:r>
              <a:rPr lang="sk-SK" sz="2000" dirty="0"/>
              <a:t>Vašou druhou úlohou bude príprava estetickej a správnej ilustrácie, ktorá bude predstavovať </a:t>
            </a:r>
            <a:r>
              <a:rPr lang="sk-SK" sz="2000" u="sng" dirty="0"/>
              <a:t>rovinné útvary a ich vzory na obsah a obvod</a:t>
            </a:r>
            <a:r>
              <a:rPr lang="sk-SK" sz="2000" dirty="0"/>
              <a:t> (trojuholníka, štvorca, obdĺžnika, lichobežníka, kosoštvorca, kruhu). Najlepšiu prácu umiestnime na nástenke v učebni matematiky a jej zmenšenú kópiu do </a:t>
            </a:r>
            <a:r>
              <a:rPr lang="sk-SK" sz="2000" dirty="0" err="1"/>
              <a:t>zošitA</a:t>
            </a:r>
            <a:r>
              <a:rPr lang="sk-SK" sz="2000" dirty="0"/>
              <a:t> z matematiky, ako </a:t>
            </a:r>
            <a:r>
              <a:rPr lang="sk-SK" sz="2000" dirty="0" err="1"/>
              <a:t>pomÔcku</a:t>
            </a:r>
            <a:r>
              <a:rPr lang="sk-SK" sz="2000" dirty="0"/>
              <a:t> pri výučbe. Myslite na to, že práca by mala byť natoľko veľká, aby ju bolo možné ľahko prečítať z každého miesta v triede. Dúfam, že Vám nebudú chýbať nápady. </a:t>
            </a:r>
            <a:r>
              <a:rPr lang="sk-SK" sz="2000" dirty="0" err="1"/>
              <a:t>mÔžete</a:t>
            </a:r>
            <a:r>
              <a:rPr lang="sk-SK" sz="2000" dirty="0"/>
              <a:t> využiť navrhované odkazy, ale aj vlastnú predstavivosť.</a:t>
            </a:r>
          </a:p>
        </p:txBody>
      </p:sp>
      <p:sp>
        <p:nvSpPr>
          <p:cNvPr id="3" name="Symbol zastępczy zawartości 2">
            <a:extLst>
              <a:ext uri="{FF2B5EF4-FFF2-40B4-BE49-F238E27FC236}">
                <a16:creationId xmlns:a16="http://schemas.microsoft.com/office/drawing/2014/main" xmlns="" id="{B501E9B3-929E-4DBB-8280-2101BC619718}"/>
              </a:ext>
            </a:extLst>
          </p:cNvPr>
          <p:cNvSpPr>
            <a:spLocks noGrp="1"/>
          </p:cNvSpPr>
          <p:nvPr>
            <p:ph idx="1"/>
          </p:nvPr>
        </p:nvSpPr>
        <p:spPr>
          <a:xfrm>
            <a:off x="6499654" y="733647"/>
            <a:ext cx="4419171" cy="961988"/>
          </a:xfrm>
        </p:spPr>
        <p:txBody>
          <a:bodyPr>
            <a:normAutofit/>
          </a:bodyPr>
          <a:lstStyle/>
          <a:p>
            <a:pPr marL="0" indent="0" algn="ctr">
              <a:buNone/>
            </a:pPr>
            <a:r>
              <a:rPr lang="pl-PL" sz="2400" b="1" dirty="0"/>
              <a:t>ÚLOHA</a:t>
            </a:r>
            <a:endParaRPr lang="pl-PL" sz="2400" dirty="0"/>
          </a:p>
          <a:p>
            <a:pPr algn="ctr"/>
            <a:endParaRPr lang="pl-PL" dirty="0"/>
          </a:p>
        </p:txBody>
      </p:sp>
    </p:spTree>
    <p:extLst>
      <p:ext uri="{BB962C8B-B14F-4D97-AF65-F5344CB8AC3E}">
        <p14:creationId xmlns:p14="http://schemas.microsoft.com/office/powerpoint/2010/main" val="885799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Zielony, Metaliczny, Tło, Pulpit Pc">
            <a:extLst>
              <a:ext uri="{FF2B5EF4-FFF2-40B4-BE49-F238E27FC236}">
                <a16:creationId xmlns:a16="http://schemas.microsoft.com/office/drawing/2014/main" xmlns="" id="{072C1AE3-69D6-431B-8266-653CB2C8788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239" y="751126"/>
            <a:ext cx="5304759" cy="2001501"/>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9E7FAA05-F7E5-4A07-80CB-7D8F607ABF68}"/>
              </a:ext>
            </a:extLst>
          </p:cNvPr>
          <p:cNvSpPr>
            <a:spLocks noGrp="1"/>
          </p:cNvSpPr>
          <p:nvPr>
            <p:ph type="title"/>
          </p:nvPr>
        </p:nvSpPr>
        <p:spPr>
          <a:xfrm>
            <a:off x="684212" y="2912882"/>
            <a:ext cx="10637380" cy="3081517"/>
          </a:xfrm>
        </p:spPr>
        <p:txBody>
          <a:bodyPr>
            <a:normAutofit/>
          </a:bodyPr>
          <a:lstStyle/>
          <a:p>
            <a:pPr lvl="0">
              <a:lnSpc>
                <a:spcPct val="90000"/>
              </a:lnSpc>
              <a:spcBef>
                <a:spcPts val="700"/>
              </a:spcBef>
            </a:pPr>
            <a:r>
              <a:rPr lang="pl-PL" sz="1800" dirty="0"/>
              <a:t>BUDETE PRACOVAŤ V TROJČLENNÝCH SKUPINÁCH.</a:t>
            </a:r>
            <a:br>
              <a:rPr lang="pl-PL" sz="1800" dirty="0"/>
            </a:br>
            <a:r>
              <a:rPr lang="sk-SK" sz="1800" b="1" dirty="0" err="1"/>
              <a:t>PrezentÁCIU</a:t>
            </a:r>
            <a:r>
              <a:rPr lang="pl-PL" sz="1800" dirty="0"/>
              <a:t> PRIPRAVÍTE V PROGRAME PowerPoint. DÔLE</a:t>
            </a:r>
            <a:r>
              <a:rPr lang="sk-SK" sz="1800" dirty="0"/>
              <a:t>ŽITÉ JE, ABY BOLA</a:t>
            </a:r>
            <a:r>
              <a:rPr lang="pl-PL" sz="1800" dirty="0"/>
              <a:t>:</a:t>
            </a:r>
            <a:br>
              <a:rPr lang="pl-PL" sz="1800" dirty="0"/>
            </a:br>
            <a:r>
              <a:rPr lang="pl-PL" sz="1800" dirty="0"/>
              <a:t> -  </a:t>
            </a:r>
            <a:r>
              <a:rPr lang="sk-SK" sz="1800" dirty="0"/>
              <a:t>správna, </a:t>
            </a:r>
            <a:br>
              <a:rPr lang="sk-SK" sz="1800" dirty="0"/>
            </a:br>
            <a:r>
              <a:rPr lang="sk-SK" sz="1800" dirty="0"/>
              <a:t> -  estetická a čitateľná,</a:t>
            </a:r>
            <a:br>
              <a:rPr lang="sk-SK" sz="1800" dirty="0"/>
            </a:br>
            <a:r>
              <a:rPr lang="sk-SK" sz="1800" dirty="0"/>
              <a:t> -  nezabudnite umiestniť jej názov a autorov,</a:t>
            </a:r>
            <a:br>
              <a:rPr lang="sk-SK" sz="1800" dirty="0"/>
            </a:br>
            <a:r>
              <a:rPr lang="sk-SK" sz="1800" dirty="0"/>
              <a:t> -  prezentujte ju Vaším kolegom.</a:t>
            </a:r>
            <a:r>
              <a:rPr lang="pl-PL" sz="1800" dirty="0"/>
              <a:t/>
            </a:r>
            <a:br>
              <a:rPr lang="pl-PL" sz="1800" dirty="0"/>
            </a:br>
            <a:endParaRPr lang="pl-PL" sz="1800" dirty="0"/>
          </a:p>
        </p:txBody>
      </p:sp>
      <p:sp>
        <p:nvSpPr>
          <p:cNvPr id="3" name="Symbol zastępczy zawartości 2">
            <a:extLst>
              <a:ext uri="{FF2B5EF4-FFF2-40B4-BE49-F238E27FC236}">
                <a16:creationId xmlns:a16="http://schemas.microsoft.com/office/drawing/2014/main" xmlns="" id="{B67B942E-555A-4081-9157-982A69CAAF3B}"/>
              </a:ext>
            </a:extLst>
          </p:cNvPr>
          <p:cNvSpPr>
            <a:spLocks noGrp="1"/>
          </p:cNvSpPr>
          <p:nvPr>
            <p:ph idx="1"/>
          </p:nvPr>
        </p:nvSpPr>
        <p:spPr>
          <a:xfrm>
            <a:off x="6499654" y="733647"/>
            <a:ext cx="4419171" cy="1476893"/>
          </a:xfrm>
        </p:spPr>
        <p:txBody>
          <a:bodyPr>
            <a:normAutofit/>
          </a:bodyPr>
          <a:lstStyle/>
          <a:p>
            <a:pPr marL="0" indent="0" algn="ctr">
              <a:buNone/>
            </a:pPr>
            <a:r>
              <a:rPr lang="pl-PL" sz="2400" b="1" dirty="0"/>
              <a:t>ÚLOHA</a:t>
            </a:r>
          </a:p>
        </p:txBody>
      </p:sp>
    </p:spTree>
    <p:extLst>
      <p:ext uri="{BB962C8B-B14F-4D97-AF65-F5344CB8AC3E}">
        <p14:creationId xmlns:p14="http://schemas.microsoft.com/office/powerpoint/2010/main" val="325600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292292" y="2963333"/>
            <a:ext cx="1896535" cy="2218267"/>
            <a:chOff x="10292292" y="2963333"/>
            <a:chExt cx="1896535" cy="2218267"/>
          </a:xfrm>
        </p:grpSpPr>
        <p:cxnSp>
          <p:nvCxnSpPr>
            <p:cNvPr id="78" name="Straight Connector 7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extLst>
                <p:ext uri="{386F3935-93C4-4BCD-93E2-E3B085C9AB24}">
                  <p16:designElem xmlns:p16="http://schemas.microsoft.com/office/powerpoint/2015/main" xmlns="" val="1"/>
                </p:ext>
              </p:extLst>
            </p:nvPr>
          </p:nvCxnSpPr>
          <p:spPr>
            <a:xfrm flipH="1">
              <a:off x="10699485" y="3190344"/>
              <a:ext cx="1489342" cy="148934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84" name="Snip Diagonal Corner 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6" y="-2"/>
            <a:ext cx="6096001" cy="6858000"/>
          </a:xfrm>
          <a:prstGeom prst="snip2DiagRect">
            <a:avLst>
              <a:gd name="adj1" fmla="val 0"/>
              <a:gd name="adj2" fmla="val 0"/>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50" name="Picture 6" descr="Trójkątne, Zasobnik, Dekoracyjny">
            <a:extLst>
              <a:ext uri="{FF2B5EF4-FFF2-40B4-BE49-F238E27FC236}">
                <a16:creationId xmlns:a16="http://schemas.microsoft.com/office/drawing/2014/main" xmlns="" id="{C1A9F02D-EFC8-4CC6-9807-1934307F1CE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75" r="1660" b="-3"/>
          <a:stretch/>
        </p:blipFill>
        <p:spPr bwMode="auto">
          <a:xfrm>
            <a:off x="20" y="-1"/>
            <a:ext cx="6105507" cy="423367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Matematyka, Kwadrat, Matematyczne">
            <a:extLst>
              <a:ext uri="{FF2B5EF4-FFF2-40B4-BE49-F238E27FC236}">
                <a16:creationId xmlns:a16="http://schemas.microsoft.com/office/drawing/2014/main" xmlns="" id="{A16887A7-3BCF-4A0C-A45B-6677683FAE5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08" r="4" b="3851"/>
          <a:stretch/>
        </p:blipFill>
        <p:spPr bwMode="auto">
          <a:xfrm>
            <a:off x="-1" y="4233333"/>
            <a:ext cx="3749040" cy="2624667"/>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Kolorów, Koło, Czerwony, Zielony">
            <a:extLst>
              <a:ext uri="{FF2B5EF4-FFF2-40B4-BE49-F238E27FC236}">
                <a16:creationId xmlns:a16="http://schemas.microsoft.com/office/drawing/2014/main" xmlns="" id="{C34C0860-AB4A-4C1C-B982-57CF685E3046}"/>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93" r="8113" b="5"/>
          <a:stretch/>
        </p:blipFill>
        <p:spPr bwMode="auto">
          <a:xfrm>
            <a:off x="3749040" y="4233334"/>
            <a:ext cx="2343786" cy="2624667"/>
          </a:xfrm>
          <a:prstGeom prst="rect">
            <a:avLst/>
          </a:prstGeom>
          <a:noFill/>
          <a:extLst>
            <a:ext uri="{909E8E84-426E-40DD-AFC4-6F175D3DCCD1}">
              <a14:hiddenFill xmlns:a14="http://schemas.microsoft.com/office/drawing/2010/main">
                <a:solidFill>
                  <a:srgbClr val="FFFFFF"/>
                </a:solidFill>
              </a14:hiddenFill>
            </a:ext>
          </a:extLst>
        </p:spPr>
      </p:pic>
      <p:cxnSp>
        <p:nvCxnSpPr>
          <p:cNvPr id="86" name="Straight Connector 85"/>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rot="5400000">
            <a:off x="3040380" y="1192953"/>
            <a:ext cx="0" cy="608076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749039" y="4233333"/>
            <a:ext cx="0" cy="2624667"/>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088011" y="0"/>
            <a:ext cx="0" cy="685800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xmlns="" id="{712CDC42-6F72-476A-B382-975737736D6E}"/>
              </a:ext>
            </a:extLst>
          </p:cNvPr>
          <p:cNvSpPr>
            <a:spLocks noGrp="1"/>
          </p:cNvSpPr>
          <p:nvPr>
            <p:ph type="title"/>
          </p:nvPr>
        </p:nvSpPr>
        <p:spPr>
          <a:xfrm>
            <a:off x="6305802" y="1917578"/>
            <a:ext cx="5261801" cy="4076822"/>
          </a:xfrm>
        </p:spPr>
        <p:txBody>
          <a:bodyPr>
            <a:noAutofit/>
          </a:bodyPr>
          <a:lstStyle/>
          <a:p>
            <a:pPr>
              <a:lnSpc>
                <a:spcPct val="90000"/>
              </a:lnSpc>
            </a:pPr>
            <a:r>
              <a:rPr lang="sk-SK" sz="1600" b="1" dirty="0"/>
              <a:t>ILUSTRÁCIE SO VZORMI </a:t>
            </a:r>
            <a:r>
              <a:rPr lang="sk-SK" sz="1600" dirty="0" err="1"/>
              <a:t>mÔžete</a:t>
            </a:r>
            <a:r>
              <a:rPr lang="sk-SK" sz="1600" dirty="0"/>
              <a:t> pripraviť na počítači a potom ich vytlačiť, alebo ich pripraviť ručne (pastelkami, fixkami, farbami...). Výber nechávame na vás. </a:t>
            </a:r>
            <a:r>
              <a:rPr lang="sk-SK" sz="1600" dirty="0" err="1"/>
              <a:t>dÔležité</a:t>
            </a:r>
            <a:r>
              <a:rPr lang="sk-SK" sz="1600" dirty="0"/>
              <a:t> je, aby práca splnila vyššie uvedené požiadavky:</a:t>
            </a:r>
            <a:br>
              <a:rPr lang="sk-SK" sz="1600" dirty="0"/>
            </a:br>
            <a:r>
              <a:rPr lang="sk-SK" sz="1600" dirty="0"/>
              <a:t> - </a:t>
            </a:r>
            <a:r>
              <a:rPr lang="sk-SK" sz="1600" dirty="0" err="1"/>
              <a:t>SPRÁVNOSť</a:t>
            </a:r>
            <a:r>
              <a:rPr lang="sk-SK" sz="1600" dirty="0"/>
              <a:t>, </a:t>
            </a:r>
            <a:br>
              <a:rPr lang="sk-SK" sz="1600" dirty="0"/>
            </a:br>
            <a:r>
              <a:rPr lang="sk-SK" sz="1600" dirty="0"/>
              <a:t> - </a:t>
            </a:r>
            <a:r>
              <a:rPr lang="sk-SK" sz="1600" dirty="0" err="1"/>
              <a:t>čITATEĽNOSť</a:t>
            </a:r>
            <a:r>
              <a:rPr lang="sk-SK" sz="1600" dirty="0"/>
              <a:t>, </a:t>
            </a:r>
            <a:br>
              <a:rPr lang="sk-SK" sz="1600" dirty="0"/>
            </a:br>
            <a:r>
              <a:rPr lang="sk-SK" sz="1600" dirty="0"/>
              <a:t> - </a:t>
            </a:r>
            <a:r>
              <a:rPr lang="sk-SK" sz="1600" dirty="0" err="1"/>
              <a:t>eSTETIKa</a:t>
            </a:r>
            <a:r>
              <a:rPr lang="sk-SK" sz="1600" dirty="0"/>
              <a:t>,</a:t>
            </a:r>
            <a:br>
              <a:rPr lang="sk-SK" sz="1600" dirty="0"/>
            </a:br>
            <a:r>
              <a:rPr lang="sk-SK" sz="1600" dirty="0"/>
              <a:t> -  NA ZÁVER JU PREZENTUJTE pred </a:t>
            </a:r>
            <a:r>
              <a:rPr lang="sk-SK" sz="1600" dirty="0" err="1"/>
              <a:t>VAŠimi</a:t>
            </a:r>
            <a:r>
              <a:rPr lang="sk-SK" sz="1600" dirty="0"/>
              <a:t> </a:t>
            </a:r>
            <a:r>
              <a:rPr lang="sk-SK" sz="1600" dirty="0" err="1"/>
              <a:t>KAMARÁTmi</a:t>
            </a:r>
            <a:r>
              <a:rPr lang="sk-SK" sz="1600" dirty="0"/>
              <a:t>.</a:t>
            </a:r>
            <a:br>
              <a:rPr lang="sk-SK" sz="1600" dirty="0"/>
            </a:br>
            <a:endParaRPr lang="sk-SK" sz="1600" dirty="0"/>
          </a:p>
        </p:txBody>
      </p:sp>
      <p:sp>
        <p:nvSpPr>
          <p:cNvPr id="3" name="Symbol zastępczy zawartości 2">
            <a:extLst>
              <a:ext uri="{FF2B5EF4-FFF2-40B4-BE49-F238E27FC236}">
                <a16:creationId xmlns:a16="http://schemas.microsoft.com/office/drawing/2014/main" xmlns="" id="{0BB70CC4-247B-4884-B632-E02F2E59FBE6}"/>
              </a:ext>
            </a:extLst>
          </p:cNvPr>
          <p:cNvSpPr>
            <a:spLocks noGrp="1"/>
          </p:cNvSpPr>
          <p:nvPr>
            <p:ph idx="1"/>
          </p:nvPr>
        </p:nvSpPr>
        <p:spPr>
          <a:xfrm>
            <a:off x="6305803" y="685801"/>
            <a:ext cx="4609848" cy="828144"/>
          </a:xfrm>
        </p:spPr>
        <p:txBody>
          <a:bodyPr>
            <a:normAutofit/>
          </a:bodyPr>
          <a:lstStyle/>
          <a:p>
            <a:pPr marL="0" indent="0" algn="ctr">
              <a:buNone/>
            </a:pPr>
            <a:r>
              <a:rPr lang="pl-PL" sz="3200" b="1" dirty="0"/>
              <a:t>ÚLOHA</a:t>
            </a:r>
          </a:p>
          <a:p>
            <a:pPr algn="ctr"/>
            <a:endParaRPr lang="pl-PL" sz="1600" dirty="0"/>
          </a:p>
        </p:txBody>
      </p:sp>
    </p:spTree>
    <p:extLst>
      <p:ext uri="{BB962C8B-B14F-4D97-AF65-F5344CB8AC3E}">
        <p14:creationId xmlns:p14="http://schemas.microsoft.com/office/powerpoint/2010/main" val="207764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2" name="Straight Connector 11"/>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1FCBD570-2C99-4E59-8209-1524CE7C584A}"/>
              </a:ext>
            </a:extLst>
          </p:cNvPr>
          <p:cNvSpPr>
            <a:spLocks noGrp="1"/>
          </p:cNvSpPr>
          <p:nvPr>
            <p:ph type="title"/>
          </p:nvPr>
        </p:nvSpPr>
        <p:spPr>
          <a:xfrm>
            <a:off x="186431" y="1331650"/>
            <a:ext cx="8041581" cy="5042517"/>
          </a:xfrm>
        </p:spPr>
        <p:txBody>
          <a:bodyPr>
            <a:normAutofit/>
          </a:bodyPr>
          <a:lstStyle/>
          <a:p>
            <a:pPr>
              <a:lnSpc>
                <a:spcPct val="90000"/>
              </a:lnSpc>
              <a:spcBef>
                <a:spcPts val="300"/>
              </a:spcBef>
            </a:pPr>
            <a:r>
              <a:rPr lang="pl-PL" sz="1200" b="1" dirty="0" smtClean="0"/>
              <a:t>1</a:t>
            </a:r>
            <a:r>
              <a:rPr lang="pl-PL" sz="1200" b="1" dirty="0"/>
              <a:t>.</a:t>
            </a:r>
            <a:r>
              <a:rPr lang="pl-PL" sz="1200" b="1" dirty="0">
                <a:hlinkClick r:id="rId2"/>
              </a:rPr>
              <a:t> </a:t>
            </a:r>
            <a:r>
              <a:rPr lang="pl-PL" sz="1100" b="1" dirty="0" smtClean="0">
                <a:hlinkClick r:id="rId3"/>
              </a:rPr>
              <a:t>https://oskole.detiamy.sk/clanok/geometricke-utvary </a:t>
            </a:r>
            <a:r>
              <a:rPr lang="pl-PL" sz="1200" b="1" dirty="0"/>
              <a:t/>
            </a:r>
            <a:br>
              <a:rPr lang="pl-PL" sz="1200" b="1" dirty="0"/>
            </a:br>
            <a:r>
              <a:rPr lang="pl-PL" sz="1200" b="1" dirty="0"/>
              <a:t/>
            </a:r>
            <a:br>
              <a:rPr lang="pl-PL" sz="1200" b="1" dirty="0"/>
            </a:br>
            <a:r>
              <a:rPr lang="pl-PL" sz="1200" b="1" dirty="0"/>
              <a:t/>
            </a:r>
            <a:br>
              <a:rPr lang="pl-PL" sz="1200" b="1" dirty="0"/>
            </a:br>
            <a:r>
              <a:rPr lang="pl-PL" sz="1200" b="1" dirty="0"/>
              <a:t>2. </a:t>
            </a:r>
            <a:r>
              <a:rPr lang="pl-PL" sz="1200" b="1" dirty="0" smtClean="0">
                <a:hlinkClick r:id="rId4"/>
              </a:rPr>
              <a:t>https://referaty.aktuality.sk/vzorce/referat-6773 </a:t>
            </a:r>
            <a:r>
              <a:rPr lang="pl-PL" sz="1200" b="1" dirty="0" smtClean="0"/>
              <a:t/>
            </a:r>
            <a:br>
              <a:rPr lang="pl-PL" sz="1200" b="1" dirty="0" smtClean="0"/>
            </a:br>
            <a:r>
              <a:rPr lang="pl-PL" sz="1200" b="1" dirty="0" smtClean="0"/>
              <a:t/>
            </a:r>
            <a:br>
              <a:rPr lang="pl-PL" sz="1200" b="1" dirty="0" smtClean="0"/>
            </a:br>
            <a:r>
              <a:rPr lang="pl-PL" sz="1200" b="1" dirty="0" smtClean="0"/>
              <a:t>3. </a:t>
            </a:r>
            <a:r>
              <a:rPr lang="pl-PL" sz="1100" b="1" dirty="0" smtClean="0">
                <a:hlinkClick r:id="rId5"/>
              </a:rPr>
              <a:t>https://sk.wikipedia.org/wiki/Rovina_(geometria) </a:t>
            </a:r>
            <a:r>
              <a:rPr lang="pl-PL" sz="1100" b="1" dirty="0" smtClean="0"/>
              <a:t/>
            </a:r>
            <a:br>
              <a:rPr lang="pl-PL" sz="1100" b="1" dirty="0" smtClean="0"/>
            </a:br>
            <a:r>
              <a:rPr lang="pl-PL" sz="1100" b="1" dirty="0" smtClean="0"/>
              <a:t/>
            </a:r>
            <a:br>
              <a:rPr lang="pl-PL" sz="1100" b="1" dirty="0" smtClean="0"/>
            </a:br>
            <a:r>
              <a:rPr lang="pl-PL" sz="1100" b="1" dirty="0" smtClean="0"/>
              <a:t>4. </a:t>
            </a:r>
            <a:r>
              <a:rPr lang="pl-PL" sz="1100" b="1" dirty="0" smtClean="0">
                <a:hlinkClick r:id="rId6"/>
              </a:rPr>
              <a:t>https://www.zones.sk/studentske-prace/matematika/8248-geometricke-utvary/ </a:t>
            </a:r>
            <a:r>
              <a:rPr lang="pl-PL" sz="1200" b="1" dirty="0"/>
              <a:t/>
            </a:r>
            <a:br>
              <a:rPr lang="pl-PL" sz="1200" b="1" dirty="0"/>
            </a:br>
            <a:r>
              <a:rPr lang="pl-PL" sz="1200" b="1" dirty="0"/>
              <a:t/>
            </a:r>
            <a:br>
              <a:rPr lang="pl-PL" sz="1200" b="1" dirty="0"/>
            </a:br>
            <a:r>
              <a:rPr lang="pl-PL" sz="1200" b="1" dirty="0" smtClean="0"/>
              <a:t>5. </a:t>
            </a:r>
            <a:r>
              <a:rPr lang="pl-PL" sz="1100" b="1" dirty="0" smtClean="0">
                <a:hlinkClick r:id="rId7"/>
              </a:rPr>
              <a:t>https://www.google.com/search?q=Z%C3%A1kladn%C3%A9+rovinn%C3%A9+geometrick%C3%A9+%C3%BAtvary&amp;client=firefox-b-ab&amp;sxsrf=ACYBGNTmP0Y4RgiInLoaStqPVBTE_cLbgw:1578391143540&amp;source=lnms&amp;tbm=isch&amp;sa=X&amp;ved=2ahUKEwj0k7WbnfHmAhVKKuwKHeqSDvAQ_AUoAXoECAsQAw&amp;biw=1740&amp;bih=838 </a:t>
            </a:r>
            <a:r>
              <a:rPr lang="pl-PL" sz="1100" b="1" dirty="0" smtClean="0"/>
              <a:t/>
            </a:r>
            <a:br>
              <a:rPr lang="pl-PL" sz="1100" b="1" dirty="0" smtClean="0"/>
            </a:br>
            <a:r>
              <a:rPr lang="pl-PL" sz="1100" b="1" dirty="0" smtClean="0"/>
              <a:t/>
            </a:r>
            <a:br>
              <a:rPr lang="pl-PL" sz="1100" b="1" dirty="0" smtClean="0"/>
            </a:br>
            <a:r>
              <a:rPr lang="pl-PL" sz="1100" b="1" dirty="0" smtClean="0"/>
              <a:t>6. </a:t>
            </a:r>
            <a:r>
              <a:rPr lang="pl-PL" sz="1200" b="1" dirty="0" smtClean="0">
                <a:hlinkClick r:id="rId8"/>
              </a:rPr>
              <a:t>http://planetavedomosti.iedu.sk/index.php/search/results/Z%C3%A1kladn%C3%A9_rovinn%C3%A9_geometrick%C3%A9_%C3%BAtvary,4,0,2751;2752;2754,0,30,1,tn,1.html </a:t>
            </a:r>
            <a:r>
              <a:rPr lang="pl-PL" sz="1200" b="1" dirty="0" smtClean="0"/>
              <a:t/>
            </a:r>
            <a:br>
              <a:rPr lang="pl-PL" sz="1200" b="1" dirty="0" smtClean="0"/>
            </a:br>
            <a:r>
              <a:rPr lang="pl-PL" sz="1200" b="1" dirty="0" smtClean="0"/>
              <a:t/>
            </a:r>
            <a:br>
              <a:rPr lang="pl-PL" sz="1200" b="1" dirty="0" smtClean="0"/>
            </a:br>
            <a:r>
              <a:rPr lang="pl-PL" sz="1200" b="1" dirty="0" smtClean="0"/>
              <a:t>7. </a:t>
            </a:r>
            <a:r>
              <a:rPr lang="pl-PL" sz="1200" b="1" dirty="0" smtClean="0">
                <a:hlinkClick r:id="rId9"/>
              </a:rPr>
              <a:t>https://www.youtube.com/watch?v=b_J8jmjayXg </a:t>
            </a:r>
            <a:r>
              <a:rPr lang="pl-PL" sz="1200" b="1" dirty="0"/>
              <a:t/>
            </a:r>
            <a:br>
              <a:rPr lang="pl-PL" sz="1200" b="1" dirty="0"/>
            </a:br>
            <a:endParaRPr lang="pl-PL" sz="1200" b="1" dirty="0"/>
          </a:p>
        </p:txBody>
      </p:sp>
      <p:sp>
        <p:nvSpPr>
          <p:cNvPr id="3" name="Symbol zastępczy zawartości 2">
            <a:extLst>
              <a:ext uri="{FF2B5EF4-FFF2-40B4-BE49-F238E27FC236}">
                <a16:creationId xmlns:a16="http://schemas.microsoft.com/office/drawing/2014/main" xmlns="" id="{1530565D-36B0-4E91-BAA1-F4FBDDA41738}"/>
              </a:ext>
            </a:extLst>
          </p:cNvPr>
          <p:cNvSpPr>
            <a:spLocks noGrp="1"/>
          </p:cNvSpPr>
          <p:nvPr>
            <p:ph idx="1"/>
          </p:nvPr>
        </p:nvSpPr>
        <p:spPr>
          <a:xfrm>
            <a:off x="684211" y="685801"/>
            <a:ext cx="7493137" cy="1014692"/>
          </a:xfrm>
        </p:spPr>
        <p:txBody>
          <a:bodyPr>
            <a:normAutofit/>
          </a:bodyPr>
          <a:lstStyle/>
          <a:p>
            <a:pPr marL="0" indent="0" algn="ctr">
              <a:buNone/>
            </a:pPr>
            <a:r>
              <a:rPr lang="pl-PL" b="1" dirty="0"/>
              <a:t>ZDROJE</a:t>
            </a:r>
          </a:p>
          <a:p>
            <a:pPr algn="ctr"/>
            <a:endParaRPr lang="pl-PL" dirty="0"/>
          </a:p>
        </p:txBody>
      </p:sp>
      <p:pic>
        <p:nvPicPr>
          <p:cNvPr id="7170" name="Picture 2" descr="Wody, Technologia, Staw, Fontanna">
            <a:extLst>
              <a:ext uri="{FF2B5EF4-FFF2-40B4-BE49-F238E27FC236}">
                <a16:creationId xmlns:a16="http://schemas.microsoft.com/office/drawing/2014/main" xmlns="" id="{C5AE0BF4-A3BA-4418-8EB0-5C519749B7EA}"/>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154250" y="1250888"/>
            <a:ext cx="2162175"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129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A15F8D-27F0-4AF7-8E0B-90C458B65113}"/>
              </a:ext>
            </a:extLst>
          </p:cNvPr>
          <p:cNvSpPr>
            <a:spLocks noGrp="1"/>
          </p:cNvSpPr>
          <p:nvPr>
            <p:ph type="title"/>
          </p:nvPr>
        </p:nvSpPr>
        <p:spPr>
          <a:xfrm>
            <a:off x="684212" y="1748902"/>
            <a:ext cx="8534400" cy="4245498"/>
          </a:xfrm>
        </p:spPr>
        <p:txBody>
          <a:bodyPr/>
          <a:lstStyle/>
          <a:p>
            <a:endParaRPr lang="pl-PL" dirty="0"/>
          </a:p>
        </p:txBody>
      </p:sp>
      <p:sp>
        <p:nvSpPr>
          <p:cNvPr id="3" name="Symbol zastępczy zawartości 2">
            <a:extLst>
              <a:ext uri="{FF2B5EF4-FFF2-40B4-BE49-F238E27FC236}">
                <a16:creationId xmlns:a16="http://schemas.microsoft.com/office/drawing/2014/main" xmlns="" id="{AE877882-0874-4191-BB9F-48CDFFE39BF1}"/>
              </a:ext>
            </a:extLst>
          </p:cNvPr>
          <p:cNvSpPr>
            <a:spLocks noGrp="1"/>
          </p:cNvSpPr>
          <p:nvPr>
            <p:ph idx="1"/>
          </p:nvPr>
        </p:nvSpPr>
        <p:spPr>
          <a:xfrm>
            <a:off x="684212" y="685800"/>
            <a:ext cx="8534400" cy="850037"/>
          </a:xfrm>
        </p:spPr>
        <p:txBody>
          <a:bodyPr>
            <a:normAutofit/>
          </a:bodyPr>
          <a:lstStyle/>
          <a:p>
            <a:pPr marL="0" indent="0" algn="ctr">
              <a:buNone/>
            </a:pPr>
            <a:r>
              <a:rPr lang="pl-PL" sz="3600" b="1" dirty="0"/>
              <a:t>HODNOTENIE</a:t>
            </a:r>
          </a:p>
        </p:txBody>
      </p:sp>
      <p:graphicFrame>
        <p:nvGraphicFramePr>
          <p:cNvPr id="5" name="Tabela 4">
            <a:extLst>
              <a:ext uri="{FF2B5EF4-FFF2-40B4-BE49-F238E27FC236}">
                <a16:creationId xmlns:a16="http://schemas.microsoft.com/office/drawing/2014/main" xmlns="" id="{CC3C07CB-28A2-4547-A90A-093DBDCA8FD0}"/>
              </a:ext>
            </a:extLst>
          </p:cNvPr>
          <p:cNvGraphicFramePr>
            <a:graphicFrameLocks noGrp="1"/>
          </p:cNvGraphicFramePr>
          <p:nvPr>
            <p:extLst>
              <p:ext uri="{D42A27DB-BD31-4B8C-83A1-F6EECF244321}">
                <p14:modId xmlns:p14="http://schemas.microsoft.com/office/powerpoint/2010/main" val="3154179316"/>
              </p:ext>
            </p:extLst>
          </p:nvPr>
        </p:nvGraphicFramePr>
        <p:xfrm>
          <a:off x="763480" y="1748902"/>
          <a:ext cx="9396520" cy="3939329"/>
        </p:xfrm>
        <a:graphic>
          <a:graphicData uri="http://schemas.openxmlformats.org/drawingml/2006/table">
            <a:tbl>
              <a:tblPr firstRow="1" bandRow="1">
                <a:tableStyleId>{5C22544A-7EE6-4342-B048-85BDC9FD1C3A}</a:tableStyleId>
              </a:tblPr>
              <a:tblGrid>
                <a:gridCol w="2349130">
                  <a:extLst>
                    <a:ext uri="{9D8B030D-6E8A-4147-A177-3AD203B41FA5}">
                      <a16:colId xmlns:a16="http://schemas.microsoft.com/office/drawing/2014/main" xmlns="" val="2209836761"/>
                    </a:ext>
                  </a:extLst>
                </a:gridCol>
                <a:gridCol w="2349130">
                  <a:extLst>
                    <a:ext uri="{9D8B030D-6E8A-4147-A177-3AD203B41FA5}">
                      <a16:colId xmlns:a16="http://schemas.microsoft.com/office/drawing/2014/main" xmlns="" val="552271926"/>
                    </a:ext>
                  </a:extLst>
                </a:gridCol>
                <a:gridCol w="2349130">
                  <a:extLst>
                    <a:ext uri="{9D8B030D-6E8A-4147-A177-3AD203B41FA5}">
                      <a16:colId xmlns:a16="http://schemas.microsoft.com/office/drawing/2014/main" xmlns="" val="2779443640"/>
                    </a:ext>
                  </a:extLst>
                </a:gridCol>
                <a:gridCol w="2349130">
                  <a:extLst>
                    <a:ext uri="{9D8B030D-6E8A-4147-A177-3AD203B41FA5}">
                      <a16:colId xmlns:a16="http://schemas.microsoft.com/office/drawing/2014/main" xmlns="" val="983822204"/>
                    </a:ext>
                  </a:extLst>
                </a:gridCol>
              </a:tblGrid>
              <a:tr h="532659">
                <a:tc>
                  <a:txBody>
                    <a:bodyPr/>
                    <a:lstStyle/>
                    <a:p>
                      <a:pPr marL="0" marR="0" lvl="0" indent="0" algn="ctr" rtl="0" hangingPunct="0">
                        <a:lnSpc>
                          <a:spcPct val="100000"/>
                        </a:lnSpc>
                        <a:spcBef>
                          <a:spcPts val="0"/>
                        </a:spcBef>
                        <a:spcAft>
                          <a:spcPts val="0"/>
                        </a:spcAft>
                        <a:buNone/>
                        <a:tabLst/>
                      </a:pPr>
                      <a:r>
                        <a:rPr lang="pl-PL" sz="1400" b="0" i="0" u="none" strike="noStrike" kern="1200" dirty="0" err="1">
                          <a:latin typeface="Arial" pitchFamily="18"/>
                          <a:ea typeface="Lucida Sans Unicode" pitchFamily="2"/>
                          <a:cs typeface="Mangal" pitchFamily="2"/>
                        </a:rPr>
                        <a:t>Počet</a:t>
                      </a:r>
                      <a:r>
                        <a:rPr lang="pl-PL" sz="1400" b="0" i="0" u="none" strike="noStrike" kern="1200" dirty="0">
                          <a:latin typeface="Arial" pitchFamily="18"/>
                          <a:ea typeface="Lucida Sans Unicode" pitchFamily="2"/>
                          <a:cs typeface="Mangal" pitchFamily="2"/>
                        </a:rPr>
                        <a:t> </a:t>
                      </a:r>
                      <a:r>
                        <a:rPr lang="pl-PL" sz="1400" b="0" i="0" u="none" strike="noStrike" kern="1200" dirty="0" err="1">
                          <a:latin typeface="Arial" pitchFamily="18"/>
                          <a:ea typeface="Lucida Sans Unicode" pitchFamily="2"/>
                          <a:cs typeface="Mangal" pitchFamily="2"/>
                        </a:rPr>
                        <a:t>bodov</a:t>
                      </a:r>
                      <a:endParaRPr lang="pl-PL" sz="1400" b="0" i="0" u="none" strike="noStrike" kern="1200" dirty="0">
                        <a:latin typeface="Arial" pitchFamily="18"/>
                        <a:ea typeface="Lucida Sans Unicode" pitchFamily="2"/>
                        <a:cs typeface="Mangal" pitchFamily="2"/>
                      </a:endParaRP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dirty="0">
                          <a:latin typeface="Arial" pitchFamily="18"/>
                          <a:ea typeface="Lucida Sans Unicode" pitchFamily="2"/>
                          <a:cs typeface="Mangal" pitchFamily="2"/>
                        </a:rPr>
                        <a:t>1</a:t>
                      </a: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dirty="0">
                          <a:latin typeface="Arial" pitchFamily="18"/>
                          <a:ea typeface="Lucida Sans Unicode" pitchFamily="2"/>
                          <a:cs typeface="Mangal" pitchFamily="2"/>
                        </a:rPr>
                        <a:t>2</a:t>
                      </a:r>
                    </a:p>
                  </a:txBody>
                  <a:tcPr/>
                </a:tc>
                <a:tc>
                  <a:txBody>
                    <a:bodyPr/>
                    <a:lstStyle/>
                    <a:p>
                      <a:pPr marL="0" marR="0" lvl="0" indent="0" algn="ctr" rtl="0" hangingPunct="0">
                        <a:lnSpc>
                          <a:spcPct val="100000"/>
                        </a:lnSpc>
                        <a:spcBef>
                          <a:spcPts val="0"/>
                        </a:spcBef>
                        <a:spcAft>
                          <a:spcPts val="0"/>
                        </a:spcAft>
                        <a:buNone/>
                        <a:tabLst/>
                      </a:pPr>
                      <a:r>
                        <a:rPr lang="pl-PL" sz="1400" b="0" i="0" u="none" strike="noStrike" kern="1200">
                          <a:latin typeface="Arial" pitchFamily="18"/>
                          <a:ea typeface="Lucida Sans Unicode" pitchFamily="2"/>
                          <a:cs typeface="Mangal" pitchFamily="2"/>
                        </a:rPr>
                        <a:t>3</a:t>
                      </a:r>
                    </a:p>
                  </a:txBody>
                  <a:tcPr/>
                </a:tc>
                <a:extLst>
                  <a:ext uri="{0D108BD9-81ED-4DB2-BD59-A6C34878D82A}">
                    <a16:rowId xmlns:a16="http://schemas.microsoft.com/office/drawing/2014/main" xmlns="" val="1984544701"/>
                  </a:ext>
                </a:extLst>
              </a:tr>
              <a:tr h="1826256">
                <a:tc>
                  <a:txBody>
                    <a:bodyPr/>
                    <a:lstStyle/>
                    <a:p>
                      <a:pPr marL="0" marR="0" lvl="0" indent="0" algn="ctr" rtl="0" hangingPunct="0">
                        <a:lnSpc>
                          <a:spcPct val="100000"/>
                        </a:lnSpc>
                        <a:spcBef>
                          <a:spcPts val="0"/>
                        </a:spcBef>
                        <a:spcAft>
                          <a:spcPts val="0"/>
                        </a:spcAft>
                        <a:buNone/>
                        <a:tabLst/>
                      </a:pPr>
                      <a:endParaRPr lang="sk-SK" sz="1400" b="1" i="0" u="none" strike="noStrike" kern="1200" noProof="0" dirty="0">
                        <a:latin typeface="Arial" pitchFamily="18"/>
                        <a:ea typeface="Lucida Sans Unicode" pitchFamily="2"/>
                        <a:cs typeface="Mangal" pitchFamily="2"/>
                      </a:endParaRPr>
                    </a:p>
                    <a:p>
                      <a:pPr marL="0" marR="0" lvl="0" indent="0" algn="ctr" rtl="0" hangingPunct="0">
                        <a:lnSpc>
                          <a:spcPct val="100000"/>
                        </a:lnSpc>
                        <a:spcBef>
                          <a:spcPts val="0"/>
                        </a:spcBef>
                        <a:spcAft>
                          <a:spcPts val="0"/>
                        </a:spcAft>
                        <a:buNone/>
                        <a:tabLst/>
                      </a:pPr>
                      <a:r>
                        <a:rPr lang="sk-SK" sz="1400" b="1" i="0" u="none" strike="noStrike" kern="1200" noProof="0" dirty="0">
                          <a:latin typeface="Arial" pitchFamily="18"/>
                          <a:ea typeface="Lucida Sans Unicode" pitchFamily="2"/>
                          <a:cs typeface="Mangal" pitchFamily="2"/>
                        </a:rPr>
                        <a:t>Obsahová stránka</a:t>
                      </a:r>
                    </a:p>
                  </a:txBody>
                  <a:tcPr/>
                </a:tc>
                <a:tc>
                  <a:txBody>
                    <a:bodyPr/>
                    <a:lstStyle/>
                    <a:p>
                      <a:pPr marL="0" marR="0" lvl="0" indent="0" algn="just"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Neúplné</a:t>
                      </a:r>
                      <a:r>
                        <a:rPr lang="sk-SK" sz="1400" b="0" i="0" u="none" strike="noStrike" kern="1200" baseline="0" noProof="0" dirty="0">
                          <a:latin typeface="Arial" pitchFamily="18"/>
                          <a:ea typeface="Lucida Sans Unicode" pitchFamily="2"/>
                          <a:cs typeface="Mangal" pitchFamily="2"/>
                        </a:rPr>
                        <a:t> informácie, ktoré nesúvisia s témou</a:t>
                      </a:r>
                      <a:r>
                        <a:rPr lang="sk-SK" sz="1400" b="0" i="0" u="none" strike="noStrike" kern="1200" noProof="0" dirty="0">
                          <a:latin typeface="Arial" pitchFamily="18"/>
                          <a:ea typeface="Lucida Sans Unicode" pitchFamily="2"/>
                          <a:cs typeface="Mangal" pitchFamily="2"/>
                        </a:rPr>
                        <a:t>. Chybné informácie a výpočty, slabé využitie zdrojov.</a:t>
                      </a:r>
                    </a:p>
                  </a:txBody>
                  <a:tcPr/>
                </a:tc>
                <a:tc>
                  <a:txBody>
                    <a:bodyPr/>
                    <a:lstStyle/>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Správne informácie a výpočty, prípadne drobné chyby.</a:t>
                      </a:r>
                    </a:p>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Informácie, ktoré nesúvisia s témou. Dobré využitie zdrojov.</a:t>
                      </a:r>
                    </a:p>
                  </a:txBody>
                  <a:tcPr/>
                </a:tc>
                <a:tc>
                  <a:txBody>
                    <a:bodyPr/>
                    <a:lstStyle/>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Úplne informácie,</a:t>
                      </a:r>
                      <a:r>
                        <a:rPr lang="sk-SK" sz="1400" b="0" i="0" u="none" strike="noStrike" kern="1200" baseline="0" noProof="0" dirty="0">
                          <a:latin typeface="Arial" pitchFamily="18"/>
                          <a:ea typeface="Lucida Sans Unicode" pitchFamily="2"/>
                          <a:cs typeface="Mangal" pitchFamily="2"/>
                        </a:rPr>
                        <a:t> ktoré súvisia s témou</a:t>
                      </a:r>
                      <a:r>
                        <a:rPr lang="sk-SK" sz="1400" b="0" i="0" u="none" strike="noStrike" kern="1200" noProof="0" dirty="0">
                          <a:latin typeface="Arial" pitchFamily="18"/>
                          <a:ea typeface="Lucida Sans Unicode" pitchFamily="2"/>
                          <a:cs typeface="Mangal" pitchFamily="2"/>
                        </a:rPr>
                        <a:t>. Správne výpočty.</a:t>
                      </a:r>
                    </a:p>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Vyčerpávajúce využitie</a:t>
                      </a:r>
                      <a:r>
                        <a:rPr lang="sk-SK" sz="1400" b="0" i="0" u="none" strike="noStrike" kern="1200" baseline="0" noProof="0" dirty="0">
                          <a:latin typeface="Arial" pitchFamily="18"/>
                          <a:ea typeface="Lucida Sans Unicode" pitchFamily="2"/>
                          <a:cs typeface="Mangal" pitchFamily="2"/>
                        </a:rPr>
                        <a:t> uvedených zdrojov, prípadne iných zdrojov.</a:t>
                      </a:r>
                      <a:endParaRPr lang="sk-SK" sz="1400" b="0" i="0" u="none" strike="noStrike" kern="1200" noProof="0" dirty="0">
                        <a:latin typeface="Arial" pitchFamily="18"/>
                        <a:ea typeface="Lucida Sans Unicode" pitchFamily="2"/>
                        <a:cs typeface="Mangal" pitchFamily="2"/>
                      </a:endParaRPr>
                    </a:p>
                  </a:txBody>
                  <a:tcPr/>
                </a:tc>
                <a:extLst>
                  <a:ext uri="{0D108BD9-81ED-4DB2-BD59-A6C34878D82A}">
                    <a16:rowId xmlns:a16="http://schemas.microsoft.com/office/drawing/2014/main" xmlns="" val="3012255102"/>
                  </a:ext>
                </a:extLst>
              </a:tr>
              <a:tr h="1580414">
                <a:tc>
                  <a:txBody>
                    <a:bodyPr/>
                    <a:lstStyle/>
                    <a:p>
                      <a:pPr marL="0" marR="0" lvl="0" indent="0" algn="ctr" rtl="0" hangingPunct="0">
                        <a:lnSpc>
                          <a:spcPct val="100000"/>
                        </a:lnSpc>
                        <a:spcBef>
                          <a:spcPts val="0"/>
                        </a:spcBef>
                        <a:spcAft>
                          <a:spcPts val="0"/>
                        </a:spcAft>
                        <a:buNone/>
                        <a:tabLst/>
                      </a:pPr>
                      <a:endParaRPr lang="sk-SK" sz="1400" b="1" i="0" u="none" strike="noStrike" kern="1200" noProof="0" dirty="0">
                        <a:latin typeface="Arial" pitchFamily="18"/>
                        <a:ea typeface="Lucida Sans Unicode" pitchFamily="2"/>
                        <a:cs typeface="Mangal" pitchFamily="2"/>
                      </a:endParaRPr>
                    </a:p>
                    <a:p>
                      <a:pPr marL="0" marR="0" lvl="0" indent="0" algn="ctr" rtl="0" hangingPunct="0">
                        <a:lnSpc>
                          <a:spcPct val="100000"/>
                        </a:lnSpc>
                        <a:spcBef>
                          <a:spcPts val="0"/>
                        </a:spcBef>
                        <a:spcAft>
                          <a:spcPts val="0"/>
                        </a:spcAft>
                        <a:buNone/>
                        <a:tabLst/>
                      </a:pPr>
                      <a:r>
                        <a:rPr lang="sk-SK" sz="1400" b="1" i="0" u="none" strike="noStrike" kern="1200" noProof="0" dirty="0">
                          <a:latin typeface="Arial" pitchFamily="18"/>
                          <a:ea typeface="Lucida Sans Unicode" pitchFamily="2"/>
                          <a:cs typeface="Mangal" pitchFamily="2"/>
                        </a:rPr>
                        <a:t>Estetický dojem</a:t>
                      </a:r>
                    </a:p>
                  </a:txBody>
                  <a:tcPr/>
                </a:tc>
                <a:tc>
                  <a:txBody>
                    <a:bodyPr/>
                    <a:lstStyle/>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Práca málo čitateľná, neestetická.</a:t>
                      </a:r>
                    </a:p>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Zlé rozvrhnutie informácií na stránke.</a:t>
                      </a:r>
                      <a:r>
                        <a:rPr lang="sk-SK" sz="1400" b="0" i="0" u="none" strike="noStrike" kern="1200" baseline="0" noProof="0" dirty="0">
                          <a:latin typeface="Arial" pitchFamily="18"/>
                          <a:ea typeface="Lucida Sans Unicode" pitchFamily="2"/>
                          <a:cs typeface="Mangal" pitchFamily="2"/>
                        </a:rPr>
                        <a:t> Chýbajú grafické prvky</a:t>
                      </a:r>
                      <a:r>
                        <a:rPr lang="sk-SK" sz="1400" b="0" i="0" u="none" strike="noStrike" kern="1200" noProof="0" dirty="0">
                          <a:latin typeface="Arial" pitchFamily="18"/>
                          <a:ea typeface="Lucida Sans Unicode" pitchFamily="2"/>
                          <a:cs typeface="Mangal" pitchFamily="2"/>
                        </a:rPr>
                        <a:t>.</a:t>
                      </a:r>
                    </a:p>
                  </a:txBody>
                  <a:tcPr/>
                </a:tc>
                <a:tc>
                  <a:txBody>
                    <a:bodyPr/>
                    <a:lstStyle/>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Práca čitateľná, estetická.</a:t>
                      </a:r>
                    </a:p>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Dobré rozvrhnuté informácie na stránke.</a:t>
                      </a:r>
                    </a:p>
                  </a:txBody>
                  <a:tcPr/>
                </a:tc>
                <a:tc>
                  <a:txBody>
                    <a:bodyPr/>
                    <a:lstStyle/>
                    <a:p>
                      <a:pPr marL="0" marR="0" lvl="0" indent="0" rtl="0" hangingPunct="0">
                        <a:lnSpc>
                          <a:spcPct val="100000"/>
                        </a:lnSpc>
                        <a:spcBef>
                          <a:spcPts val="0"/>
                        </a:spcBef>
                        <a:spcAft>
                          <a:spcPts val="0"/>
                        </a:spcAft>
                        <a:buNone/>
                        <a:tabLst/>
                      </a:pPr>
                      <a:r>
                        <a:rPr lang="sk-SK" sz="1400" b="0" i="0" u="none" strike="noStrike" kern="1200" noProof="0" dirty="0">
                          <a:latin typeface="Arial" pitchFamily="18"/>
                          <a:ea typeface="Lucida Sans Unicode" pitchFamily="2"/>
                          <a:cs typeface="Mangal" pitchFamily="2"/>
                        </a:rPr>
                        <a:t>Práca estetická, čitateľná,</a:t>
                      </a:r>
                      <a:r>
                        <a:rPr lang="sk-SK" sz="1400" b="0" i="0" u="none" strike="noStrike" kern="1200" baseline="0" noProof="0" dirty="0">
                          <a:latin typeface="Arial" pitchFamily="18"/>
                          <a:ea typeface="Lucida Sans Unicode" pitchFamily="2"/>
                          <a:cs typeface="Mangal" pitchFamily="2"/>
                        </a:rPr>
                        <a:t> prehľadná, motivujúca. Dobré rozvrhnutie informácií na stránke. Vhodne zvolená grafika.</a:t>
                      </a:r>
                      <a:r>
                        <a:rPr lang="sk-SK" sz="1400" b="0" i="0" u="none" strike="noStrike" kern="1200" noProof="0" dirty="0">
                          <a:latin typeface="Arial" pitchFamily="18"/>
                          <a:ea typeface="Lucida Sans Unicode" pitchFamily="2"/>
                          <a:cs typeface="Mangal" pitchFamily="2"/>
                        </a:rPr>
                        <a:t> </a:t>
                      </a:r>
                    </a:p>
                  </a:txBody>
                  <a:tcPr/>
                </a:tc>
                <a:extLst>
                  <a:ext uri="{0D108BD9-81ED-4DB2-BD59-A6C34878D82A}">
                    <a16:rowId xmlns:a16="http://schemas.microsoft.com/office/drawing/2014/main" xmlns="" val="592609923"/>
                  </a:ext>
                </a:extLst>
              </a:tr>
            </a:tbl>
          </a:graphicData>
        </a:graphic>
      </p:graphicFrame>
      <p:pic>
        <p:nvPicPr>
          <p:cNvPr id="8194" name="Picture 2" descr="Grafika, Wykres, Wynik, Obroty, Zysk">
            <a:extLst>
              <a:ext uri="{FF2B5EF4-FFF2-40B4-BE49-F238E27FC236}">
                <a16:creationId xmlns:a16="http://schemas.microsoft.com/office/drawing/2014/main" xmlns="" id="{3823E483-F7B5-431A-AA03-1444D119728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01" y="1"/>
            <a:ext cx="2032000" cy="1748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803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Wycinek">
  <a:themeElements>
    <a:clrScheme name="Wycine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Wycinek">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ycine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317</TotalTime>
  <Words>492</Words>
  <Application>Microsoft Office PowerPoint</Application>
  <PresentationFormat>Panoramiczny</PresentationFormat>
  <Paragraphs>69</Paragraphs>
  <Slides>14</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14</vt:i4>
      </vt:variant>
    </vt:vector>
  </HeadingPairs>
  <TitlesOfParts>
    <vt:vector size="23" baseType="lpstr">
      <vt:lpstr>Arial</vt:lpstr>
      <vt:lpstr>Century Gothic</vt:lpstr>
      <vt:lpstr>Comic Sans MS</vt:lpstr>
      <vt:lpstr>Jokerman</vt:lpstr>
      <vt:lpstr>Lucida Sans Unicode</vt:lpstr>
      <vt:lpstr>Mangal</vt:lpstr>
      <vt:lpstr>Wingdings</vt:lpstr>
      <vt:lpstr>Wingdings 3</vt:lpstr>
      <vt:lpstr>Wycinek</vt:lpstr>
      <vt:lpstr> </vt:lpstr>
      <vt:lpstr>Vitajte mladí matematici!  VAŠOU ÚLOHOU BUDE TÉMA, KTORÁ SA ZDÁ BYŤ ĽAHKÁ, avšak niekedy spÔsobuje veľa problémov. NA NAŠICH HODINÁCH SA BUDEME VENOVAŤ rovinným útvarom a ich vzorom na výpočet obsahu a obvodu. Bude to forma zhrnutia toho, čo sme sa už naučili predtým. Teda nič ťažké:) </vt:lpstr>
      <vt:lpstr>Pred vami sú dve úlohy. PRVÁ ÚLOHA: poobzerajte sa okolo (v triede, na chodbe, v telocvični, na školskom dvore...). Nájdete tam predmety, ktoré majÚ tvar geometrický útvarov. vyhľadajte: TROJUHOLNÍK, ŠTVOREC, OBDĹŽNIK, KOSOŠTVOREC, LICHOBEŽNÍK, KRUH. Sfotografujte tieto predmety a zmerajte ich rozmery a následne VYPOČÍTAJTE ich obvod a obsah. Pripravte multimediálnu prezentáciu, v ktorej umiestnite FOTOGRAFIE A VÝPOČTY. DAJTE TEJTO PREZENTÁCIÍ ZAUJÍMAVÝ NÁZOV, NAPR. matematika okolo nás, atď. </vt:lpstr>
      <vt:lpstr>Vaša úloha bude mať praktický priebeh. BUDETE HĽADAŤ MATEMATIKU VO VAŠOM NABLIŽŠOM OKOLÍ. BUDETE DETEKTÍVMI, KTORÍ SA VYBERÚ HĽADAŤ MATEMATICKÉ ÚTVARY. NÁSLEDNE ZÍSKANÉ INFORMÁCIE SPRACUJETE, ABY MALI KONKRÉTNE VYUŽITIE VO VAŠEJ ŠKOLE. MYSLÍM SI, ŽE SA DOBRE ZABAVÍTE A NIEČO NOVÉ SA PRI TOM AJ NAUČíTE. PRAJEM Vám veľa šťastia</vt:lpstr>
      <vt:lpstr>Vašou druhou úlohou bude príprava estetickej a správnej ilustrácie, ktorá bude predstavovať rovinné útvary a ich vzory na obsah a obvod (trojuholníka, štvorca, obdĺžnika, lichobežníka, kosoštvorca, kruhu). Najlepšiu prácu umiestnime na nástenke v učebni matematiky a jej zmenšenú kópiu do zošitA z matematiky, ako pomÔcku pri výučbe. Myslite na to, že práca by mala byť natoľko veľká, aby ju bolo možné ľahko prečítať z každého miesta v triede. Dúfam, že Vám nebudú chýbať nápady. mÔžete využiť navrhované odkazy, ale aj vlastnú predstavivosť.</vt:lpstr>
      <vt:lpstr>BUDETE PRACOVAŤ V TROJČLENNÝCH SKUPINÁCH. PrezentÁCIU PRIPRAVÍTE V PROGRAME PowerPoint. DÔLEŽITÉ JE, ABY BOLA:  -  správna,   -  estetická a čitateľná,  -  nezabudnite umiestniť jej názov a autorov,  -  prezentujte ju Vaším kolegom. </vt:lpstr>
      <vt:lpstr>ILUSTRÁCIE SO VZORMI mÔžete pripraviť na počítači a potom ich vytlačiť, alebo ich pripraviť ručne (pastelkami, fixkami, farbami...). Výber nechávame na vás. dÔležité je, aby práca splnila vyššie uvedené požiadavky:  - SPRÁVNOSť,   - čITATEĽNOSť,   - eSTETIKa,  -  NA ZÁVER JU PREZENTUJTE pred VAŠimi KAMARÁTmi. </vt:lpstr>
      <vt:lpstr>1. https://oskole.detiamy.sk/clanok/geometricke-utvary    2. https://referaty.aktuality.sk/vzorce/referat-6773   3. https://sk.wikipedia.org/wiki/Rovina_(geometria)   4. https://www.zones.sk/studentske-prace/matematika/8248-geometricke-utvary/   5. https://www.google.com/search?q=Z%C3%A1kladn%C3%A9+rovinn%C3%A9+geometrick%C3%A9+%C3%BAtvary&amp;client=firefox-b-ab&amp;sxsrf=ACYBGNTmP0Y4RgiInLoaStqPVBTE_cLbgw:1578391143540&amp;source=lnms&amp;tbm=isch&amp;sa=X&amp;ved=2ahUKEwj0k7WbnfHmAhVKKuwKHeqSDvAQ_AUoAXoECAsQAw&amp;biw=1740&amp;bih=838   6. http://planetavedomosti.iedu.sk/index.php/search/results/Z%C3%A1kladn%C3%A9_rovinn%C3%A9_geometrick%C3%A9_%C3%BAtvary,4,0,2751;2752;2754,0,30,1,tn,1.html   7. https://www.youtube.com/watch?v=b_J8jmjayXg  </vt:lpstr>
      <vt:lpstr>Prezentacja programu PowerPoint</vt:lpstr>
      <vt:lpstr>Prezentacja programu PowerPoint</vt:lpstr>
      <vt:lpstr>Prezentacja programu PowerPoint</vt:lpstr>
      <vt:lpstr>Aké výhody priniesla realizácia tohto projektu?  1. PRESVEDČILI STE SA, ŽE NAŠE OKOLIE JE MATEMATICKÉ (PLNÉ GEOMETRICKÝCH ÚTVAROV).  2. UPEVNILI STE SI VEDOMOSTI TÝKAJÚCE SA NÁZVOV ROVINNÝCH ÚTVAROV A VZORov NA VÝPOČET ICH OBSAHU A OBVODU.  3. NAUČILI STE SA VYUŽÍVAŤ INTERNET, AKO ZDROJ INFORMÁCIÍ.  4. NAUČILI STE SA TIETO INFORMÁCIE SPRACOVÁVAŤ V RÔZNYCH FORMÁCH.  5. NAUČILI STE SA SPOLUPRACOVAŤ V SKUPINE. </vt:lpstr>
      <vt:lpstr>6. Mohli ste si precvičiť prezentáciu získaných vedomostí pred vašimi kamarátmi.  7. mohli ste sa cítiť zodpovední za získavanie vedomostí.  8. vaša práca mÔže slúžiť aj iným osobám z vašej školy a nie len im. </vt:lpstr>
      <vt:lpstr>1ľubovoľných kritérií, napr. z hľadiska poznávacích možností žiakov, ich zručnosti, záujmov, tak aby boli rovnomerne rozdelené sily v skupinách.  2. pred tým než žiaci začnú v svojom okolí vyhľadávať geometrické vzory, by mal samotný učiteľ „preskúmať okolie” a v prípade, že takéto prvky chýbajú, mal by ich tam sám umiestniť.  3. čas na realizáciu projektu by mal byť prispÔsobený možnostiam žiakov. Nie je vopred určený.  4. MOŽNO TIEŽ ZAVIESŤ ANONIMNÉ HODNOTENIE PRÁCE DANEJ SKUPINY Žiakmi z iných skupín.  5. bolO by dobre umiestniť v škole vzniknuté prezentácie TAK, aby žiaci videli, že ich práca má praktické využitie.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Sabina Folwarska</dc:creator>
  <cp:lastModifiedBy>Anna Basta</cp:lastModifiedBy>
  <cp:revision>41</cp:revision>
  <dcterms:created xsi:type="dcterms:W3CDTF">2017-08-23T08:09:52Z</dcterms:created>
  <dcterms:modified xsi:type="dcterms:W3CDTF">2020-01-14T10:05:54Z</dcterms:modified>
</cp:coreProperties>
</file>