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4"/>
  </p:notesMasterIdLst>
  <p:sldIdLst>
    <p:sldId id="256" r:id="rId2"/>
    <p:sldId id="258" r:id="rId3"/>
    <p:sldId id="257" r:id="rId4"/>
    <p:sldId id="307" r:id="rId5"/>
    <p:sldId id="308" r:id="rId6"/>
    <p:sldId id="290" r:id="rId7"/>
    <p:sldId id="292" r:id="rId8"/>
    <p:sldId id="293" r:id="rId9"/>
    <p:sldId id="294" r:id="rId10"/>
    <p:sldId id="295" r:id="rId11"/>
    <p:sldId id="296" r:id="rId12"/>
    <p:sldId id="309" r:id="rId13"/>
    <p:sldId id="310" r:id="rId14"/>
    <p:sldId id="291" r:id="rId15"/>
    <p:sldId id="298" r:id="rId16"/>
    <p:sldId id="297" r:id="rId17"/>
    <p:sldId id="289" r:id="rId18"/>
    <p:sldId id="299" r:id="rId19"/>
    <p:sldId id="300" r:id="rId20"/>
    <p:sldId id="301" r:id="rId21"/>
    <p:sldId id="311" r:id="rId22"/>
    <p:sldId id="312" r:id="rId23"/>
    <p:sldId id="302" r:id="rId24"/>
    <p:sldId id="303" r:id="rId25"/>
    <p:sldId id="304" r:id="rId26"/>
    <p:sldId id="279" r:id="rId27"/>
    <p:sldId id="305" r:id="rId28"/>
    <p:sldId id="306" r:id="rId29"/>
    <p:sldId id="284" r:id="rId30"/>
    <p:sldId id="283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E4D8EA-7689-437B-B855-F1D4965A766B}" type="datetimeFigureOut">
              <a:rPr lang="pl-PL"/>
              <a:pPr>
                <a:defRPr/>
              </a:pPr>
              <a:t>22.01.2020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AB04B8-924B-4C96-B806-83705D8BF3E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9923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9DFBBC-42ED-404B-AE33-D04A0B152786}" type="slidenum">
              <a:rPr lang="pl-PL" altLang="pl-PL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94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98430EC-8C75-46AE-B191-54C769E7CAB9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900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3B91B0A-EDE7-4A48-AD34-D0297CFE1764}" type="slidenum">
              <a:rPr lang="pl-PL" altLang="pl-PL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079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E71AEFD-C81B-42ED-84F3-7364F8753793}" type="slidenum">
              <a:rPr lang="pl-PL" altLang="pl-PL"/>
              <a:pPr/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22992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E0931CF-CA59-4180-8455-D58E1F7F95FD}" type="slidenum">
              <a:rPr lang="pl-PL" altLang="pl-PL"/>
              <a:pPr/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906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2A56FB-7D3A-4BB5-A423-B79CACAA1D00}" type="slidenum">
              <a:rPr lang="pl-PL" altLang="pl-PL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55557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382611B-5EEF-43AD-9119-8038EB88168F}" type="slidenum">
              <a:rPr lang="pl-PL" altLang="pl-PL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9834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68ABA5-FFB2-4FC8-B9F8-647C612A34DE}" type="slidenum">
              <a:rPr lang="pl-PL" altLang="pl-PL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01831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D7EFECA-FE53-4419-ADE1-8C3F2A705394}" type="slidenum">
              <a:rPr lang="pl-PL" altLang="pl-PL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5040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5C8604F-9363-4607-8BEB-1F99EAFFD745}" type="slidenum">
              <a:rPr lang="pl-PL" altLang="pl-PL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765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006B43-F977-48AC-9865-66C4557E8242}" type="slidenum">
              <a:rPr lang="pl-PL" altLang="pl-PL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474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21D0BE2-62A7-43FF-8428-E1FDA967A7A6}" type="slidenum">
              <a:rPr lang="pl-PL" altLang="pl-PL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7243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DC6734A-9D9A-406B-AD58-4FF301E51FA5}" type="slidenum">
              <a:rPr lang="pl-PL" altLang="pl-PL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97457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3F70B7-6333-4163-AE6E-E6171F483999}" type="slidenum">
              <a:rPr lang="pl-PL" altLang="pl-PL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0052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6EA434C-68FB-4610-AAE8-89E8D6DF4F0F}" type="slidenum">
              <a:rPr lang="pl-PL" altLang="pl-PL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6497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FA7F8DD-AB7C-4D26-A484-96F9AADAE3B6}" type="slidenum">
              <a:rPr lang="pl-PL" altLang="pl-PL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8035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0B9227-18B7-40E0-9EB8-51B2B748D53C}" type="slidenum">
              <a:rPr lang="pl-PL" altLang="pl-PL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9682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81A8E67-C28D-4B34-AD8D-22A5585CFC16}" type="slidenum">
              <a:rPr lang="pl-PL" altLang="pl-PL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380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73A296-0272-4C90-A25E-9B653EFBEE53}" type="slidenum">
              <a:rPr lang="pl-PL" altLang="pl-PL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1645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FFEE41-8C67-4F3F-8A3C-E6CF30FFB48D}" type="slidenum">
              <a:rPr lang="pl-PL" altLang="pl-PL"/>
              <a:pPr/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16761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FACE18-F4E6-4F26-A7E6-5080BE3E57AB}" type="slidenum">
              <a:rPr lang="pl-PL" altLang="pl-PL"/>
              <a:pPr/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5446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E03F968-9DC1-4A01-BF9E-6FDE4C438901}" type="slidenum">
              <a:rPr lang="pl-PL" altLang="pl-PL"/>
              <a:pPr/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292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9A2E36A-EB22-412C-8198-D332F151950B}" type="slidenum">
              <a:rPr lang="pl-PL" altLang="pl-PL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4377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4EE9F20-9A99-4E74-96A9-B870CEECB9C5}" type="slidenum">
              <a:rPr lang="pl-PL" altLang="pl-PL"/>
              <a:pPr/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476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93E2A4-45AE-46A1-BD0B-1CA5A7027CF2}" type="slidenum">
              <a:rPr lang="pl-PL" altLang="pl-PL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068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AF3CF24-56C4-4436-869B-2F77CB0F468D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16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477EAA2-19E9-44A4-A650-D6497E0B52B7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844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9347E7-85F2-4E8A-812B-A1EEB97C91D9}" type="slidenum">
              <a:rPr lang="pl-PL" altLang="pl-PL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486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1AC513-29E1-41DD-AEB7-1DCF95A5E461}" type="slidenum">
              <a:rPr lang="pl-PL" altLang="pl-PL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95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2F7AE6-CB82-4059-AACE-CE229360BBCC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658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3525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0" y="3021013"/>
            <a:ext cx="8334375" cy="3227387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82D97-9B1F-4AAF-9DD5-8DE205F441C1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fld id="{8F8370E3-8E46-4B58-80B1-9335D911697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608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D3969F-8FB5-4FEC-8A5C-6C716FC8EB79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B9A-470C-4DB9-B91E-4D546AE2EE10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F09BEF-EB27-49E9-AED5-A77FE6BDEA62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DE92-20A0-4CD8-BB13-33994445574C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E92394-5E0D-4249-93EE-2A20B32E1DCC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C14D-8071-44CF-8853-2A43171BB4CB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5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6F72CB-4675-41B2-8E1D-F56817C83218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47C2-EE71-473D-96FD-B3F779A5491C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0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30AE6DE-B2BA-4080-A9D5-81FA6BF4C6D6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289C-2A40-4822-AB4D-7A34B2B1E42E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FC949B7-D440-4BED-8AB7-7DE99B9A2DA5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2E1A-6615-4C31-B3F4-21BD46DFF11F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3133B4-D41C-4311-9E59-70160DE582E3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9E22-2DB8-4618-8538-3166470AD94D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2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6E7C50-5CDE-44B2-B5DF-D8939D813ED5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27EB-55B4-4AE3-A013-0535F140EAC1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6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D7783F1-F4F7-4E4C-BACF-BCFF48A57F30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0DA2-B428-4835-9BBF-02616AD599C2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8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982651-CEE0-4A0C-AFC8-C7F2E0CEAA97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FBEF-8988-4EC6-9D78-2F00D3AD4FB2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0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79D99"/>
                </a:solidFill>
              </a:defRPr>
            </a:lvl1pPr>
          </a:lstStyle>
          <a:p>
            <a:fld id="{B90C0991-4808-4100-8BE2-53A4EE03E7F4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281039F9-3979-4527-B0F5-9D7AA8FCDBAF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˃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pl/url?sa=i&amp;rct=j&amp;q=&amp;esrc=s&amp;source=images&amp;cd=&amp;cad=rja&amp;uact=8&amp;ved=0ahUKEwjDlb7K_czXAhXoNJoKHayXD5AQjRwIBw&amp;url=http://www.focus.pl/artykul/wynalazki-ktore-czekaja-na-wynalezienie&amp;psig=AOvVaw3YXtQuXQF4kqz5opew7HAp&amp;ust=151126136987773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8kuuLhc3XAhUBQBoKHfPJCnoQjRwIBw&amp;url=http://www.sklep.imindesign.pl/aktualnosci-1/zarowki-dekoracyjne-edison-led-halogenowe&amp;psig=AOvVaw1DbQ_kxlesfQUJkoYYhbRh&amp;ust=151126340535148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pl/url?sa=i&amp;rct=j&amp;q=&amp;esrc=s&amp;source=imgres&amp;cd=&amp;cad=rja&amp;uact=8&amp;ved=0ahUKEwjNu_yXhc3XAhVFiRoKHZHkDl0QjRwIBw&amp;url=https://pl.wikipedia.org/wiki/Thomas_Alva_Edison&amp;psig=AOvVaw0Y4Nx_82DOkbi9EjOmo6A6&amp;ust=1511263444905526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j6lcWphs3XAhXDvBoKHYn7AIcQjRwIBw&amp;url=https://znanichrzescijanie.wordpress.com/2013/08/29/guglielmo-marconi-nablista-i-wynalazca-radia/&amp;psig=AOvVaw1OGQCMWNzgyYKV7TLJTuUZ&amp;ust=151126371519691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jLysfihs3XAhVEXhoKHUhLClsQjRwIBw&amp;url=https://newtimesnews.pl/10-waznych-wynalazkow-xx-wieku-i-ich-nieznani-tworcy/&amp;psig=AOvVaw2eu88K1u-jCQZShkaGPYVX&amp;ust=151126385611749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Rrt6qh83XAhUEfxoKHZSdAvYQjRwIBw&amp;url=http://kontrowersje.net/nie_istnieje_co_takiego_jak_si_a_internetu_istnieje_ywio_ludzkiej_my_li_i_emocji&amp;psig=AOvVaw16H5pxIuMEEtu9Hv1rmYTl&amp;ust=151126401027896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6_vP4h83XAhUCahoKHXyHCocQjRwIBw&amp;url=http://szkoleniedlatrenerowwebquest20.pbworks.com/w/page/51809831/Dariusz%20Tadra%C5%82a%20Proces&amp;psig=AOvVaw29L73VPsSQL_ccxQVjpQol&amp;ust=151126417923266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f3qa2iM3XAhUDtxoKHX_sD0sQjRwIBw&amp;url=https://www.intersynergy.pl/intersynergy/proces-realizacji/&amp;psig=AOvVaw29L73VPsSQL_ccxQVjpQol&amp;ust=151126417923266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Alexander_Graham_Bel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raz.sk/magazin/vynalezca-telefonu-alexander-graham--be/246776-clanok.html" TargetMode="External"/><Relationship Id="rId5" Type="http://schemas.openxmlformats.org/officeDocument/2006/relationships/hyperlink" Target="https://sk.wikipedia.org/wiki/Mikrof%C3%B3n" TargetMode="External"/><Relationship Id="rId4" Type="http://schemas.openxmlformats.org/officeDocument/2006/relationships/hyperlink" Target="https://sk.wikipedia.org/wiki/Telef%C3%B3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viny.sk/reportaze/119326/kto-boli-pani-stojaci-za-zrodom-znacky-mercedes-benz" TargetMode="External"/><Relationship Id="rId7" Type="http://schemas.openxmlformats.org/officeDocument/2006/relationships/hyperlink" Target="https://zivot.pluska.sk/zaujimavosti/karl-benz-jeho-vynalezu-smial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Automobil" TargetMode="External"/><Relationship Id="rId5" Type="http://schemas.openxmlformats.org/officeDocument/2006/relationships/hyperlink" Target="https://sk.wikipedia.org/wiki/Gottlieb_Daimler" TargetMode="External"/><Relationship Id="rId4" Type="http://schemas.openxmlformats.org/officeDocument/2006/relationships/hyperlink" Target="https://sk.wikipedia.org/wiki/Karl_Friedrich_Benz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raz.sk/zahranicie/veda-a-technika-pred-140-rokmi-predstav/438056-clanok.html" TargetMode="External"/><Relationship Id="rId3" Type="http://schemas.openxmlformats.org/officeDocument/2006/relationships/hyperlink" Target="https://referaty.centrum.sk/prakticke-pomocky/zivotopisy/32485/thomas-alva-edison---ziarovka" TargetMode="External"/><Relationship Id="rId7" Type="http://schemas.openxmlformats.org/officeDocument/2006/relationships/hyperlink" Target="https://referaty.aktuality.sk/thomas-alva-edison/referat-2641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%C5%BDiarovka" TargetMode="External"/><Relationship Id="rId5" Type="http://schemas.openxmlformats.org/officeDocument/2006/relationships/hyperlink" Target="https://sk.wikipedia.org/wiki/Thomas_Alva_Edison" TargetMode="External"/><Relationship Id="rId4" Type="http://schemas.openxmlformats.org/officeDocument/2006/relationships/hyperlink" Target="https://sk.ilovevaquero.com/obrazovanie/85750-lampochka-edisona-kto-izobrel-pervuyu-lampochku-pochemu-vsya-slava-dostalas-edisonu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pl/url?sa=i&amp;rct=j&amp;q=&amp;esrc=s&amp;source=images&amp;cd=&amp;cad=rja&amp;uact=8&amp;ved=0ahUKEwiusp7v_czXAhUhQpoKHYpqDvsQjRwIBw&amp;url=http://scholaris.pl/resources/zasoby/query/wynalazki&amp;psig=AOvVaw3YXtQuXQF4kqz5opew7HAp&amp;ust=151126136987773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k.ilovevaquero.com/obrazovanie/82896-izobretenie-radio-tak-kto-zhe-byl-pervym.html" TargetMode="External"/><Relationship Id="rId3" Type="http://schemas.openxmlformats.org/officeDocument/2006/relationships/hyperlink" Target="https://sk.wikipedia.org/wiki/Guglielmo_Marconi" TargetMode="External"/><Relationship Id="rId7" Type="http://schemas.openxmlformats.org/officeDocument/2006/relationships/hyperlink" Target="https://sk.ilovevaquero.com/obrazovanie/80709-markoni-gulelmo-izobreteniya-interesnye-fakty-biografiya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desat.sk/2019/06/23/guglielmo-marconi-radio/" TargetMode="External"/><Relationship Id="rId5" Type="http://schemas.openxmlformats.org/officeDocument/2006/relationships/hyperlink" Target="https://encyklopedia.sme.sk/c/2583025/radio-vatikan.html" TargetMode="External"/><Relationship Id="rId4" Type="http://schemas.openxmlformats.org/officeDocument/2006/relationships/hyperlink" Target="https://sk.wikipedia.org/wiki/Rozhlas_(zvuk)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Bratia_Wrightovci" TargetMode="External"/><Relationship Id="rId7" Type="http://schemas.openxmlformats.org/officeDocument/2006/relationships/hyperlink" Target="https://zivot.pluska.sk/zaujimavosti/lietadlo-ma-110-rokov-prvi-boli-wrightovc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feraty.centrum.sk/vseobecne-humanitne/dejepis/2421/letectvo-(historia)" TargetMode="External"/><Relationship Id="rId5" Type="http://schemas.openxmlformats.org/officeDocument/2006/relationships/hyperlink" Target="https://refresher.sk/32000-Ako-dvaja-bratia-zmenili-svet-Wrightovci-zostrojili-prve-lietadlo-vdaka-predaju-bicyklov" TargetMode="External"/><Relationship Id="rId4" Type="http://schemas.openxmlformats.org/officeDocument/2006/relationships/hyperlink" Target="https://sk.wikipedia.org/wiki/Lietadl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Intern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.wikipedia.org/wiki/Robert_Cailliau" TargetMode="External"/><Relationship Id="rId4" Type="http://schemas.openxmlformats.org/officeDocument/2006/relationships/hyperlink" Target="https://sk.wikipedia.org/wiki/Tim_Berners-Le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guJLPk83XAhVhEJoKHd0rAeEQjRwIBw&amp;url=http://blog.olemole.pl/dziecieca-radosc-bezcenne/&amp;psig=AOvVaw1qecJ4QDRN8oNWqkVld5lo&amp;ust=151126730494099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ved=0ahUKEwj3lLDblM3XAhWMApoKHYHpAjcQjRwIBw&amp;url=http://forum.gazeta.pl/forum/w,89075,114617293,114617293,TRZYMAC_kciuki_prosze_i_nie_pytac_sie_dlaczego_.html&amp;psig=AOvVaw1HXlDSIiBTCFwOijl3DBSq&amp;ust=151126760772051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ZpOmv_szXAhURS5oKHdj-BpkQjRwIBw&amp;url=http://freeisoft.pl/2011/02/co-jadl-prehistoryczny-czlowiek/&amp;psig=AOvVaw1govJXXsp4rFYfUq-MbH7C&amp;ust=151126160340453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QrKSk_8zXAhVHCZoKHavgAi4QjRwIBw&amp;url=http://ninateka.pl/film/wynalazki-goraczka-lat-30&amp;psig=AOvVaw1Z2J3hUK1iB_upJQFCWpvw&amp;ust=15112617910272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00ay0gs3XAhXlDZoKHSjUDhEQjRwIBw&amp;url=https://pl.dreamstime.com/obraz-stock-wsp%C3%B3lna-praca-image15468711&amp;psig=AOvVaw2Mjkw5d7p7CzUIzD6a2LGY&amp;ust=151126269481399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ok8zEg83XAhVhJpoKHbEGDGsQjRwIBw&amp;url=http://zeus.primus.com.pl/ng9/strony%20uczniow/agata_grzebielucha_wynalazcy/telefon.htm&amp;psig=AOvVaw3MCaqYI_u6nHL8PSQQmr5U&amp;ust=151126299514976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pl/url?sa=i&amp;rct=j&amp;q=&amp;esrc=s&amp;source=images&amp;cd=&amp;cad=rja&amp;uact=8&amp;ved=0ahUKEwj4jufMg83XAhVEOJoKHTyaCKEQjRwIBw&amp;url=http://www.zyraffa.pl/aktualnosci/nr/11&amp;psig=AOvVaw3MCaqYI_u6nHL8PSQQmr5U&amp;ust=1511262995149767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pl.wikipedia.org/wiki/Plik:Gottlieb_Daimler_1890s2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725" y="1925808"/>
            <a:ext cx="7992888" cy="64633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altLang="pl-PL" sz="3600" dirty="0">
                <a:solidFill>
                  <a:srgbClr val="FF0000"/>
                </a:solidFill>
              </a:rPr>
              <a:t>Vynálezy – ako zmenili život ľudstva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6013" y="5346700"/>
            <a:ext cx="7135812" cy="865188"/>
          </a:xfrm>
        </p:spPr>
        <p:txBody>
          <a:bodyPr/>
          <a:lstStyle/>
          <a:p>
            <a:pPr algn="ctr" eaLnBrk="1" hangingPunct="1"/>
            <a:r>
              <a:rPr lang="pl-PL" altLang="pl-PL" b="1" dirty="0">
                <a:solidFill>
                  <a:srgbClr val="862110"/>
                </a:solidFill>
              </a:rPr>
              <a:t>WEBQUEST </a:t>
            </a:r>
            <a:r>
              <a:rPr lang="sk-SK" altLang="pl-PL" b="1" dirty="0">
                <a:solidFill>
                  <a:srgbClr val="862110"/>
                </a:solidFill>
              </a:rPr>
              <a:t>URČENÝ PRE ŽIAKOV DRUHÉHO STUPŇA ZÁKLADNÝCH ŠKÔL SO SLUCHOVÝM POSTIHNUTÍM</a:t>
            </a:r>
            <a:endParaRPr lang="en-US" altLang="pl-PL" b="1" dirty="0">
              <a:solidFill>
                <a:srgbClr val="862110"/>
              </a:solidFill>
            </a:endParaRPr>
          </a:p>
          <a:p>
            <a:pPr algn="ctr" eaLnBrk="1" hangingPunct="1"/>
            <a:endParaRPr lang="pl-PL" altLang="pl-PL" b="1" dirty="0">
              <a:solidFill>
                <a:srgbClr val="86211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159625" y="6211888"/>
            <a:ext cx="18049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chemeClr val="bg2">
                    <a:lumMod val="90000"/>
                  </a:schemeClr>
                </a:solidFill>
                <a:latin typeface="+mn-lt"/>
                <a:cs typeface="+mn-cs"/>
              </a:rPr>
              <a:t>Vypracoval GRZEGORZ  SUS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368550" y="4071938"/>
            <a:ext cx="5111750" cy="10795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l-PL" altLang="pl-PL" sz="4400" dirty="0">
              <a:solidFill>
                <a:srgbClr val="FF0000"/>
              </a:solidFill>
            </a:endParaRPr>
          </a:p>
        </p:txBody>
      </p:sp>
      <p:pic>
        <p:nvPicPr>
          <p:cNvPr id="3078" name="Picture 8" descr="Znalezione obrazy dla zapytania WYNALAZKI ZDJĘC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14" y="2625093"/>
            <a:ext cx="2169410" cy="250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C6AE1DB-BD84-4AFE-BA75-46E5F609A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7"/>
            <a:ext cx="9144000" cy="187723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81" y="6301007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8" grpId="0" autoUpdateAnimBg="0"/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74658" y="525509"/>
            <a:ext cx="8785225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3.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Žiarovka a jej vynálezca Thomas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Edison</a:t>
            </a:r>
            <a:endParaRPr lang="sk-SK" sz="28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292" name="AutoShape 7" descr="Znalezione obrazy dla zapytania lampa żarówka thomas edison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/>
          </a:p>
        </p:txBody>
      </p:sp>
      <p:pic>
        <p:nvPicPr>
          <p:cNvPr id="12293" name="Picture 9" descr="Znalezione obrazy dla zapytania lampa żarówka thomas edis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214563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Znaleziony obraz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14563"/>
            <a:ext cx="32575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8775" y="569126"/>
            <a:ext cx="8785225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4.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Rádio a jeho vynálezca </a:t>
            </a:r>
            <a:r>
              <a:rPr lang="pl-PL" sz="2800" b="1" dirty="0">
                <a:cs typeface="Arial" charset="0"/>
              </a:rPr>
              <a:t>Guglielmo Marconi</a:t>
            </a:r>
            <a:r>
              <a:rPr lang="pl-PL" sz="2800" dirty="0">
                <a:cs typeface="Arial" charset="0"/>
              </a:rPr>
              <a:t> </a:t>
            </a:r>
            <a:endParaRPr lang="pl-PL" sz="28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316" name="AutoShape 7" descr="Znalezione obrazy dla zapytania radio marconi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/>
          </a:p>
        </p:txBody>
      </p:sp>
      <p:pic>
        <p:nvPicPr>
          <p:cNvPr id="13317" name="Picture 9" descr="Znalezione obrazy dla zapytania radio marcon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86000"/>
            <a:ext cx="6191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3568" y="552655"/>
            <a:ext cx="8785225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5.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Lietadlo a jeho vynálezcovia </a:t>
            </a:r>
            <a:r>
              <a:rPr lang="sk-SK" sz="2800" b="1" dirty="0">
                <a:cs typeface="Arial" charset="0"/>
              </a:rPr>
              <a:t>bratia </a:t>
            </a:r>
            <a:r>
              <a:rPr lang="en-US" sz="2800" b="1" dirty="0">
                <a:cs typeface="Arial" charset="0"/>
              </a:rPr>
              <a:t>Orville </a:t>
            </a:r>
            <a:r>
              <a:rPr lang="sk-SK" sz="2800" b="1" dirty="0">
                <a:cs typeface="Arial" charset="0"/>
              </a:rPr>
              <a:t>a</a:t>
            </a:r>
            <a:r>
              <a:rPr lang="en-US" sz="2800" b="1" dirty="0">
                <a:cs typeface="Arial" charset="0"/>
              </a:rPr>
              <a:t> Wilbur Wright</a:t>
            </a:r>
            <a:r>
              <a:rPr lang="en-US" sz="2800" dirty="0">
                <a:cs typeface="Arial" charset="0"/>
              </a:rPr>
              <a:t> </a:t>
            </a:r>
            <a:endParaRPr lang="pl-PL" sz="28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0" name="AutoShape 7" descr="Znalezione obrazy dla zapytania radio marconi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/>
          </a:p>
        </p:txBody>
      </p:sp>
      <p:sp>
        <p:nvSpPr>
          <p:cNvPr id="14341" name="AutoShape 2" descr="Znalezione obrazy dla zapytania samolot bracia wright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/>
          </a:p>
        </p:txBody>
      </p:sp>
      <p:sp>
        <p:nvSpPr>
          <p:cNvPr id="14342" name="AutoShape 4" descr="Znalezione obrazy dla zapytania samolot bracia wrigh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10242" y="2000250"/>
            <a:ext cx="5743575" cy="43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 dirty="0"/>
          </a:p>
        </p:txBody>
      </p:sp>
      <p:pic>
        <p:nvPicPr>
          <p:cNvPr id="14343" name="irc_mi" descr="Znalezione obrazy dla zapytania samolot bracia wrigh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000250"/>
            <a:ext cx="57435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6.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Internet a jeho vynálezcovia Brit </a:t>
            </a:r>
            <a:r>
              <a:rPr lang="sk-SK" sz="2800" b="1" dirty="0" err="1">
                <a:solidFill>
                  <a:srgbClr val="7030A0"/>
                </a:solidFill>
                <a:cs typeface="Arial" charset="0"/>
              </a:rPr>
              <a:t>Tim</a:t>
            </a: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sk-SK" sz="2800" b="1" dirty="0" err="1">
                <a:solidFill>
                  <a:srgbClr val="7030A0"/>
                </a:solidFill>
                <a:cs typeface="Arial" charset="0"/>
              </a:rPr>
              <a:t>Berners-Lee</a:t>
            </a: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 a Belgičan Robert </a:t>
            </a:r>
            <a:r>
              <a:rPr lang="sk-SK" sz="2800" b="1" dirty="0" err="1">
                <a:solidFill>
                  <a:srgbClr val="7030A0"/>
                </a:solidFill>
                <a:cs typeface="Arial" charset="0"/>
              </a:rPr>
              <a:t>Kajo</a:t>
            </a: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4" name="AutoShape 7" descr="Znalezione obrazy dla zapytania radio marconi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l-PL"/>
          </a:p>
        </p:txBody>
      </p:sp>
      <p:pic>
        <p:nvPicPr>
          <p:cNvPr id="15365" name="Picture 2" descr="Znalezione obrazy dla zapytania internet i jego wynalazc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643188"/>
            <a:ext cx="66198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50825" y="571500"/>
            <a:ext cx="878522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2800" dirty="0"/>
              <a:t>Budete pracovať v štvorčlenných skupinách.</a:t>
            </a:r>
          </a:p>
          <a:p>
            <a:r>
              <a:rPr lang="sk-SK" sz="2800" dirty="0"/>
              <a:t>Na realizáciu úlohy máte tri týždne.</a:t>
            </a:r>
          </a:p>
          <a:p>
            <a:r>
              <a:rPr lang="sk-SK" sz="2800" dirty="0"/>
              <a:t>Najprv spoločne vyhľadajte informácie, potom preanalyzujete a dohodnite sa, ktoré z nich využijete v svojej práci a následne vykonajte úlohu, mysliac pri tom na to, aby mal každý možnosť angažovať sa v príprave a predstavení prezentácie na každej etape.</a:t>
            </a:r>
          </a:p>
          <a:p>
            <a:r>
              <a:rPr lang="sk-SK" sz="2800" dirty="0"/>
              <a:t>Pri opisovaní vynálezov venujte pozornosť tomu, aby bol každý z nich opísaný dobre a nezabudnite uviesť autora vynálezu.</a:t>
            </a:r>
          </a:p>
          <a:p>
            <a:r>
              <a:rPr lang="sk-SK" sz="2800" dirty="0"/>
              <a:t>Pri vyhľadávaní informácií môžete</a:t>
            </a:r>
          </a:p>
          <a:p>
            <a:r>
              <a:rPr lang="sk-SK" sz="2800" dirty="0"/>
              <a:t>využiť stránky, ktoré sú uvedené</a:t>
            </a:r>
          </a:p>
          <a:p>
            <a:r>
              <a:rPr lang="sk-SK" sz="2800" dirty="0"/>
              <a:t>v časti zdroje.</a:t>
            </a:r>
          </a:p>
        </p:txBody>
      </p:sp>
      <p:pic>
        <p:nvPicPr>
          <p:cNvPr id="16388" name="irc_mi" descr="Znalezione obrazy dla zapytania proces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500563"/>
            <a:ext cx="3333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51520" y="548680"/>
            <a:ext cx="87852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2400" dirty="0"/>
              <a:t>Pri tvorbe prezentácie venujte pozornosť nie len grafickej, ale aj gramatickej a štylistickej stránke.</a:t>
            </a:r>
          </a:p>
          <a:p>
            <a:r>
              <a:rPr lang="sk-SK" sz="2400" dirty="0"/>
              <a:t>Pri príprave prezentácie a jej jednotlivých snímok myslite na nasledujúce zásady:</a:t>
            </a:r>
          </a:p>
          <a:p>
            <a:r>
              <a:rPr lang="sk-SK" sz="2400" dirty="0"/>
              <a:t>- Každá prezentácia musí mať svoju tému - uveďte ju na začiatku;</a:t>
            </a:r>
          </a:p>
          <a:p>
            <a:r>
              <a:rPr lang="sk-SK" sz="2400" dirty="0"/>
              <a:t>- Na každý vynález musíte určiť aspoň 5 snímok;</a:t>
            </a:r>
          </a:p>
          <a:p>
            <a:r>
              <a:rPr lang="sk-SK" sz="2400" dirty="0"/>
              <a:t>- Pripravte krátky opis a fotografiu vynálezu;</a:t>
            </a:r>
          </a:p>
          <a:p>
            <a:r>
              <a:rPr lang="sk-SK" sz="2400" dirty="0"/>
              <a:t>- Informáciu o vynálezcovi;</a:t>
            </a:r>
          </a:p>
          <a:p>
            <a:pPr>
              <a:buFontTx/>
              <a:buChar char="-"/>
            </a:pPr>
            <a:r>
              <a:rPr lang="sk-SK" sz="2400" dirty="0"/>
              <a:t>Snažte sa, aby text a zvyšné prvky boli </a:t>
            </a:r>
          </a:p>
          <a:p>
            <a:r>
              <a:rPr lang="sk-SK" sz="2400" dirty="0"/>
              <a:t>čitateľné aj z väčšej vzdialenosti,</a:t>
            </a:r>
          </a:p>
          <a:p>
            <a:pPr>
              <a:buFontTx/>
              <a:buChar char="-"/>
            </a:pPr>
            <a:r>
              <a:rPr lang="sk-SK" sz="2400" dirty="0"/>
              <a:t>Na poslednom snímku prezentácie uveďte</a:t>
            </a:r>
          </a:p>
          <a:p>
            <a:r>
              <a:rPr lang="sk-SK" sz="2400" dirty="0"/>
              <a:t>zdroje využívané pri práci;</a:t>
            </a:r>
          </a:p>
          <a:p>
            <a:pPr marL="342900" indent="-342900">
              <a:buFontTx/>
              <a:buChar char="-"/>
            </a:pPr>
            <a:r>
              <a:rPr lang="sk-SK" sz="2400" dirty="0"/>
              <a:t>Nezabúdajte na to, že prezentácia má </a:t>
            </a:r>
          </a:p>
          <a:p>
            <a:r>
              <a:rPr lang="sk-SK" sz="2400" dirty="0"/>
              <a:t>svojho autora.</a:t>
            </a:r>
          </a:p>
          <a:p>
            <a:r>
              <a:rPr lang="sk-SK" sz="2400" dirty="0"/>
              <a:t>Uložte svoju prácu na externé média (cédečko, kľúč).</a:t>
            </a:r>
          </a:p>
        </p:txBody>
      </p:sp>
      <p:pic>
        <p:nvPicPr>
          <p:cNvPr id="17412" name="irc_mi" descr="Znalezione obrazy dla zapytania proces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714750"/>
            <a:ext cx="3500437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5001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00" b="1" dirty="0">
                <a:latin typeface="+mn-lt"/>
                <a:cs typeface="+mn-cs"/>
              </a:rPr>
              <a:t>Prezentujte výsledky svojej prace zaujímavým a atraktívnym spôsobom, najlepšie vo forme prezentácie v programe </a:t>
            </a:r>
            <a:r>
              <a:rPr lang="sk-SK" sz="2900" b="1" dirty="0" err="1">
                <a:latin typeface="+mn-lt"/>
                <a:cs typeface="+mn-cs"/>
              </a:rPr>
              <a:t>Power</a:t>
            </a:r>
            <a:r>
              <a:rPr lang="sk-SK" sz="2900" b="1" dirty="0">
                <a:latin typeface="+mn-lt"/>
                <a:cs typeface="+mn-cs"/>
              </a:rPr>
              <a:t> Point. Prezentáciu výsledkov urobí vedúci alebo všetci členovia skupiny.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9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00" b="1" dirty="0">
                <a:latin typeface="+mn-lt"/>
                <a:cs typeface="+mn-cs"/>
              </a:rPr>
              <a:t>Pri príprave prezentácie nezabúdajte na správnu formu, nie len obsahovú, ale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00" b="1" dirty="0">
                <a:latin typeface="+mn-lt"/>
                <a:cs typeface="+mn-cs"/>
              </a:rPr>
              <a:t>aj grafickú,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00" b="1" dirty="0">
                <a:latin typeface="+mn-lt"/>
                <a:cs typeface="+mn-cs"/>
              </a:rPr>
              <a:t>gramatickú,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900" b="1" dirty="0">
                <a:latin typeface="+mn-lt"/>
                <a:cs typeface="+mn-cs"/>
              </a:rPr>
              <a:t>štylistickú a estetickú</a:t>
            </a:r>
            <a:r>
              <a:rPr lang="pl-PL" sz="2900" b="1" dirty="0">
                <a:latin typeface="+mn-lt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9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9330" name="Picture 2" descr="Znalezione obrazy dla zapytania prezentac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49613"/>
            <a:ext cx="49307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Telefón a jeho vynálezca– Alexander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Bell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3"/>
              </a:rPr>
              <a:t>https://sk.wikipedia.org/wiki/Alexander_Graham_Bell</a:t>
            </a:r>
            <a:endParaRPr lang="pl-PL" sz="3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4"/>
              </a:rPr>
              <a:t>https://sk.wikipedia.org/wiki/Telef%C3%B3n</a:t>
            </a:r>
            <a:endParaRPr lang="pl-PL" sz="3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5"/>
              </a:rPr>
              <a:t>https://sk.wikipedia.org/wiki/Mikrof%C3%B3n</a:t>
            </a:r>
            <a:endParaRPr lang="pl-PL" sz="3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6"/>
              </a:rPr>
              <a:t>https</a:t>
            </a:r>
            <a:r>
              <a:rPr lang="pl-PL" sz="3200" b="1" dirty="0" smtClean="0">
                <a:hlinkClick r:id="rId6"/>
              </a:rPr>
              <a:t>://www.teraz.sk/magazin/vynalezca-telefonu-alexander-graham--be/246776-clanok.html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Auto a jeho vynálezcovia –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Karl</a:t>
            </a: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Benz</a:t>
            </a: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a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Gottlib</a:t>
            </a: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Deimler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3"/>
              </a:rPr>
              <a:t>https://www.autoviny.sk/reportaze/119326/kto-boli-pani-stojaci-za-zrodom-znacky-mercedes-benz</a:t>
            </a:r>
            <a:endParaRPr lang="pl-PL" sz="3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4"/>
              </a:rPr>
              <a:t>https://sk.wikipedia.org/wiki/Karl_Friedrich_Benz</a:t>
            </a:r>
            <a:endParaRPr lang="pl-PL" sz="3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5"/>
              </a:rPr>
              <a:t>https://sk.wikipedia.org/wiki/Gottlieb_Daimler</a:t>
            </a:r>
            <a:endParaRPr lang="pl-PL" sz="3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6"/>
              </a:rPr>
              <a:t>https://sk.wikipedia.org/wiki/Automobil</a:t>
            </a:r>
            <a:endParaRPr lang="pl-PL" sz="32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200" b="1" dirty="0" smtClean="0">
                <a:hlinkClick r:id="rId7"/>
              </a:rPr>
              <a:t>https://zivot.pluska.sk/zaujimavosti/karl-benz-jeho-vynalezu-smiali</a:t>
            </a:r>
            <a:endParaRPr lang="pl-PL" sz="3200" b="1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71711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Žiarovka a jej vynálezca Thomas </a:t>
            </a:r>
            <a:r>
              <a:rPr lang="sk-SK" sz="32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Edison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3"/>
              </a:rPr>
              <a:t>https://referaty.centrum.sk/prakticke-pomocky/zivotopisy/32485/thomas-alva-edison---ziarovka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4"/>
              </a:rPr>
              <a:t>https://sk.ilovevaquero.com/obrazovanie/85750-lampochka-edisona-kto-izobrel-pervuyu-lampochku-pochemu-vsya-slava-dostalas-edisonu.html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5"/>
              </a:rPr>
              <a:t>https://sk.wikipedia.org/wiki/Thomas_Alva_Edison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6"/>
              </a:rPr>
              <a:t>https://sk.wikipedia.org/wiki/%C5%BDiarovka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7"/>
              </a:rPr>
              <a:t>https://referaty.aktuality.sk/thomas-alva-edison/referat-26418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>
                <a:hlinkClick r:id="rId8"/>
              </a:rPr>
              <a:t>https://www.teraz.sk/zahranicie/veda-a-technika-pred-140-rokmi-predstav/438056-clanok.html</a:t>
            </a:r>
            <a:endParaRPr lang="pl-PL" sz="2800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4829671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dirty="0">
                <a:solidFill>
                  <a:srgbClr val="FF0000"/>
                </a:solidFill>
              </a:rPr>
              <a:t>OBSAH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5536" y="1916832"/>
            <a:ext cx="4995278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ÚVOD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ÚLOHY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PROCES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ZDROJE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HODNOTENIE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ZÁVER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PORADCA PRE UČITEĽA</a:t>
            </a:r>
          </a:p>
        </p:txBody>
      </p:sp>
      <p:pic>
        <p:nvPicPr>
          <p:cNvPr id="4100" name="irc_mi" descr="Znalezione obrazy dla zapytania WYNALAZKI ZDJĘC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57375"/>
            <a:ext cx="3810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Rádio a jeho vynálezca </a:t>
            </a:r>
            <a:r>
              <a:rPr lang="pl-PL" sz="3200" b="1" dirty="0">
                <a:cs typeface="Arial" charset="0"/>
              </a:rPr>
              <a:t>Guglielmo Marconi</a:t>
            </a:r>
            <a:r>
              <a:rPr lang="pl-PL" sz="3200" dirty="0">
                <a:cs typeface="Aria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3"/>
              </a:rPr>
              <a:t>https://sk.wikipedia.org/wiki/Guglielmo_Marconi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4"/>
              </a:rPr>
              <a:t>https://sk.wikipedia.org/wiki/Rozhlas_(zvuk)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5"/>
              </a:rPr>
              <a:t>https://encyklopedia.sme.sk/c/2583025/radio-vatikan.html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6"/>
              </a:rPr>
              <a:t>https://www.topdesat.sk/2019/06/23/guglielmo-marconi-radio/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7"/>
              </a:rPr>
              <a:t>https://sk.ilovevaquero.com/obrazovanie/80709-markoni-gulelmo-izobreteniya-interesnye-fakty-biografiya.html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8"/>
              </a:rPr>
              <a:t>https://sk.ilovevaquero.com/obrazovanie/82896-izobretenie-radio-tak-kto-zhe-byl-pervym.html</a:t>
            </a:r>
            <a:endParaRPr lang="pl-PL" sz="3200" b="1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1520" y="476672"/>
            <a:ext cx="8785225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Lietadlo a jeho vynálezcovia </a:t>
            </a:r>
            <a:r>
              <a:rPr lang="en-US" sz="3200" b="1" dirty="0" smtClean="0">
                <a:cs typeface="Arial" charset="0"/>
              </a:rPr>
              <a:t>Orville </a:t>
            </a:r>
            <a:r>
              <a:rPr lang="sk-SK" sz="3200" b="1" dirty="0">
                <a:cs typeface="Arial" charset="0"/>
              </a:rPr>
              <a:t>a</a:t>
            </a:r>
            <a:r>
              <a:rPr lang="en-US" sz="3200" b="1" dirty="0">
                <a:cs typeface="Arial" charset="0"/>
              </a:rPr>
              <a:t> Wilbur Wright</a:t>
            </a:r>
            <a:r>
              <a:rPr lang="en-US" sz="3200" dirty="0">
                <a:cs typeface="Arial" charset="0"/>
              </a:rPr>
              <a:t> </a:t>
            </a:r>
            <a:endParaRPr lang="pl-PL" sz="32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 smtClean="0">
                <a:hlinkClick r:id="rId3"/>
              </a:rPr>
              <a:t>https://sk.wikipedia.org/wiki/Bratia_Wrightovci</a:t>
            </a:r>
            <a:endParaRPr lang="pl-PL" sz="28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4"/>
              </a:rPr>
              <a:t>https://sk.wikipedia.org/wiki/Lietadlo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5"/>
              </a:rPr>
              <a:t>https://refresher.sk/32000-Ako-dvaja-bratia-zmenili-svet-Wrightovci-zostrojili-prve-lietadlo-vdaka-predaju-bicyklov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6"/>
              </a:rPr>
              <a:t>https://referaty.centrum.sk/vseobecne-humanitne/dejepis/2421/letectvo-(historia)</a:t>
            </a:r>
            <a:endParaRPr lang="pl-PL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b="1" dirty="0" smtClean="0">
                <a:hlinkClick r:id="rId7"/>
              </a:rPr>
              <a:t>https://zivot.pluska.sk/zaujimavosti/lietadlo-ma-110-rokov-prvi-boli-wrightovci</a:t>
            </a:r>
            <a:endParaRPr lang="pl-PL" sz="29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36779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rgbClr val="7030A0"/>
                </a:solidFill>
                <a:cs typeface="Arial" charset="0"/>
              </a:rPr>
              <a:t>Internet a jeho vynálezcovia Brit Tim Berners-Lee a Belg Robert </a:t>
            </a:r>
            <a:r>
              <a:rPr lang="sk-SK" sz="3200" b="1" dirty="0" smtClean="0">
                <a:solidFill>
                  <a:srgbClr val="7030A0"/>
                </a:solidFill>
                <a:cs typeface="Arial" charset="0"/>
              </a:rPr>
              <a:t>Cailliau</a:t>
            </a:r>
            <a:endParaRPr lang="sk-SK" sz="3200" b="1" dirty="0">
              <a:solidFill>
                <a:srgbClr val="7030A0"/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 smtClean="0">
                <a:hlinkClick r:id="rId3"/>
              </a:rPr>
              <a:t>https://sk.wikipedia.org/wiki/Internet</a:t>
            </a:r>
            <a:endParaRPr lang="pl-PL" sz="28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 smtClean="0">
                <a:hlinkClick r:id="rId4"/>
              </a:rPr>
              <a:t>https://sk.wikipedia.org/wiki/Tim_Berners-Lee</a:t>
            </a:r>
            <a:endParaRPr lang="pl-PL" sz="28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dirty="0" smtClean="0">
                <a:hlinkClick r:id="rId5"/>
              </a:rPr>
              <a:t>https://sk.wikipedia.org/wiki/Robert_Cailliau</a:t>
            </a:r>
            <a:endParaRPr lang="pl-PL" sz="28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9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HODNOTENIE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198696"/>
              </p:ext>
            </p:extLst>
          </p:nvPr>
        </p:nvGraphicFramePr>
        <p:xfrm>
          <a:off x="250825" y="838200"/>
          <a:ext cx="8785225" cy="5543550"/>
        </p:xfrm>
        <a:graphic>
          <a:graphicData uri="http://schemas.openxmlformats.org/drawingml/2006/table">
            <a:tbl>
              <a:tblPr/>
              <a:tblGrid>
                <a:gridCol w="1728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4095"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Požiadavky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Základné</a:t>
                      </a:r>
                    </a:p>
                    <a:p>
                      <a:r>
                        <a:rPr lang="sk-SK" sz="2000" b="1" noProof="0" dirty="0"/>
                        <a:t>1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Rozširujúce</a:t>
                      </a:r>
                    </a:p>
                    <a:p>
                      <a:r>
                        <a:rPr lang="sk-SK" sz="2000" b="1" noProof="0" dirty="0"/>
                        <a:t>2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Doplňujúce</a:t>
                      </a:r>
                    </a:p>
                    <a:p>
                      <a:r>
                        <a:rPr lang="sk-SK" sz="2000" b="1" noProof="0" dirty="0"/>
                        <a:t>3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 err="1"/>
                        <a:t>Nadštandar-dné</a:t>
                      </a:r>
                      <a:endParaRPr lang="sk-SK" sz="2000" b="1" noProof="0" dirty="0"/>
                    </a:p>
                    <a:p>
                      <a:r>
                        <a:rPr lang="sk-SK" sz="2000" b="1" noProof="0" dirty="0"/>
                        <a:t>4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Body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9455"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 </a:t>
                      </a:r>
                    </a:p>
                    <a:p>
                      <a:r>
                        <a:rPr lang="sk-SK" sz="2000" b="1" noProof="0" dirty="0"/>
                        <a:t>Obsahová stránka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Malé množstvo</a:t>
                      </a:r>
                      <a:r>
                        <a:rPr lang="sk-SK" sz="2000" b="1" baseline="0" noProof="0" dirty="0"/>
                        <a:t> informácií, predstavené informácie na veľmi nízkej úrovni</a:t>
                      </a:r>
                      <a:endParaRPr lang="sk-SK" sz="2000" b="1" noProof="0" dirty="0"/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Informácie správne, ale nie veľmi</a:t>
                      </a:r>
                      <a:r>
                        <a:rPr lang="sk-SK" sz="2000" b="1" baseline="0" noProof="0" dirty="0"/>
                        <a:t> rozšírene, slabé zvládnutie témy, chýbajúce podrobné informácie</a:t>
                      </a:r>
                      <a:endParaRPr lang="sk-SK" sz="2000" b="1" noProof="0" dirty="0"/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Veľké množstvo správne predstave-</a:t>
                      </a:r>
                      <a:r>
                        <a:rPr lang="sk-SK" sz="2000" b="1" noProof="0" dirty="0" err="1"/>
                        <a:t>ných</a:t>
                      </a:r>
                      <a:r>
                        <a:rPr lang="sk-SK" sz="2000" b="1" noProof="0" dirty="0"/>
                        <a:t> informácií</a:t>
                      </a:r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Podrobná prezentácia na veľmi vysokej</a:t>
                      </a:r>
                      <a:r>
                        <a:rPr lang="sk-SK" sz="2000" b="1" baseline="0" noProof="0" dirty="0"/>
                        <a:t> úrovni, komplexné zvládnutie témy</a:t>
                      </a:r>
                      <a:endParaRPr lang="sk-SK" sz="2000" b="1" noProof="0" dirty="0"/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1-4</a:t>
                      </a:r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616" name="Rectangle 1"/>
          <p:cNvSpPr>
            <a:spLocks noChangeArrowheads="1"/>
          </p:cNvSpPr>
          <p:nvPr/>
        </p:nvSpPr>
        <p:spPr bwMode="auto">
          <a:xfrm>
            <a:off x="3763963" y="838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HODNOTENIE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63486"/>
              </p:ext>
            </p:extLst>
          </p:nvPr>
        </p:nvGraphicFramePr>
        <p:xfrm>
          <a:off x="250825" y="838200"/>
          <a:ext cx="8785225" cy="5718175"/>
        </p:xfrm>
        <a:graphic>
          <a:graphicData uri="http://schemas.openxmlformats.org/drawingml/2006/table">
            <a:tbl>
              <a:tblPr/>
              <a:tblGrid>
                <a:gridCol w="1728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7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3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3899"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Požiadavky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Základné</a:t>
                      </a:r>
                    </a:p>
                    <a:p>
                      <a:r>
                        <a:rPr lang="sk-SK" sz="2000" b="1" noProof="0" dirty="0"/>
                        <a:t>1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Rozšírené</a:t>
                      </a:r>
                    </a:p>
                    <a:p>
                      <a:r>
                        <a:rPr lang="sk-SK" sz="2000" b="1" noProof="0" dirty="0"/>
                        <a:t>2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Doplňujúce</a:t>
                      </a:r>
                    </a:p>
                    <a:p>
                      <a:r>
                        <a:rPr lang="sk-SK" sz="2000" b="1" noProof="0" dirty="0"/>
                        <a:t>3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 err="1"/>
                        <a:t>Nadštandar-dné</a:t>
                      </a:r>
                      <a:endParaRPr lang="sk-SK" sz="2000" b="1" noProof="0" dirty="0"/>
                    </a:p>
                    <a:p>
                      <a:r>
                        <a:rPr lang="sk-SK" sz="2000" b="1" noProof="0" dirty="0"/>
                        <a:t>4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Body</a:t>
                      </a:r>
                    </a:p>
                  </a:txBody>
                  <a:tcPr marL="48040" marR="48040" marT="24017" marB="240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4276">
                <a:tc>
                  <a:txBody>
                    <a:bodyPr/>
                    <a:lstStyle/>
                    <a:p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Príprava prezentácie a prezentovanie vynálezu a jeho objaviteľov</a:t>
                      </a:r>
                      <a:endParaRPr lang="sk-SK" sz="1800" b="1" noProof="0" dirty="0"/>
                    </a:p>
                  </a:txBody>
                  <a:tcPr marL="91443" marR="91443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je chaotická, chyba spojitosť</a:t>
                      </a:r>
                      <a:endParaRPr lang="sk-SK" sz="1800" b="1" noProof="0" dirty="0"/>
                    </a:p>
                  </a:txBody>
                  <a:tcPr marL="91443" marR="91443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pripravená</a:t>
                      </a:r>
                      <a:r>
                        <a:rPr lang="sk-SK" sz="18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relatívne správne</a:t>
                      </a:r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snímky obsahujú opis vynálezu a objaviteľa</a:t>
                      </a:r>
                      <a:endParaRPr lang="sk-SK" sz="1800" b="1" noProof="0" dirty="0"/>
                    </a:p>
                  </a:txBody>
                  <a:tcPr marL="91443" marR="91443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Veľmi dobre usporiadané informácie. V prezentácií sa okrem opisov objavili</a:t>
                      </a:r>
                      <a:r>
                        <a:rPr lang="sk-SK" sz="18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aj obrázky a fotografie, ktoré predstavujú daný vynález a objaviteľa</a:t>
                      </a:r>
                      <a:endParaRPr lang="sk-SK" sz="1800" b="1" noProof="0" dirty="0"/>
                    </a:p>
                  </a:txBody>
                  <a:tcPr marL="91443" marR="91443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Veľmi dobre premyslená a naplánovaná prezentácia. Prezentácia obsahuje opisy, obrázky a fotografie. Prezentácia je profesionál-</a:t>
                      </a:r>
                      <a:r>
                        <a:rPr lang="sk-SK" sz="18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nym</a:t>
                      </a:r>
                      <a:r>
                        <a:rPr lang="sk-SK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súborom vedeckých poznatkov</a:t>
                      </a:r>
                      <a:endParaRPr lang="sk-SK" sz="1800" b="1" noProof="0" dirty="0"/>
                    </a:p>
                  </a:txBody>
                  <a:tcPr marL="91443" marR="91443" marT="45714" marB="457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1-4</a:t>
                      </a:r>
                    </a:p>
                  </a:txBody>
                  <a:tcPr marL="48040" marR="48040" marT="24017" marB="24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640" name="Rectangle 1"/>
          <p:cNvSpPr>
            <a:spLocks noChangeArrowheads="1"/>
          </p:cNvSpPr>
          <p:nvPr/>
        </p:nvSpPr>
        <p:spPr bwMode="auto">
          <a:xfrm>
            <a:off x="3763963" y="838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HODNOTENIE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73446"/>
              </p:ext>
            </p:extLst>
          </p:nvPr>
        </p:nvGraphicFramePr>
        <p:xfrm>
          <a:off x="250825" y="838200"/>
          <a:ext cx="8785225" cy="5543550"/>
        </p:xfrm>
        <a:graphic>
          <a:graphicData uri="http://schemas.openxmlformats.org/drawingml/2006/table">
            <a:tbl>
              <a:tblPr/>
              <a:tblGrid>
                <a:gridCol w="1728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2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4095"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Požiadavky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Základné</a:t>
                      </a:r>
                    </a:p>
                    <a:p>
                      <a:r>
                        <a:rPr lang="sk-SK" sz="2000" b="1" noProof="0" dirty="0"/>
                        <a:t>1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Rozširujúce</a:t>
                      </a:r>
                    </a:p>
                    <a:p>
                      <a:r>
                        <a:rPr lang="sk-SK" sz="2000" b="1" noProof="0" dirty="0"/>
                        <a:t>2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/>
                        <a:t>Doplňujúce</a:t>
                      </a:r>
                    </a:p>
                    <a:p>
                      <a:r>
                        <a:rPr lang="sk-SK" sz="2000" b="1" noProof="0" dirty="0"/>
                        <a:t>3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noProof="0" dirty="0" err="1"/>
                        <a:t>Nadštandar-dné</a:t>
                      </a:r>
                      <a:endParaRPr lang="sk-SK" sz="2000" b="1" noProof="0" dirty="0"/>
                    </a:p>
                    <a:p>
                      <a:r>
                        <a:rPr lang="sk-SK" sz="2000" b="1" noProof="0" dirty="0"/>
                        <a:t>4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Body</a:t>
                      </a:r>
                    </a:p>
                  </a:txBody>
                  <a:tcPr marL="48040" marR="48040" marT="24022" marB="240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9455">
                <a:tc>
                  <a:txBody>
                    <a:bodyPr/>
                    <a:lstStyle/>
                    <a:p>
                      <a:pPr algn="ctr"/>
                      <a:r>
                        <a:rPr lang="sk-SK" sz="1800" b="1" noProof="0" dirty="0">
                          <a:effectLst/>
                          <a:latin typeface="+mn-lt"/>
                        </a:rPr>
                        <a:t>Spolupráca v skupine</a:t>
                      </a: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noProof="0" dirty="0">
                          <a:effectLst/>
                          <a:latin typeface="+mn-lt"/>
                        </a:rPr>
                        <a:t>Slabá spolupráca</a:t>
                      </a:r>
                      <a:r>
                        <a:rPr lang="sk-SK" sz="1800" b="1" baseline="0" noProof="0" dirty="0">
                          <a:effectLst/>
                          <a:latin typeface="+mn-lt"/>
                        </a:rPr>
                        <a:t>, chyba zaangažovanie všetkých osôb v skupine</a:t>
                      </a:r>
                      <a:r>
                        <a:rPr lang="sk-SK" sz="1800" b="1" noProof="0" dirty="0">
                          <a:effectLst/>
                          <a:latin typeface="+mn-lt"/>
                        </a:rPr>
                        <a:t>, konflikty</a:t>
                      </a: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noProof="0" dirty="0">
                          <a:effectLst/>
                          <a:latin typeface="+mn-lt"/>
                        </a:rPr>
                        <a:t>Dobrá spolupráca, všetci členovia</a:t>
                      </a:r>
                      <a:r>
                        <a:rPr lang="sk-SK" sz="1800" b="1" baseline="0" noProof="0" dirty="0">
                          <a:effectLst/>
                          <a:latin typeface="+mn-lt"/>
                        </a:rPr>
                        <a:t> skupiny pracovali nad projektom, hoci bez väčšieho zaangažovania, žiadne konflikty</a:t>
                      </a:r>
                      <a:endParaRPr lang="sk-SK" sz="1800" b="1" noProof="0" dirty="0">
                        <a:effectLst/>
                        <a:latin typeface="+mn-lt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noProof="0" dirty="0">
                          <a:effectLst/>
                          <a:latin typeface="+mn-lt"/>
                        </a:rPr>
                        <a:t>Spolupráca veľmi dobrá, všetci členovia</a:t>
                      </a:r>
                      <a:r>
                        <a:rPr lang="sk-SK" sz="1800" b="1" baseline="0" noProof="0" dirty="0">
                          <a:effectLst/>
                          <a:latin typeface="+mn-lt"/>
                        </a:rPr>
                        <a:t> skupiny sú zaangažovaní do realizácie úlohy</a:t>
                      </a:r>
                      <a:r>
                        <a:rPr lang="sk-SK" sz="1800" b="1" noProof="0" dirty="0">
                          <a:effectLst/>
                          <a:latin typeface="+mn-lt"/>
                        </a:rPr>
                        <a:t>, žiadne</a:t>
                      </a:r>
                      <a:r>
                        <a:rPr lang="sk-SK" sz="1800" b="1" baseline="0" noProof="0" dirty="0">
                          <a:effectLst/>
                          <a:latin typeface="+mn-lt"/>
                        </a:rPr>
                        <a:t> konflikty</a:t>
                      </a:r>
                      <a:endParaRPr lang="sk-SK" sz="1800" b="1" noProof="0" dirty="0">
                        <a:effectLst/>
                        <a:latin typeface="+mn-lt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noProof="0" dirty="0">
                          <a:effectLst/>
                          <a:latin typeface="+mn-lt"/>
                        </a:rPr>
                        <a:t>Vzorová spolupráca medzi členmi</a:t>
                      </a:r>
                      <a:r>
                        <a:rPr lang="sk-SK" sz="1800" b="1" baseline="0" noProof="0" dirty="0">
                          <a:effectLst/>
                          <a:latin typeface="+mn-lt"/>
                        </a:rPr>
                        <a:t> skupiny, jasné rozdelenie úloh a správne riadenie skupiny  vedúcim, </a:t>
                      </a:r>
                      <a:r>
                        <a:rPr lang="sk-SK" sz="1800" b="1" noProof="0" dirty="0">
                          <a:effectLst/>
                          <a:latin typeface="+mn-lt"/>
                        </a:rPr>
                        <a:t>veľmi dobre </a:t>
                      </a:r>
                      <a:r>
                        <a:rPr lang="sk-SK" sz="1800" b="1" noProof="0" dirty="0" err="1">
                          <a:effectLst/>
                          <a:latin typeface="+mn-lt"/>
                        </a:rPr>
                        <a:t>zaangažova</a:t>
                      </a:r>
                      <a:r>
                        <a:rPr lang="sk-SK" sz="1800" b="1" noProof="0" dirty="0">
                          <a:effectLst/>
                          <a:latin typeface="+mn-lt"/>
                        </a:rPr>
                        <a:t>-nie, žiadne konflikty</a:t>
                      </a:r>
                    </a:p>
                  </a:txBody>
                  <a:tcPr marL="91443" marR="91443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1-4</a:t>
                      </a:r>
                    </a:p>
                  </a:txBody>
                  <a:tcPr marL="48040" marR="48040" marT="24022" marB="240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664" name="Rectangle 1"/>
          <p:cNvSpPr>
            <a:spLocks noChangeArrowheads="1"/>
          </p:cNvSpPr>
          <p:nvPr/>
        </p:nvSpPr>
        <p:spPr bwMode="auto">
          <a:xfrm>
            <a:off x="3763963" y="838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20655"/>
              </p:ext>
            </p:extLst>
          </p:nvPr>
        </p:nvGraphicFramePr>
        <p:xfrm>
          <a:off x="1547813" y="1989138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noProof="0" dirty="0"/>
                        <a:t>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NEDOSTATOČNÝ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295128" y="116632"/>
            <a:ext cx="7848872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HODNOTENIE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131840" y="50150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altLang="pl-PL" sz="4800" dirty="0">
                <a:solidFill>
                  <a:srgbClr val="FF0000"/>
                </a:solidFill>
              </a:rPr>
              <a:t>ZÁVER</a:t>
            </a:r>
            <a:endParaRPr lang="pl-PL" altLang="pl-PL" sz="4800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Blahoželáme, zvládli ste všetky úlohy projektu. Realizácia projektu vo veľkej miere závisela od Vašej spoločnej skupinovej práce.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Cieľom Vášho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projektu bolo zozbieranie a predstavenie informácií o kľúčových objavoch ľudstva a vynálezcoch, vďaka ktorým je náš aktuálny živor oveľa jednoduchší a pohodlnejší</a:t>
            </a:r>
            <a:r>
              <a:rPr lang="pl-PL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29700" name="irc_mi" descr="Znalezione obrazy dla zapytania radość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1688"/>
            <a:ext cx="42862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131840" y="50150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ZÁVER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Možno práve vďaka tomuto projektu, niekto z Vás prejde do dejín, ako objaviteľ ešte neobjaveného vynálezu?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Ľudia, o ktorých ste písali a ich vynálezy v časoch, v ktorých žili, boli určite pre spoločnosť ťažko pochopiteľné. Objavovanie dejín je skvelým tipom na tvorenie veci ešte neobjavených.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24" name="Picture 6" descr="Znalezione obrazy dla zapytania trzymanie kciuków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43125"/>
            <a:ext cx="57229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550" y="620713"/>
            <a:ext cx="9083675" cy="6124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dirty="0"/>
              <a:t>Pred samotným WQ by sa mal učiteľ oboznámiť s jeho obsahom a posúdiť, či je potrebné doplniť vedomosti žiakov takým spôsobom, aby mohli bezproblémovo realizovať WQ;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28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dirty="0"/>
              <a:t>Čas na realizáciu WQ by mal byť prispôsobený možnostiach žiakov. Učiteľ by mal po oboznámení sa s WQ určiť čas potrebný na jeho realizáciu.</a:t>
            </a:r>
            <a:endParaRPr lang="pl-PL" sz="28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dirty="0">
                <a:cs typeface="Arial" charset="0"/>
              </a:rPr>
              <a:t>Učiteľ by mal dôkladne preanalyzovať obsah WQ spolu so žiakmi, aby mal istotu, že pochopili jeho obsah;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8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dirty="0"/>
              <a:t>Učiteľ by si mal overiť, či žiaci vedia pracovať v programe PowerPoint – ak nie, budú potrebovať pomoc v tejto oblasti.</a:t>
            </a:r>
          </a:p>
        </p:txBody>
      </p:sp>
      <p:sp>
        <p:nvSpPr>
          <p:cNvPr id="31747" name="AutoShape 2" descr="Znalezione obrazy dla zapytania zdrowa &amp;zdot;ywno&amp;sacute;&amp;cacute; definicja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39552" y="50150"/>
            <a:ext cx="8496944" cy="561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PORADCA PRE UČITEĽA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2555776" y="203200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altLang="pl-PL" sz="4800" dirty="0">
                <a:solidFill>
                  <a:srgbClr val="FF0000"/>
                </a:solidFill>
              </a:rPr>
              <a:t>ÚVOD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50825" y="765175"/>
            <a:ext cx="87852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3200" dirty="0"/>
              <a:t>Milí žiaci! </a:t>
            </a:r>
          </a:p>
          <a:p>
            <a:r>
              <a:rPr lang="sk-SK" sz="3200" dirty="0"/>
              <a:t>Predstavte si, že žijete vo veľmi starých časoch. Ako si predstavujete život v tamto období? Bol jednoduchý? Predmety, s ktorými sa stretávame od narodenia, nie sú večné – niekto ich musel vymyslieť. Ľudia vymýšľali vynálezy  z lenivosti (diaľkový ovládač), vďaka náhode (penicilín), kvôli iritácií spôsobenej nepohodlím (žiletka nahradila nebezpečnú britvu). </a:t>
            </a:r>
          </a:p>
        </p:txBody>
      </p:sp>
      <p:pic>
        <p:nvPicPr>
          <p:cNvPr id="5124" name="irc_mi" descr="Znalezione obrazy dla zapytania czasy prehistoryczne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229225"/>
            <a:ext cx="16240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3663" y="0"/>
            <a:ext cx="9083675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000" dirty="0"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200" dirty="0"/>
              <a:t>V prípade žiakov s dodatočnými poruchami by mal učiteľ brať do úvahy ich pracovné zaangažovanie</a:t>
            </a:r>
            <a:r>
              <a:rPr lang="pl-PL" sz="3000" dirty="0">
                <a:latin typeface="+mn-lt"/>
                <a:cs typeface="+mn-cs"/>
              </a:rPr>
              <a:t>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000" dirty="0">
                <a:latin typeface="+mn-lt"/>
                <a:cs typeface="+mn-cs"/>
              </a:rPr>
              <a:t>Rozdelenie do skupín môže byť robené podľa ľubovoľných kritérií</a:t>
            </a:r>
            <a:r>
              <a:rPr lang="pl-PL" sz="3000" dirty="0">
                <a:latin typeface="+mn-lt"/>
                <a:cs typeface="+mn-cs"/>
              </a:rPr>
              <a:t>, </a:t>
            </a:r>
            <a:r>
              <a:rPr lang="sk-SK" sz="3200" dirty="0"/>
              <a:t>učiteľ by však mal zohľadniť predispozície žiakov a myslieť na rovnomerné rozloženie síl v jednotlivých skupinách</a:t>
            </a:r>
            <a:r>
              <a:rPr lang="pl-PL" sz="3000" dirty="0">
                <a:latin typeface="+mn-lt"/>
                <a:cs typeface="+mn-cs"/>
              </a:rPr>
              <a:t>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000" dirty="0">
                <a:latin typeface="+mn-lt"/>
                <a:cs typeface="+mn-cs"/>
              </a:rPr>
              <a:t>V prípade tried s menším počtom žiakov možno obmedziť počet tém na vypracovanie (a teda podskupín) a v prípade tried s väčším počtom možno pridať iné vynálezy (napr. písmo, tlač, koleso atď.);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771" name="AutoShape 2" descr="Znalezione obrazy dla zapytania zdrowa &amp;zdot;ywno&amp;sacute;&amp;cacute; definicja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39552" y="50150"/>
            <a:ext cx="8496944" cy="561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PORADCA PRE UČITEĽA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76250"/>
            <a:ext cx="9085263" cy="80945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800" dirty="0"/>
              <a:t>Aby sme zvýšili zaangažovanie žiakov, možno im určiť konkrétne úlohy v projekte, napr.: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/>
              <a:t>    okrem vedúceho, ktorý bude koordinovať všetky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/>
              <a:t>    práce možno vybrať napr.</a:t>
            </a:r>
            <a:r>
              <a:rPr lang="pl-PL" sz="3000" dirty="0">
                <a:latin typeface="+mn-lt"/>
                <a:cs typeface="+mn-cs"/>
              </a:rPr>
              <a:t> redaktora, </a:t>
            </a:r>
            <a:r>
              <a:rPr lang="sk-SK" sz="3000" dirty="0">
                <a:latin typeface="+mn-lt"/>
                <a:cs typeface="+mn-cs"/>
              </a:rPr>
              <a:t>ktorý bude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dirty="0">
                <a:latin typeface="+mn-lt"/>
                <a:cs typeface="+mn-cs"/>
              </a:rPr>
              <a:t>     </a:t>
            </a:r>
            <a:r>
              <a:rPr lang="sk-SK" sz="3000" dirty="0">
                <a:latin typeface="+mn-lt"/>
                <a:cs typeface="+mn-cs"/>
              </a:rPr>
              <a:t>vyhľadávať informácie do prezentácie, „umelca”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dirty="0">
                <a:latin typeface="+mn-lt"/>
                <a:cs typeface="+mn-cs"/>
              </a:rPr>
              <a:t>    zaoberajúceho sa vyhľadávaním grafiky do prezentácie,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dirty="0">
                <a:latin typeface="+mn-lt"/>
                <a:cs typeface="+mn-cs"/>
              </a:rPr>
              <a:t>    „informatika”, ktorý sa bude venovať technickej stránke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dirty="0">
                <a:latin typeface="+mn-lt"/>
                <a:cs typeface="+mn-cs"/>
              </a:rPr>
              <a:t>    prezentácie, alebo tiež  „prednášajúceho”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dirty="0">
                <a:latin typeface="+mn-lt"/>
                <a:cs typeface="+mn-cs"/>
              </a:rPr>
              <a:t>    ktorý bude prezentovať vypracovaný materiál na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000" dirty="0">
                <a:latin typeface="+mn-lt"/>
                <a:cs typeface="+mn-cs"/>
              </a:rPr>
              <a:t>    triednom fóre;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3000" dirty="0">
                <a:latin typeface="+mn-lt"/>
                <a:cs typeface="+mn-cs"/>
              </a:rPr>
              <a:t>Učiteľ by mal pred realizáciou WQ oboznámiť žiakov so zásadami bezpečného využívania internetu;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000" dirty="0"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0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b="1" dirty="0">
                <a:latin typeface="+mn-lt"/>
                <a:cs typeface="+mn-cs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795" name="AutoShape 2" descr="Znalezione obrazy dla zapytania zdrowa &amp;zdot;ywno&amp;sacute;&amp;cacute; definicja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39552" y="50150"/>
            <a:ext cx="8496944" cy="561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PORADCA PRE UČITEĽA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8738" y="2996952"/>
            <a:ext cx="9085262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latin typeface="+mn-lt"/>
                <a:cs typeface="+mn-cs"/>
              </a:rPr>
              <a:t>Učiteľ by sa mal pred samotnou realizáciou WQ oboznámiť so zdrojmi a v prípade potreby urobiť ich výber, obmedzenia alebo rozšírenia o doplnkové odkazy;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latin typeface="+mn-lt"/>
                <a:cs typeface="+mn-cs"/>
              </a:rPr>
              <a:t>Učiteľ by mal pomáhať žiakom pri oboznamovaní sa so zdrojovými materiálmi. Mal by objasniť nezrozumiteľné slova a v prípade potreby ich odkázať na vhodný slovník;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latin typeface="+mn-lt"/>
                <a:cs typeface="+mn-cs"/>
              </a:rPr>
              <a:t>Učiteľ by mal pomáhať pri každej etape realizácie WQ-konzultovať projekty;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latin typeface="+mn-lt"/>
                <a:cs typeface="+mn-cs"/>
              </a:rPr>
              <a:t>Ak  je to možné, tak by mohla byť prezentácia pripravená žiakmi spojená s prednáškou učiteľa dejepisu na tému kľúčových vynálezov v dejinách ľudstva.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+mn-lt"/>
                <a:cs typeface="+mn-cs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819" name="AutoShape 2" descr="Znalezione obrazy dla zapytania zdrowa &amp;zdot;ywno&amp;sacute;&amp;cacute; definicja"/>
          <p:cNvSpPr>
            <a:spLocks noChangeAspect="1" noChangeArrowheads="1"/>
          </p:cNvSpPr>
          <p:nvPr/>
        </p:nvSpPr>
        <p:spPr bwMode="auto">
          <a:xfrm>
            <a:off x="155575" y="-1722438"/>
            <a:ext cx="7810500" cy="359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331640" y="2434977"/>
            <a:ext cx="6408712" cy="5619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PORADCA PRE UČITEĽA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FEAF80B-E53C-4FF4-8E69-87C7E6F41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31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2555776" y="203200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ÚVOD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50825" y="765175"/>
            <a:ext cx="87852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3200" dirty="0"/>
              <a:t>Počas realizácie tohto </a:t>
            </a:r>
            <a:r>
              <a:rPr lang="sk-SK" sz="3200" dirty="0" err="1"/>
              <a:t>WebQuestu</a:t>
            </a:r>
            <a:r>
              <a:rPr lang="sk-SK" sz="3200" dirty="0"/>
              <a:t> sa budete môcť presvedčiť, že vďaka rôznym vynálezom sa náš život stáva jednoduchším a ľudia stále niečo vymýšľajú, aby si ho zjednodušili. Vy rozhodnete, ktoré z nich ľuďom najviac zjednodušili život. Nezabúdajte na to, že každý vynález má svojho autora - vynálezcu. Myslite aj na neho! Dúfam, že tato téma Vás zaujme a jej realizácie Vám prinesie veľa spokojnosti.</a:t>
            </a:r>
          </a:p>
        </p:txBody>
      </p:sp>
      <p:pic>
        <p:nvPicPr>
          <p:cNvPr id="6148" name="Obraz 5" descr="Znalezione obrazy dla zapytania wynalazki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143500"/>
            <a:ext cx="53816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2555776" y="203200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ÚVOD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50825" y="765175"/>
            <a:ext cx="87852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sz="2800" dirty="0"/>
              <a:t>Najstaršie dôkazy o technickej činnosti človeka pochádzajú z praveku. Z týchto najstarších čias máme relatívne veľa stôp. Prvými jej prejavmi sú najjednoduchšie kamenné nástroje, ktoré pochádzajú spred 2,5 miliónov rokov. Pred 600-tisíc rokmi sa rozšírili univerzálne kamenné nástroje a drevené oštepy určené na lov. V tomto období sa začalo s používaním ohňa, čo bola revolučná zmena v histórií. Pomocou neho bolo možné formovať rôzne materiály. Do dnešného dňa prakticky každý deň objavujeme nové vynálezy, ktoré menia náš život a zlepšujú jeho fungovanie.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ÚLOHY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8775" y="620688"/>
            <a:ext cx="8785225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Vašou úlohou bude pripraviť multimediálnu prezentáciu, ktorá sa bude týkať šiestich kľúčových vynálezov ľudstva a ich autorov, ktoré najviac zjednodušili ľuďom život.  </a:t>
            </a:r>
            <a:br>
              <a:rPr lang="sk-SK" sz="2800" b="1" dirty="0">
                <a:solidFill>
                  <a:srgbClr val="7030A0"/>
                </a:solidFill>
                <a:cs typeface="Arial" charset="0"/>
              </a:rPr>
            </a:br>
            <a:r>
              <a:rPr lang="sk-SK" sz="2800" b="1" dirty="0">
                <a:solidFill>
                  <a:srgbClr val="7030A0"/>
                </a:solidFill>
                <a:cs typeface="Arial" charset="0"/>
              </a:rPr>
              <a:t>Pripravenú prezentáciu s odôvodnením výberu vynálezov predstavíte na triednom fóre.</a:t>
            </a:r>
            <a:endParaRPr lang="sk-SK" sz="20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7030A0"/>
                </a:solidFill>
                <a:latin typeface="+mn-lt"/>
                <a:cs typeface="+mn-cs"/>
              </a:rPr>
              <a:t>V prezentácií použite fotografie, obrázky, opisy a nezabudnite predstaviť autora vynálezu, lebo to práve vďaka nemu môžeme dnes vynález používať.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196" name="irc_mi" descr="Znalezione obrazy dla zapytania wspólna praca zdjęc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857750"/>
            <a:ext cx="35623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5" y="571500"/>
            <a:ext cx="8785225" cy="60631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Rozdeľte sa do šiestich skupín. Výber ponechám na Vás. Každá skupina si spomedzi seba vyberie vedúceho. Vedúci budú dohliadať nad prácou a budú pravidelne informovať učiteľa o svojich postupoch. Využite informácie uvedené v zdrojoch a vyhľadajte aj iné materiály, ktorá môžu rozšíriť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Vaše vedomosti v danej oblasti.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Spolupracujte medzi sebou!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Tému si vyberiete v losovaní.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0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Úlohou každého tímu bude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vyhľadať a zozbierať informácie o nasledujúcich o vynálezoch: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4994" name="Picture 2" descr="Znalezione obrazy dla zapytania wspó&amp;lstrok;pra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37433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28688" y="999703"/>
            <a:ext cx="87852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1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Telefón a jeho vynálezca– Alexander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Bell</a:t>
            </a:r>
            <a:endParaRPr lang="sk-SK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44" name="Picture 6" descr="Znalezione obrazy dla zapytania wynalazek telef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767013"/>
            <a:ext cx="38496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Znalezione obrazy dla zapytania wynalazek telef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857500"/>
            <a:ext cx="3311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4824536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dirty="0">
                <a:solidFill>
                  <a:srgbClr val="FF0000"/>
                </a:solidFill>
              </a:rPr>
              <a:t>PROCES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05456" y="623937"/>
            <a:ext cx="8785225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2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. SKUPINA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Auto a jeho vynálezcovia–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Karl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Benz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a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Gottlib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Deimler</a:t>
            </a:r>
            <a:endParaRPr lang="sk-SK" sz="2800" b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268" name="AutoShape 4" descr="Znalezione obrazy dla zapytania skr&amp;eogon;cenie"/>
          <p:cNvSpPr>
            <a:spLocks noChangeAspect="1" noChangeArrowheads="1"/>
          </p:cNvSpPr>
          <p:nvPr/>
        </p:nvSpPr>
        <p:spPr bwMode="auto">
          <a:xfrm>
            <a:off x="144463" y="-1790700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69" name="AutoShape 6" descr="Znalezione obrazy dla zapytania skr&amp;eogon;cenie"/>
          <p:cNvSpPr>
            <a:spLocks noChangeAspect="1" noChangeArrowheads="1"/>
          </p:cNvSpPr>
          <p:nvPr/>
        </p:nvSpPr>
        <p:spPr bwMode="auto">
          <a:xfrm>
            <a:off x="296863" y="-1638300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0" name="AutoShape 8" descr="Znalezione obrazy dla zapytania skr&amp;eogon;cenie"/>
          <p:cNvSpPr>
            <a:spLocks noChangeAspect="1" noChangeArrowheads="1"/>
          </p:cNvSpPr>
          <p:nvPr/>
        </p:nvSpPr>
        <p:spPr bwMode="auto">
          <a:xfrm>
            <a:off x="449263" y="-1485900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1" name="AutoShape 10" descr="Znalezione obrazy dla zapytania skr&amp;eogon;cenie"/>
          <p:cNvSpPr>
            <a:spLocks noChangeAspect="1" noChangeArrowheads="1"/>
          </p:cNvSpPr>
          <p:nvPr/>
        </p:nvSpPr>
        <p:spPr bwMode="auto">
          <a:xfrm>
            <a:off x="601663" y="-1333500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2" name="AutoShape 12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3" name="AutoShape 14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4" name="AutoShape 16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5" name="AutoShape 18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6" name="AutoShape 20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7" name="AutoShape 22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8" name="AutoShape 24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79" name="AutoShape 26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1211263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1280" name="AutoShape 28" descr="data:image/jpeg;base64,/9j/4AAQSkZJRgABAQAAAQABAAD/2wCEAAkGBxISEhUQEhIVFRAVFRUVFRUVFRUXFRcXFRcXFxUVFRYYHSggGBolHRUVITEhJSkrLi4uFx8zODMtNygtLisBCgoKDg0OGhAQGisfHh8tLS0rKy0tLSsrLTEtLS0tLS0rLSsrLSstKystLSsrLS0tLS0tLTctLSsuLS0tLS0rK//AABEIALcBEwMBIgACEQEDEQH/xAAbAAABBQEBAAAAAAAAAAAAAAAAAgMEBQYBB//EAEYQAAIBAgIGBwUDCAkFAQAAAAABAgMRBCEFEjFRYfAGE0FxgZGhIrHB0eEyQlIHFCMkYpKi8RUzU3KCg7KzwkNjc8PSNP/EABoBAQADAQEBAAAAAAAAAAAAAAACAwQFAQb/xAAjEQEAAgICAgICAwAAAAAAAAAAAQIDEQQhEjETIlFxFEGB/9oADAMBAAIRAxEAPwD3E4zpxgcbKXpbG+Fq8NV+U4v4FvJlZp9a2HrL/tz9It/A8mU6wwlGQnGVLJd/yGqE8u31Iml61orbte8hNmquGZXWFn7Kz3fIdq1LRvbd8iswNb2F3CsfibQeb5zPPNKcE6KjiOe5kzBVbtq/lwdzMU8Z39uXiWeicV7VvdzuJRKm2OYW2Mjl285fAv8AoBU/QTh+GrLylGL97ZSVs19eeJO6DVdWrWp74xmv8Laf+qJLamatojolM6eoOgAAAAAAAAAAAAAAAHmPTGFsdU/ajTl/Cl/xI1CRY9PYWxie+jD0nUXyKqk+IFhSZOosrqMuJYUX7gJcU+fAJ358QguHu3oJRy2c2QFXpBM0/QaP6qnvnUf8TXwMzpFZbDU9CV+p0/71T/ckBegAAAAAAJkKESAbmyFjM4yjvTXmrEqqyDXkVWnTTjrt5jQqZLbsKzT+Iyjn2k+atKS3SkvJspdP7Yow2z/bT6DHgiKxK5wFf2I9xH0zi/ZSF4On7Ee4o9NVfatuKqcnytpZfDXxgzDGWe3nMs9E4720Zac3clYDEWkjVXJ2y5eN9dvVqdS6HdEVurxVOXZK9N/49n8SiU+isVrQRJxGausms09zWxl9budlwPTIyFplZozGqrThU/FFN8H2rwd0T4yLYlhtXR5HRCYpMkrdAAAAAAAAAAAAAwH5QYfrFJ76VvKT+ZRU3xND+UKP6ai/2J+jXzM5F8oCdQlzYsaPjsKzDePoWdFc3AmQ8fPiLtwfn3cREPDz4octzfnj5AVmkY5dppuhf/5KffU/3Jmf0hHJ/VF90Kf6qlunUX8TfxAvgAAAAAAETFiJh7CNWK7EssKxWYky5ZbMLzyVP9JU/wDJP/Uyg0starbc0jS1/ZqVXunN/wATM5Ba09Z/i+JwbWn5JfQXvqsNC6WrSv8As/AxWkXeTPQdL0f1dWtsXuMPVw5Xx913MqfniZUdSkxFO6Zb1KBDnQszfTKvjLFo00fRvG/dZqYTuYTRr1Wma+jUyRbGfUofFF4ajoxi9Vui+1uUPH7S+PizUU6h55SqbGnaSzT7UzV6K0kqis8prat/FcDdjybcnkceay0EZDiZDpVCRGRoiXPtXR650QmKuSVOgAAAAAAAABifyhR/SUH+zU98DLSfNzW/lBj7WH/zf/WZCu7fzAscFG/8mW1GHOXait0WrpFzSjzkAqPOfAVFguc+ApLnMCPjIZc/Msug8v0VSP4ar8nGD+ZEqxuubD3Q+VqlaG/UkvVP/iBqAAAAAAAESFiZB7CJWK3ElpVRXYlGTN6bMMvOukL1Z1eMvfZ/EpML2d5e9NIWnJ71F+lvgZ3B1NnecO0at/rr5J3SP09Ghg1VoRjfsXuIdbo9RhFznbVWb95b6Lf6OC4L4mY6UaV159VH7MdvGViqJ3OoYp3Clx/VydoQSj2byulg4vbfwJiZ2xdXt7XJMI+GwtGLTbl3OxcRxdN7JFDi4XyRAnUlHYR8Nz7b8OaWzpVlvLDD1c007NbGtp5rTx81JZvzNPhtJOKi5O6djditNel2TV47h6HgdLSWUlrcVk/LYXOH0hTf3rd+X0POKWm1FXLWWnYwUdaLu9tuxcTpUs4ufDET09BpzTzTuuA6jH4PHUppSjJe5k+GJfZUf7zZfDn2jTRI6USxdT+09Iv4A8ZV/H6R+R6gvQM9LEze2o/O3uGpO+1t97bA0brRW2S80EasXsafc0ZxRQrqkBE6frOh/mf8DGY7JfyNvi8DGolr3erfVzeV7Xt5IrMV0dhL78l3W+QELQ/2Vz7y6hzl3EfC6JjDJSb77fIlukl2gEecu4Wue0but78han5b/rzsAc1eedgxgZ9ViYT+7K9OX+K1v4lElR5+o1i8PrR59ANUBA0PjeshaX9ZHKXHdLx+ZPAAAAATIUcYEeqiBiIljURDrxKMkdNOKWF6ZYa+q96cfFZr3sweCv1qp9usepdJsI50pW+1H2l4bV5XMfhZx1tbVWtvtn5nC5O6Wnr27uCPkx/prsPWsrbl8zHYqhdyltu2y+o1zJY/SUoVZQlGyvl2O3xOdx7WmZhDJg07J2OuZArYu7yeQ7Rq62RtZbYyqvvIsqDm9WKuydWpNWT2PtGY1HTkpLbfz4HkfmEqbiVfitGOm7S29tvdcbxWLk5JL7EcuBf4zHKrJNxSzS4ncVounP2oO19qWy/d2EsWeYmPN0McTb0g0JKSjn96N/Blljat3F79ngyDLRMtikS3hZvV1rrVVtl+87GG8THTNyccx7Wujk7F5hqMnsTK/RVeEPu573tv3dhf0MbF8OczbVxcsdu0qMh9QYuFZMcUkSZzDTEO/PPf5EoNQCDKo1z/AC4CYY3ny4cWS69C6MvpWtKk7tezvsBoo41c8/EU8QuefiY3+mFv54ErC6XUu0DUqoRI4i7v5EWhjU9r58itqynTbstaHY4tXtxVwNF1ytd89widW0bPi/PsKCjpBt3lklsT233s7i9Iq23nnlAX2icVra0Pwtd9ne3qn6FpF8/LncZropFuE6r/AOpL2f7sck/Ny9DQwl9PmArVcJdZDKS8mt0i6wWMjUWWUlti9q+a4lTF8/ETKGalF2ktjW0DQgU8dKVErOCb33av4WAC4OM6ADckRqsSW0NTiQtCysqnE0zE6b0R1bc4L2HtX4foeg16ZV4qjc53JwReHU4ueaSwVCvbJisZQhVjaaT3PtQ5pjB9VO33XnH5eBChVPn8mKa2/Ew7lYreNszj8LKk9t16+IzCsXWnKOtG6MsqlmbcP3rufbNfF3puej2kqcodTNXa39pb4jD4enFylBauXZe1/wCZ5tRxLjJSXZY3mjtJQrQs2m7WkmYuVitSfKN6n2hGLsYnRVCaUoJLtTRTYinUpPLZ6eJN6ipQb6t61Ju+q9se468XGae/cxhm0T78oacdI/Uo+E0hGTs8n6F5hpmdq4KLeWXuJOE6yGzNeh3+NrXSrleURqWqopPbYmwoxfZb6lHhMd+JWLajXT2Pls6VXz2b2lqlufLFXa557EJhV554DqkTZZJVdrnnj5C1jLbTvVXI+Kwbtlzz8A8SXjYsQ405qzScXtTzRj8fjJ05Z7x/A6bV7SdnxA00tDYaSt1UF3K3qioxvROO2lK25P5osaOkE1k+eX6EmnjUBjcTgcTSycJNb9q9CBKpUZ6R+cq1+foRsRho1VeUIvw9rzA89euS9H6OqVpJSypr7T4bi/nhIRlay3q/yJNNpZJZbti5+YE3DpRSilaKSSXpb4eRKhMr41Ppz3D9OpzvAsIy5+A4pESE+eI9GXPx4AP34AN63G3DP4ABogAAOMTJCzgewjVIEGvSLOSI9WBVeu1+O+mX01o/rIOP3tsXxMFWTTaeTV01ua2o9WxFIw/S/Ruq+vivZdlPg+yXw8jlcrj7+0O5weR34yzsp3yZl9L4VxnlsZopSGMRTU1ZmPHE452616eUbj2zFKLbSLOhVlBqUXZonYbBxi77e8gYiac2llZlsz5zrXTPfHaO5aXC6VUklLKXo+4bxdBSzWUt6KiLysx2nipRyecfVFFOPq26raz19kqnWlF2krrei1wtRPYytw9RSzROo0FtWTOvgrqGPlT10uMPZ7UTadBdhV4e62ljQq88+Buq+fze0qMWued3qddZrnnljlKomSPzdSJsso1PSFiZS0jFlZpDRU7Nwz4GYeNqRk007p2t2h42WO0dQxC9rbvTsyHPopC1lO6/aS96KTDaZaftXXO8vsHpa6288+8Ctr6ArU/6tya4Wa8r3I9SvXov9JB2/Etn0NXTx6YSra7cbJrjsAosLpWM1tJkdKJRzefeRdLaHpJ61tRt/dbt5FTV0XH8cvUCZSxnWVm1sUX71b3E7X7/AD53FVhoRpqyzb2trN85jv5yuHu57QLDrrD1LEc8SnlX528BMMXZ87gNNSrc8O0kwq8+5fQzmHxt+3cT6WL487F3gXGvw94EBYnivNoANyAAAAAAJaGpxHmJaPJhKJQqtMrsZhVKLjJXi001vTLmcSNVplVq7aceTTyHTuiZ4apqu7pv7Et63Piiruew6R0dCrB05xvF+nFPsZ59proxVotyinOl+JLNf3l8dhkvx4d3j86JjVvbPOQzKEb3sr7yTKmNygVfA2/yKyay3HVSuGqOQJ1w6Qvnq5SouLui2wVfftI1B8+JKhTXPga6VcrkZfwucPnzzxJSp88+BVYao1zzvLfC1k+eeHkXQ5OS25c1mh6hj7Eh4ZSRTaYwc6cXNJ2W4kpafD4xSQxjdFUar1mrS3rJ9z3+Ji8Ljq0bNZrcWuE09fJ5Pcw8Tq/RlP7Lv3lbU6P1YKUovVUVrNNrO3ZHe+BoMJpNS7STLG5pLawMVR0jOH2llvWaLShpNOzT7ybpyjBxcmkpWyktuW9dviZbqJdsVffG8WBY6R0m6kowXY03wSzGq2I5z57SAqElsVue1nfzaTAKuI558RvrJc35/mPwwnPKH4YXgBCvLnnuOPX557yzjhuA5HDgVMZzRJo6Qa28CwWETET0dcAjpNW+rOEd6K4AB7KAAAAcC4HTjRxzESrIBTQ3KI3PFJEWrpCx4lEpE6YzOiV9fSjIVXS8955pbXIkY3QFCpnKmr717L9NpS4roPTf2Kko8JJSXpYmPTM94uGmpdpHxhdXkWj+2axPQeuvsuE+52fr8ymxfR/EU85Uppb7XXmsj0WnpreiTT0xHtHilPJs8jjrRJlCuj0zFQwlb+shBvfa0v3lmZ3SfQ6jK8sPWSf4Zv3SXxRKIU2yzKihPnnwHaeIsyHitH16LtOL79qfc1kyNKs93PkeqJlqsDpRbGXdHGQkrZWPOIzn2Euhiqsc9q4HqLbPQ1B5xWq3+F5eWxEOv0Zpyd3JuPBJS8H9CqwmnOxvPj8Sc9Lay25dr4dtgK7GaJrUHeDc4d1peWZGWmZR2xesi6xekKaptxssuwuupjOlTlUhF1HTg5NxTd9VXuwMY8ZUxEktXVpppvu228dhY43SE5u71b79SK9xYYqklkkktyVipr0wGHXl+z+6HXy3Q8n8xEkIAkfnE90fIXHGSX3YvzIlw1mBYw0nbbRg/GfzHVpeHbh4fvT/APoqlIUrgWn9MUu3DrwnP4sS9L0f7OS7p/NFbqh1QFh/S9L8M/OPyAruo4AB7DcS5CHIblIB2UxqVUbnMj1KgD1SsRamIGqlQi1agDlXEEGtXE1ZkOrMDtWsRZ1TlSQxJgOOoHWjDOXD3aT1x3ryKANpP5yJeLIzQhoGz88V2EaWq+wTJDbQeF6sdy8hcJ27I28fmR2gSAmVMNRnm46r/ZeXr8yFU0el9io/EcucAe0ZoynrJ1qjlG93FbJcG9xr62LT2GNpMnRxLsBZYioitrDU6zG3UAJoacRbZwBGqCgOJClEBtQHYwFKI5GICY0x2NIXCI/GIDHUnSUoABuGxuUgkxqUgEzkR5yFzkMTYDdSRFqSHpsj1GBHqsi1GSahGmBHmMyQ/NDbQDTRyw5Y5YBNgsLsdsA3qiXEescaAYcBDgSHE44gRXA5qElxOaoEfUDUH9UNUBmMR1IUondUBpoTYfcRLiAzYUojmqdUQEqItROqItIDkYjsYnIodigOwiPxiJgh2CA6kdFWADUyYzJgADM2MzYAAxMj1DgAMTGJoAAZkhtoAATY5YAA7YLAAHbHLHQAS0csAAcscsAAcaCxwAO2O2AAO2EtAAHLCkjgALSFJAAC0hyKAAHYoeiAAOJAAAf/2Q=="/>
          <p:cNvSpPr>
            <a:spLocks noChangeAspect="1" noChangeArrowheads="1"/>
          </p:cNvSpPr>
          <p:nvPr/>
        </p:nvSpPr>
        <p:spPr bwMode="auto">
          <a:xfrm>
            <a:off x="1363663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1281" name="Obraz 18" descr="https://upload.wikimedia.org/wikipedia/commons/thumb/8/8b/Mercedes_Benz_ERSTE.JPG/800px-Mercedes_Benz_ERS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928813"/>
            <a:ext cx="3357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0" descr="Ilustrac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429000"/>
            <a:ext cx="18097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2" descr="Ilustrac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0005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Termiczny</Template>
  <TotalTime>924</TotalTime>
  <Words>1520</Words>
  <Application>Microsoft Office PowerPoint</Application>
  <PresentationFormat>Pokaz na ekranie (4:3)</PresentationFormat>
  <Paragraphs>265</Paragraphs>
  <Slides>32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5" baseType="lpstr">
      <vt:lpstr>Arial</vt:lpstr>
      <vt:lpstr>Calibri</vt:lpstr>
      <vt:lpstr>Thermal</vt:lpstr>
      <vt:lpstr>Vynálezy – ako zmenili život ľudstva</vt:lpstr>
      <vt:lpstr>OBSAH</vt:lpstr>
      <vt:lpstr>ÚVOD</vt:lpstr>
      <vt:lpstr>ÚVOD</vt:lpstr>
      <vt:lpstr>ÚVOD</vt:lpstr>
      <vt:lpstr>ÚLOHY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ZDROJE</vt:lpstr>
      <vt:lpstr>ZDROJE</vt:lpstr>
      <vt:lpstr>ZDROJE</vt:lpstr>
      <vt:lpstr>ZDROJE</vt:lpstr>
      <vt:lpstr>ZDROJE</vt:lpstr>
      <vt:lpstr>ZDROJE</vt:lpstr>
      <vt:lpstr>HODNOTENIE</vt:lpstr>
      <vt:lpstr>HODNOTENIE</vt:lpstr>
      <vt:lpstr>HODNOTENIE</vt:lpstr>
      <vt:lpstr>HODNOTENIE</vt:lpstr>
      <vt:lpstr>ZÁVER</vt:lpstr>
      <vt:lpstr>ZÁVER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</dc:title>
  <dc:creator>Łukasz</dc:creator>
  <cp:lastModifiedBy>Anna Basta</cp:lastModifiedBy>
  <cp:revision>113</cp:revision>
  <dcterms:created xsi:type="dcterms:W3CDTF">2017-11-07T13:58:08Z</dcterms:created>
  <dcterms:modified xsi:type="dcterms:W3CDTF">2020-01-21T23:30:43Z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