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2" r:id="rId11"/>
    <p:sldId id="267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81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59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Tr%C3%A1viaca_s%C3%BAstava" TargetMode="External"/><Relationship Id="rId2" Type="http://schemas.openxmlformats.org/officeDocument/2006/relationships/hyperlink" Target="https://referaty.aktuality.sk/traviaca-sustava/referat-5345?i9=e80b1db1327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feraty.aktuality.sk/traviaca-sustava-zivocichov/referat-14315?i9=e80b1db13275" TargetMode="External"/><Relationship Id="rId4" Type="http://schemas.openxmlformats.org/officeDocument/2006/relationships/hyperlink" Target="https://www.zdravie.sk/clanok/52020/traviaca-sustav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7975" y="1885169"/>
            <a:ext cx="4831705" cy="697502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TRÁVIACA SÚSTAVA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23928" y="2708920"/>
            <a:ext cx="4464497" cy="3816424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>Web </a:t>
            </a:r>
            <a:r>
              <a:rPr lang="sk-SK" b="1" dirty="0" err="1">
                <a:solidFill>
                  <a:srgbClr val="000000"/>
                </a:solidFill>
                <a:latin typeface="Comic Sans MS" pitchFamily="66"/>
              </a:rPr>
              <a:t>Quest</a:t>
            </a:r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> je určený pre žiakov druhého stupňa základných škôl.</a:t>
            </a:r>
          </a:p>
          <a:p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>Jeho cieľom je vzbudiť u žiakov záujem o tráviacu sústavu a získanie nových informácií o tejto téme</a:t>
            </a:r>
            <a:r>
              <a:rPr lang="sk-SK" b="1" dirty="0" smtClean="0">
                <a:solidFill>
                  <a:srgbClr val="000000"/>
                </a:solidFill>
                <a:latin typeface="Comic Sans MS" pitchFamily="66"/>
              </a:rPr>
              <a:t>.</a:t>
            </a:r>
            <a:endParaRPr lang="sk-SK" b="1" dirty="0">
              <a:solidFill>
                <a:srgbClr val="000000"/>
              </a:solidFill>
              <a:latin typeface="Comic Sans MS" pitchFamily="66"/>
            </a:endParaRPr>
          </a:p>
          <a:p>
            <a:endParaRPr lang="sk-SK" b="1" dirty="0">
              <a:solidFill>
                <a:srgbClr val="000000"/>
              </a:solidFill>
              <a:latin typeface="Comic Sans MS" pitchFamily="66"/>
            </a:endParaRPr>
          </a:p>
          <a:p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/>
            </a:r>
            <a:br>
              <a:rPr lang="sk-SK" b="1" dirty="0">
                <a:solidFill>
                  <a:srgbClr val="000000"/>
                </a:solidFill>
                <a:latin typeface="Comic Sans MS" pitchFamily="66"/>
              </a:rPr>
            </a:br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>Autorom projektu je: Joanna </a:t>
            </a:r>
            <a:r>
              <a:rPr lang="sk-SK" b="1" dirty="0" err="1">
                <a:solidFill>
                  <a:srgbClr val="000000"/>
                </a:solidFill>
                <a:latin typeface="Comic Sans MS" pitchFamily="66"/>
              </a:rPr>
              <a:t>Lemirowska</a:t>
            </a:r>
            <a:r>
              <a:rPr lang="sk-SK" b="1" dirty="0">
                <a:solidFill>
                  <a:srgbClr val="000000"/>
                </a:solidFill>
                <a:latin typeface="Comic Sans MS" pitchFamily="66"/>
              </a:rPr>
              <a:t> - </a:t>
            </a:r>
            <a:r>
              <a:rPr lang="sk-SK" b="1" dirty="0" err="1">
                <a:solidFill>
                  <a:srgbClr val="000000"/>
                </a:solidFill>
                <a:latin typeface="Comic Sans MS" pitchFamily="66"/>
              </a:rPr>
              <a:t>Wronka</a:t>
            </a:r>
            <a:endParaRPr lang="sk-SK" dirty="0"/>
          </a:p>
        </p:txBody>
      </p:sp>
      <p:sp>
        <p:nvSpPr>
          <p:cNvPr id="4" name="AutoShape 2" descr="Znalezione obrazy dla zapytania uk&amp;lstrok;ad pokarmowy cz&amp;lstrok;owi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84493"/>
            <a:ext cx="2244868" cy="2997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47E3886C-6739-410F-AC67-CC813F2F9D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4673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36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68752" cy="93610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683568" y="1412776"/>
            <a:ext cx="7137241" cy="4419853"/>
          </a:xfrm>
        </p:spPr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>https://referaty.aktuality.sk/traviaca-sustava/referat-5345?i9=e80b1db13275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https://sk.wikipedia.org/wiki/Tr%C3%A1viaca_s%C3%BAstava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https://www.zdravie.sk/clanok/52020/traviaca-sustava</a:t>
            </a:r>
            <a:endParaRPr lang="pl-PL" dirty="0" smtClean="0"/>
          </a:p>
          <a:p>
            <a:r>
              <a:rPr lang="pl-PL" smtClean="0">
                <a:hlinkClick r:id="rId5"/>
              </a:rPr>
              <a:t>https://referaty.aktuality.sk/traviaca-sustava-zivocichov/referat-14315?i9=e80b1db13275</a:t>
            </a:r>
            <a:endParaRPr lang="pl-PL" smtClean="0"/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HODNOTENIE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023393"/>
              </p:ext>
            </p:extLst>
          </p:nvPr>
        </p:nvGraphicFramePr>
        <p:xfrm>
          <a:off x="755650" y="1484313"/>
          <a:ext cx="7777164" cy="132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1600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OBSAHOVÁ</a:t>
                      </a:r>
                      <a:r>
                        <a:rPr lang="sk-SK" sz="1400" baseline="0" noProof="0" dirty="0"/>
                        <a:t> STRÁNKA</a:t>
                      </a:r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aseline="0" noProof="0" dirty="0"/>
                        <a:t>Zozbierané informácie sú neúplné, je tam množstvo chýb, informácie nesúvisia s témou. Slabé využitie zdrojov.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Správne informácie, prípadné</a:t>
                      </a:r>
                      <a:r>
                        <a:rPr lang="sk-SK" sz="1400" baseline="0" noProof="0" dirty="0"/>
                        <a:t> malé chyby.</a:t>
                      </a:r>
                    </a:p>
                    <a:p>
                      <a:r>
                        <a:rPr lang="sk-SK" sz="1400" baseline="0" noProof="0" dirty="0"/>
                        <a:t>Dobré využitie zdrojov.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Správne zrealizovaná</a:t>
                      </a:r>
                      <a:r>
                        <a:rPr lang="sk-SK" sz="1400" baseline="0" noProof="0" dirty="0"/>
                        <a:t> téma, správne a vyčerpávajúce odpovede, veľmi dobre využitie vybraných zdrojov, prípadne iných zdrojov a informácií, ktoré prekračujú rámec učebných osnov.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ESTETICKÝ DOJEM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Práca vykonaná nedbanlivo, málo čitateľná, bez obrázkov</a:t>
                      </a:r>
                      <a:r>
                        <a:rPr lang="sk-SK" sz="1400" baseline="0" noProof="0" dirty="0"/>
                        <a:t> a ilustrácií, chýbajú opisy. Zle usporiadanie informácií na stránke.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Dôkladne</a:t>
                      </a:r>
                      <a:r>
                        <a:rPr lang="sk-SK" sz="1400" baseline="0" noProof="0" dirty="0"/>
                        <a:t> a čitateľne vykonaná práca</a:t>
                      </a:r>
                      <a:r>
                        <a:rPr lang="sk-SK" sz="1400" noProof="0" dirty="0"/>
                        <a:t>. Dobré usporiadanie</a:t>
                      </a:r>
                      <a:r>
                        <a:rPr lang="sk-SK" sz="1400" baseline="0" noProof="0" dirty="0"/>
                        <a:t> informácií na stránke</a:t>
                      </a:r>
                      <a:r>
                        <a:rPr lang="sk-SK" sz="1400" noProof="0" dirty="0"/>
                        <a:t>. Vhodná grafika</a:t>
                      </a:r>
                      <a:r>
                        <a:rPr lang="sk-SK" sz="1400" baseline="0" noProof="0" dirty="0"/>
                        <a:t>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Veľmi estetická a kreatívna práca, prehľadná a motivujúca k čítaniu</a:t>
                      </a:r>
                      <a:r>
                        <a:rPr lang="sk-SK" sz="1400" baseline="0" noProof="0" dirty="0"/>
                        <a:t>. Vhodné usporiadanie grafík a textu. Zaujímavá a farebná práca.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ZAANGAŽOVANIE SKUPINY A SCHOPNOSŤ SPOLUPRÁCE</a:t>
                      </a:r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Chýbajúce zaangažovanie všetkých</a:t>
                      </a:r>
                      <a:r>
                        <a:rPr lang="sk-SK" sz="1400" baseline="0" noProof="0" dirty="0"/>
                        <a:t> členov skupiny do kreatívnej spolupráci</a:t>
                      </a:r>
                      <a:r>
                        <a:rPr lang="sk-SK" sz="1400" noProof="0" dirty="0"/>
                        <a:t>. </a:t>
                      </a:r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Dobrá spolupráca v skupine.</a:t>
                      </a:r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Veľké</a:t>
                      </a:r>
                      <a:r>
                        <a:rPr lang="sk-SK" sz="1400" baseline="0" noProof="0" dirty="0"/>
                        <a:t> zaangažovanie všetkých členov skupiny, vzájomné motivovanie sa. Vysoká úroveň spolupráce v skupinách.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noProof="0" dirty="0"/>
                        <a:t>PREZENTÁCIA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Práca len prečítaná. Chýbajú odpovede na otázky učiteľa.</a:t>
                      </a:r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Prezentácia čiastočne prednášaná a čiastočne čítaná. Ťažkosti pri</a:t>
                      </a:r>
                      <a:r>
                        <a:rPr lang="sk-SK" sz="1400" baseline="0" noProof="0" dirty="0"/>
                        <a:t> odpovedaní na otázky učiteľa.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noProof="0" dirty="0"/>
                        <a:t>Práca prezentovaná zaujímavým, usporiadaným</a:t>
                      </a:r>
                      <a:r>
                        <a:rPr lang="sk-SK" sz="1400" baseline="0" noProof="0" dirty="0"/>
                        <a:t> a správnym spôsobom.</a:t>
                      </a:r>
                      <a:r>
                        <a:rPr lang="sk-SK" sz="1400" noProof="0" dirty="0"/>
                        <a:t> Pochopenie obsahu</a:t>
                      </a:r>
                      <a:r>
                        <a:rPr lang="sk-SK" sz="1400" baseline="0" noProof="0" dirty="0"/>
                        <a:t>. Správne odpovede na otázky učiteľa.</a:t>
                      </a:r>
                      <a:endParaRPr lang="sk-SK" sz="1400" noProof="0" dirty="0"/>
                    </a:p>
                    <a:p>
                      <a:endParaRPr lang="sk-SK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1600" noProof="0" dirty="0"/>
                        <a:t>PRÍPRAVA ALBUMU A SCHÉMY </a:t>
                      </a:r>
                      <a:r>
                        <a:rPr lang="sk-SK" sz="1600" baseline="0" noProof="0" dirty="0"/>
                        <a:t>TRÁVIACEJ SÚSTAVY</a:t>
                      </a:r>
                      <a:endParaRPr lang="sk-SK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Ťažkosti</a:t>
                      </a:r>
                      <a:r>
                        <a:rPr lang="sk-SK" sz="1400" baseline="0" noProof="0" dirty="0"/>
                        <a:t> v spolupráci žiakov pri tvorbe albumu</a:t>
                      </a:r>
                      <a:r>
                        <a:rPr lang="sk-SK" sz="1400" noProof="0" dirty="0"/>
                        <a:t>. Album je chaotický.</a:t>
                      </a:r>
                      <a:r>
                        <a:rPr lang="sk-SK" sz="1400" baseline="0" noProof="0" dirty="0"/>
                        <a:t> Schéma tráviacej sústavy je málo čitateľná, neobsahuje všetky časti.</a:t>
                      </a:r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Dobrá spolupráca v skupine</a:t>
                      </a:r>
                      <a:r>
                        <a:rPr lang="sk-SK" sz="1400" baseline="0" noProof="0" dirty="0"/>
                        <a:t>. Album usporiadaný logicky a spojito. Správne a esteticky pripravená schéma tráviacej sústavy, obsahuje všetky prvky a opisy.</a:t>
                      </a:r>
                      <a:endParaRPr lang="sk-SK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noProof="0" dirty="0"/>
                        <a:t>Spolupráca</a:t>
                      </a:r>
                      <a:r>
                        <a:rPr lang="sk-SK" sz="1400" baseline="0" noProof="0" dirty="0"/>
                        <a:t> celej triedy na veľmi vysokej úrovni, veľká kreativita. Usporiadanie stránok v albume adekvátne k téme, logické. Schéma tráviacej sústavy pripravená zaujímavo, boli použité zaujímavé výtvarno-technické riešenia, obsahuje všetky prvky a opisy a je výrazná.</a:t>
                      </a:r>
                      <a:endParaRPr lang="sk-SK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63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HODNOTENIE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323652"/>
            <a:ext cx="7497281" cy="3508977"/>
          </a:xfrm>
        </p:spPr>
        <p:txBody>
          <a:bodyPr/>
          <a:lstStyle/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r>
              <a:rPr lang="sk-SK" sz="2800" b="1" dirty="0">
                <a:solidFill>
                  <a:srgbClr val="FF0000"/>
                </a:solidFill>
              </a:rPr>
              <a:t>hodnotenie</a:t>
            </a:r>
          </a:p>
          <a:p>
            <a:endParaRPr lang="sk-SK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92226"/>
              </p:ext>
            </p:extLst>
          </p:nvPr>
        </p:nvGraphicFramePr>
        <p:xfrm>
          <a:off x="2555776" y="2132856"/>
          <a:ext cx="4824536" cy="4113498"/>
        </p:xfrm>
        <a:graphic>
          <a:graphicData uri="http://schemas.openxmlformats.org/drawingml/2006/table">
            <a:tbl>
              <a:tblPr firstRow="1" firstCol="1" bandRow="1"/>
              <a:tblGrid>
                <a:gridCol w="1271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2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noProof="0" dirty="0">
                          <a:effectLst/>
                          <a:latin typeface="Times New Roman"/>
                        </a:rPr>
                        <a:t>HODNOTENIE</a:t>
                      </a:r>
                      <a:endParaRPr lang="sk-SK" sz="1800" noProof="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  &lt;3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Nedostatočný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  3-6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Prípustný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  7-9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Dostatočný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10-11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Dobrý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12-13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Veľmi</a:t>
                      </a:r>
                      <a:r>
                        <a:rPr lang="sk-SK" baseline="0" noProof="0" dirty="0">
                          <a:effectLst/>
                        </a:rPr>
                        <a:t> dobrý</a:t>
                      </a:r>
                      <a:endParaRPr lang="sk-SK" noProof="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 14-15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effectLst/>
                        </a:rPr>
                        <a:t>Výborný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18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880728" cy="93610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HODNOTENIE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93096"/>
            <a:ext cx="314744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52565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k-SK" u="sng" dirty="0"/>
              <a:t>Výhody realizácie projektu:</a:t>
            </a:r>
            <a:endParaRPr lang="sk-SK" dirty="0"/>
          </a:p>
          <a:p>
            <a:r>
              <a:rPr lang="sk-SK" dirty="0"/>
              <a:t>Naučili ste sa, ako získavať informácie z internetu a ako ich spracovať;</a:t>
            </a:r>
          </a:p>
          <a:p>
            <a:r>
              <a:rPr lang="sk-SK" dirty="0"/>
              <a:t>Zdokonalili ste si schopnosť spolupráce v skupine;</a:t>
            </a:r>
          </a:p>
          <a:p>
            <a:r>
              <a:rPr lang="sk-SK" dirty="0"/>
              <a:t>Vďaka Vašej individuálnej a skupinovej práci vznikol krásny album o tráviacej sústave človeka, ktorý môže byť využívaný ako pomôcka a zjednoduší osvojovanie si informácií na danú tému;</a:t>
            </a:r>
          </a:p>
          <a:p>
            <a:r>
              <a:rPr lang="sk-SK" dirty="0"/>
              <a:t>Samostatné vyhľadávanie informácií o jednotlivých prvkoch tráviacej sústavy a jej chorobách Vám pomohlo rozšíriť si vedomosti o vlastnom organizme. </a:t>
            </a:r>
          </a:p>
        </p:txBody>
      </p:sp>
    </p:spTree>
    <p:extLst>
      <p:ext uri="{BB962C8B-B14F-4D97-AF65-F5344CB8AC3E}">
        <p14:creationId xmlns:p14="http://schemas.microsoft.com/office/powerpoint/2010/main" val="4104481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1636" y="1844824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PORADCA PRE UČITEĽA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996952"/>
            <a:ext cx="8568952" cy="3384376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sk-SK" dirty="0">
                <a:solidFill>
                  <a:schemeClr val="tx1"/>
                </a:solidFill>
              </a:rPr>
              <a:t>1. Pred začatím projektu oboznámte žiakov s jeho obsahom, pričom prispôsobte spôsob komunikácie možnostiam žiakov. </a:t>
            </a:r>
          </a:p>
          <a:p>
            <a:pPr marL="68580" indent="0">
              <a:buNone/>
            </a:pPr>
            <a:r>
              <a:rPr lang="sk-SK" dirty="0">
                <a:solidFill>
                  <a:schemeClr val="tx1"/>
                </a:solidFill>
              </a:rPr>
              <a:t>2. Oboznámte žiakov so zásadami bezpečného využívania internetu. Učiteľ by si mal so žiakmi prejsť internetové zdroje a pomôcť im ich správne pochopiť.</a:t>
            </a:r>
          </a:p>
          <a:p>
            <a:pPr marL="68580" indent="0">
              <a:buNone/>
            </a:pPr>
            <a:r>
              <a:rPr lang="sk-SK" dirty="0">
                <a:solidFill>
                  <a:schemeClr val="tx1"/>
                </a:solidFill>
              </a:rPr>
              <a:t>3. Učiteľ by mal pre každú skupinu pripraviť kartičky s otázkami a usmernenia týkajúce sa práce.</a:t>
            </a:r>
          </a:p>
          <a:p>
            <a:pPr marL="68580" indent="0">
              <a:buNone/>
            </a:pPr>
            <a:r>
              <a:rPr lang="sk-SK" dirty="0">
                <a:solidFill>
                  <a:schemeClr val="tx1"/>
                </a:solidFill>
              </a:rPr>
              <a:t>4. Triedu rozdelíme do skupín takým spôsobom, aby bola práca prispôsobená možnostiam žiakov, aby sa mal každí šancu realizovať počas trvania projektu.</a:t>
            </a:r>
          </a:p>
          <a:p>
            <a:pPr marL="68580" indent="0">
              <a:buNone/>
            </a:pPr>
            <a:r>
              <a:rPr lang="sk-SK" dirty="0">
                <a:solidFill>
                  <a:schemeClr val="tx1"/>
                </a:solidFill>
              </a:rPr>
              <a:t>5. Na projekt možno určiť tri až štyri hodiny– v závislosti od možností žiakov.</a:t>
            </a:r>
          </a:p>
          <a:p>
            <a:pPr marL="6858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7EF4933F-DBBB-4DF9-80A0-FFC4F2EB4C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70" y="6299471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5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HODNOTENIE</a:t>
            </a:r>
          </a:p>
          <a:p>
            <a:pPr marL="0" indent="0">
              <a:buNone/>
            </a:pPr>
            <a:r>
              <a:rPr lang="sk-SK" dirty="0"/>
              <a:t>6. ZÁVER</a:t>
            </a:r>
          </a:p>
          <a:p>
            <a:pPr marL="0" indent="0">
              <a:buNone/>
            </a:pPr>
            <a:r>
              <a:rPr lang="sk-SK" dirty="0"/>
              <a:t>7. PORADCA PRE UČITEĽA</a:t>
            </a:r>
          </a:p>
        </p:txBody>
      </p:sp>
    </p:spTree>
    <p:extLst>
      <p:ext uri="{BB962C8B-B14F-4D97-AF65-F5344CB8AC3E}">
        <p14:creationId xmlns:p14="http://schemas.microsoft.com/office/powerpoint/2010/main" val="32288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341567" cy="864096"/>
          </a:xfrm>
        </p:spPr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131840" y="1052736"/>
            <a:ext cx="5554960" cy="5328592"/>
          </a:xfrm>
        </p:spPr>
        <p:txBody>
          <a:bodyPr>
            <a:normAutofit/>
          </a:bodyPr>
          <a:lstStyle/>
          <a:p>
            <a:endParaRPr lang="sk-SK" sz="3600" dirty="0"/>
          </a:p>
          <a:p>
            <a:r>
              <a:rPr lang="sk-SK" sz="3600" dirty="0"/>
              <a:t>Predstavte si, že ste hladní. Bežíte rýchlo do chladničky, robíte si chlebík a jete ho s chuťou. Už ste spokojní a len to Vás zaujíma.... STOP !</a:t>
            </a:r>
          </a:p>
          <a:p>
            <a:endParaRPr lang="pl-PL" sz="3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556792"/>
            <a:ext cx="2715127" cy="352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90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5832648" cy="546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3856274" cy="961176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VSTUP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5716" y="1491342"/>
            <a:ext cx="5328592" cy="5366658"/>
          </a:xfrm>
        </p:spPr>
        <p:txBody>
          <a:bodyPr>
            <a:normAutofit/>
          </a:bodyPr>
          <a:lstStyle/>
          <a:p>
            <a:r>
              <a:rPr lang="sk-SK" dirty="0"/>
              <a:t> Viete, prečo naozaj jete?!</a:t>
            </a:r>
          </a:p>
          <a:p>
            <a:r>
              <a:rPr lang="sk-SK" dirty="0"/>
              <a:t> Na čo slúži Vaša TRÁVIACA SÚSTAVA?</a:t>
            </a:r>
          </a:p>
          <a:p>
            <a:r>
              <a:rPr lang="sk-SK" dirty="0"/>
              <a:t> Akú cestu prejde prehltnuté jedlo? Cez aké organy Vášho organizmu musí prejsť?</a:t>
            </a:r>
          </a:p>
          <a:p>
            <a:r>
              <a:rPr lang="sk-SK" dirty="0"/>
              <a:t>Na všetky tieto otázky nájdete odpoveď vďaka spolupráci s kamarátmi a samostatnej práci, získavaní informácií o tráviacej sústave človeka</a:t>
            </a:r>
            <a:r>
              <a:rPr lang="sk-SK" b="1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736594" cy="889168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ÚLOHA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7488832" cy="4680520"/>
          </a:xfrm>
        </p:spPr>
        <p:txBody>
          <a:bodyPr>
            <a:normAutofit fontScale="92500" lnSpcReduction="10000"/>
          </a:bodyPr>
          <a:lstStyle/>
          <a:p>
            <a:r>
              <a:rPr lang="sk-SK" sz="2800" dirty="0"/>
              <a:t>Vašou úlohou bude vytvoriť album vo formáte A3, ktorý bude obsahovať informácie a fotografie týkajúce sa tráviacej sústavy a jej chorôb. Tento album následne predstavíte pred celou triedou. Okrem toho spolu vytvoríte schému stavby tráviacej sústavy, ktorú umiestnite na konci albumu. Na realizáciu úlohy máte 3 týždne.</a:t>
            </a:r>
          </a:p>
          <a:p>
            <a:r>
              <a:rPr lang="sk-SK" sz="2800" dirty="0"/>
              <a:t>Každá skupina by sa mala v svojej práci venovať téme:  </a:t>
            </a:r>
            <a:r>
              <a:rPr lang="sk-SK" sz="2800" dirty="0">
                <a:solidFill>
                  <a:schemeClr val="accent3">
                    <a:lumMod val="75000"/>
                  </a:schemeClr>
                </a:solidFill>
              </a:rPr>
              <a:t>funkcie, umiestnenia, stavby, veľkosti a chorôb</a:t>
            </a:r>
            <a:r>
              <a:rPr lang="sk-SK" sz="2800" dirty="0"/>
              <a:t> uvedeného orgánu tráviacej sústavy. </a:t>
            </a:r>
          </a:p>
        </p:txBody>
      </p:sp>
    </p:spTree>
    <p:extLst>
      <p:ext uri="{BB962C8B-B14F-4D97-AF65-F5344CB8AC3E}">
        <p14:creationId xmlns:p14="http://schemas.microsoft.com/office/powerpoint/2010/main" val="119428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828600" y="26977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  <a14:imgEffect>
                      <a14:brightnessContrast bright="79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775" y="692696"/>
            <a:ext cx="368644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sk-SK" dirty="0"/>
              <a:t>Rozdeľte sa do troch skupín. Úlohou každej skupiny bude zozbierať informácie, ktoré súvisia s témou tohto projektu.</a:t>
            </a:r>
          </a:p>
          <a:p>
            <a:pPr lvl="0"/>
            <a:r>
              <a:rPr lang="sk-SK" dirty="0"/>
              <a:t>SKUPINA A:</a:t>
            </a:r>
          </a:p>
          <a:p>
            <a:pPr lvl="0"/>
            <a:r>
              <a:rPr lang="sk-SK" dirty="0"/>
              <a:t>- ústna dutina a choroby ústnej dutiny</a:t>
            </a:r>
          </a:p>
          <a:p>
            <a:pPr lvl="0"/>
            <a:r>
              <a:rPr lang="sk-SK" dirty="0"/>
              <a:t>- hrdlo a choroby hrdla</a:t>
            </a:r>
          </a:p>
          <a:p>
            <a:pPr lvl="0"/>
            <a:r>
              <a:rPr lang="sk-SK" dirty="0"/>
              <a:t>SKUPINA B:</a:t>
            </a:r>
          </a:p>
          <a:p>
            <a:pPr lvl="0"/>
            <a:r>
              <a:rPr lang="sk-SK" dirty="0"/>
              <a:t>- pažerák a choroby pažeráka</a:t>
            </a:r>
          </a:p>
          <a:p>
            <a:pPr lvl="0"/>
            <a:r>
              <a:rPr lang="sk-SK" dirty="0"/>
              <a:t>- žalúdok a choroby žalúdka</a:t>
            </a:r>
          </a:p>
          <a:p>
            <a:pPr lvl="0"/>
            <a:r>
              <a:rPr lang="sk-SK" dirty="0"/>
              <a:t>SKUPINA C:</a:t>
            </a:r>
          </a:p>
          <a:p>
            <a:pPr lvl="0"/>
            <a:r>
              <a:rPr lang="sk-SK" dirty="0"/>
              <a:t>- tenké črevo a choroby tenkého čreva</a:t>
            </a:r>
          </a:p>
          <a:p>
            <a:pPr lvl="0"/>
            <a:r>
              <a:rPr lang="sk-SK" dirty="0"/>
              <a:t>-  hrubé črevo a choroby hrubého čreva.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310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-207314"/>
            <a:ext cx="4176464" cy="1224136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PROCES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saturation sat="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2736"/>
            <a:ext cx="489654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7632848" cy="6552728"/>
          </a:xfrm>
        </p:spPr>
        <p:txBody>
          <a:bodyPr>
            <a:normAutofit/>
          </a:bodyPr>
          <a:lstStyle/>
          <a:p>
            <a:r>
              <a:rPr lang="sk-SK" dirty="0"/>
              <a:t>Získané informácie, obrázky a fotografie pripravte na kartičkách vo formáte A3. </a:t>
            </a:r>
          </a:p>
          <a:p>
            <a:r>
              <a:rPr lang="sk-SK" dirty="0"/>
              <a:t>Na prípravu kartičiek do albumu budete mať čas týždeň -  hotové kartičky prosím prineste na ďalšiu hodinu biológie.</a:t>
            </a:r>
          </a:p>
          <a:p>
            <a:r>
              <a:rPr lang="sk-SK" dirty="0"/>
              <a:t>Z kariet vytvorte jeden spoločný album týkajúci sa tráviacej sústavy človeka.</a:t>
            </a:r>
          </a:p>
          <a:p>
            <a:r>
              <a:rPr lang="sk-SK" dirty="0"/>
              <a:t> Na základe informácií získaných počas tvorby albumu, vytvorte spoločne posledný list albumu, na ktorom má byť model tráviacej sústavy. Spôsob realizácie závisí od Vás (môže byť namaľovaný, pripravený z materiálov rôzneho druhu, môže byť pohyblivý – to znamená s možnosťou prilepovania a odlepovania jednotlivých častí tráviacej sústavy).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753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404664"/>
            <a:ext cx="3528510" cy="961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62129"/>
            <a:ext cx="3024336" cy="50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39553" y="1556792"/>
            <a:ext cx="5472607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800" dirty="0"/>
              <a:t>Na nasledujúcich hodinách bude každá zo skupín prezentovať svoju úlohu, aby sa s ostatnými žiakmi podelila o získané informácie. </a:t>
            </a:r>
          </a:p>
          <a:p>
            <a:r>
              <a:rPr lang="sk-SK" sz="2800" dirty="0"/>
              <a:t>Na záver bude učiteľ klásť otázky, aby si overil, koľko informácií ste si zapamätali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483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4176464" cy="1152128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5184576"/>
          </a:xfrm>
        </p:spPr>
        <p:txBody>
          <a:bodyPr>
            <a:normAutofit lnSpcReduction="10000"/>
          </a:bodyPr>
          <a:lstStyle/>
          <a:p>
            <a:pPr indent="-342900"/>
            <a:r>
              <a:rPr lang="sk-SK" dirty="0"/>
              <a:t>Informácie potrebné na prípravu úlohy hľadajte na uvedených internetových stránkach alebo na iných Vám známych stránkach.</a:t>
            </a:r>
          </a:p>
          <a:p>
            <a:pPr indent="-342900"/>
            <a:r>
              <a:rPr lang="sk-SK" dirty="0"/>
              <a:t>Práca musí byť estetická(pekne pripravená),</a:t>
            </a:r>
          </a:p>
          <a:p>
            <a:pPr marL="0" indent="0">
              <a:buNone/>
            </a:pPr>
            <a:r>
              <a:rPr lang="sk-SK" dirty="0"/>
              <a:t>     v zaujímavej, vyčerpávajúcej a rôznorodej forme.</a:t>
            </a:r>
          </a:p>
          <a:p>
            <a:pPr indent="-342900"/>
            <a:r>
              <a:rPr lang="pl-PL" dirty="0"/>
              <a:t> </a:t>
            </a:r>
            <a:r>
              <a:rPr lang="sk-SK" u="sng" dirty="0"/>
              <a:t>V každej prezentácií musí byť uvedená:</a:t>
            </a:r>
          </a:p>
          <a:p>
            <a:r>
              <a:rPr lang="sk-SK" dirty="0"/>
              <a:t>1</a:t>
            </a:r>
            <a:r>
              <a:rPr lang="sk-SK" b="1" dirty="0"/>
              <a:t>. Téma </a:t>
            </a:r>
            <a:r>
              <a:rPr lang="sk-SK" dirty="0"/>
              <a:t>(iná pre každú skupina).</a:t>
            </a:r>
          </a:p>
          <a:p>
            <a:r>
              <a:rPr lang="sk-SK" dirty="0"/>
              <a:t>2</a:t>
            </a:r>
            <a:r>
              <a:rPr lang="sk-SK" b="1" dirty="0"/>
              <a:t>. Mená a priezviská žiakov, ktorý ju pripravili.</a:t>
            </a:r>
          </a:p>
          <a:p>
            <a:r>
              <a:rPr lang="sk-SK" dirty="0"/>
              <a:t>3. Spracovanie témy podľa usmernení.</a:t>
            </a:r>
          </a:p>
          <a:p>
            <a:r>
              <a:rPr lang="sk-SK" dirty="0"/>
              <a:t>4. Každá skupina samostatne prezentuje prácu pred celou triedou.</a:t>
            </a:r>
          </a:p>
          <a:p>
            <a:r>
              <a:rPr lang="sk-SK" dirty="0"/>
              <a:t>5. Každá skupina prezentuje svoju prácu pred celou triedou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3412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767</TotalTime>
  <Words>1023</Words>
  <Application>Microsoft Office PowerPoint</Application>
  <PresentationFormat>Pokaz na ekranie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Century Gothic</vt:lpstr>
      <vt:lpstr>Comic Sans MS</vt:lpstr>
      <vt:lpstr>Times New Roman</vt:lpstr>
      <vt:lpstr>Wingdings 2</vt:lpstr>
      <vt:lpstr>Austin</vt:lpstr>
      <vt:lpstr>TRÁVIACA SÚSTAVA</vt:lpstr>
      <vt:lpstr>OBSAH</vt:lpstr>
      <vt:lpstr>Úvod</vt:lpstr>
      <vt:lpstr>VSTUP</vt:lpstr>
      <vt:lpstr>ÚLOHA</vt:lpstr>
      <vt:lpstr>PROCES</vt:lpstr>
      <vt:lpstr>PROCES</vt:lpstr>
      <vt:lpstr>Prezentacja programu PowerPoint</vt:lpstr>
      <vt:lpstr>PROCES</vt:lpstr>
      <vt:lpstr>ZDROJE</vt:lpstr>
      <vt:lpstr>HODNOTENIE</vt:lpstr>
      <vt:lpstr>HODNOTENIE</vt:lpstr>
      <vt:lpstr>HODNOTENIE</vt:lpstr>
      <vt:lpstr>PORADCA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Wronka</dc:creator>
  <cp:lastModifiedBy>Anna Basta</cp:lastModifiedBy>
  <cp:revision>57</cp:revision>
  <dcterms:created xsi:type="dcterms:W3CDTF">2017-03-05T12:23:35Z</dcterms:created>
  <dcterms:modified xsi:type="dcterms:W3CDTF">2020-01-22T10:11:13Z</dcterms:modified>
</cp:coreProperties>
</file>