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7" r:id="rId14"/>
    <p:sldId id="268" r:id="rId15"/>
    <p:sldId id="269" r:id="rId16"/>
    <p:sldId id="271" r:id="rId17"/>
    <p:sldId id="277" r:id="rId18"/>
    <p:sldId id="278" r:id="rId19"/>
    <p:sldId id="279" r:id="rId20"/>
    <p:sldId id="280" r:id="rId21"/>
    <p:sldId id="281" r:id="rId22"/>
    <p:sldId id="272" r:id="rId23"/>
    <p:sldId id="273" r:id="rId24"/>
    <p:sldId id="274" r:id="rId25"/>
    <p:sldId id="275"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C79B6-0223-41A9-A102-5FA703CE62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9A639FD9-A2C1-4586-8466-C80AC22CD906}">
      <dgm:prSet phldrT="[Tekst]"/>
      <dgm:spPr/>
      <dgm:t>
        <a:bodyPr/>
        <a:lstStyle/>
        <a:p>
          <a:r>
            <a:rPr lang="sk-SK" noProof="0" dirty="0"/>
            <a:t>Vyhľadať informácie z rôznych zdrojov o znečistení</a:t>
          </a:r>
        </a:p>
      </dgm:t>
    </dgm:pt>
    <dgm:pt modelId="{E6309990-8AC4-4C98-AACA-3FBD967987E1}" type="parTrans" cxnId="{8395A6F7-54AF-465E-BC0D-A62555D4B80E}">
      <dgm:prSet/>
      <dgm:spPr/>
      <dgm:t>
        <a:bodyPr/>
        <a:lstStyle/>
        <a:p>
          <a:endParaRPr lang="pl-PL"/>
        </a:p>
      </dgm:t>
    </dgm:pt>
    <dgm:pt modelId="{D50D5EB4-1923-414D-8F86-FDD8702D88CE}" type="sibTrans" cxnId="{8395A6F7-54AF-465E-BC0D-A62555D4B80E}">
      <dgm:prSet/>
      <dgm:spPr/>
      <dgm:t>
        <a:bodyPr/>
        <a:lstStyle/>
        <a:p>
          <a:endParaRPr lang="pl-PL"/>
        </a:p>
      </dgm:t>
    </dgm:pt>
    <dgm:pt modelId="{7CDD5192-D72A-4E8C-8D91-0A216C5F4676}">
      <dgm:prSet phldrT="[Tekst]"/>
      <dgm:spPr>
        <a:blipFill rotWithShape="0">
          <a:blip xmlns:r="http://schemas.openxmlformats.org/officeDocument/2006/relationships" r:embed="rId1"/>
          <a:tile tx="0" ty="0" sx="100000" sy="100000" flip="none" algn="tl"/>
        </a:blipFill>
      </dgm:spPr>
      <dgm:t>
        <a:bodyPr/>
        <a:lstStyle/>
        <a:p>
          <a:r>
            <a:rPr lang="sk-SK" noProof="0" dirty="0"/>
            <a:t>VZDUCHU</a:t>
          </a:r>
        </a:p>
      </dgm:t>
    </dgm:pt>
    <dgm:pt modelId="{3CA953B8-CD06-491E-AF25-988F6C03FD68}" type="parTrans" cxnId="{5018D0E1-1ACC-458F-B75E-8096EB2F8CC1}">
      <dgm:prSet/>
      <dgm:spPr/>
      <dgm:t>
        <a:bodyPr/>
        <a:lstStyle/>
        <a:p>
          <a:endParaRPr lang="pl-PL"/>
        </a:p>
      </dgm:t>
    </dgm:pt>
    <dgm:pt modelId="{340CCC69-F936-431E-9B46-CAFBC4E6B7CB}" type="sibTrans" cxnId="{5018D0E1-1ACC-458F-B75E-8096EB2F8CC1}">
      <dgm:prSet/>
      <dgm:spPr/>
      <dgm:t>
        <a:bodyPr/>
        <a:lstStyle/>
        <a:p>
          <a:endParaRPr lang="pl-PL"/>
        </a:p>
      </dgm:t>
    </dgm:pt>
    <dgm:pt modelId="{92879AF1-42A5-4A36-9DF7-47A9DF3B45DD}">
      <dgm:prSet phldrT="[Tekst]"/>
      <dgm:spPr/>
      <dgm:t>
        <a:bodyPr/>
        <a:lstStyle/>
        <a:p>
          <a:r>
            <a:rPr lang="sk-SK" noProof="0" dirty="0"/>
            <a:t>Venujte pozornosť druhu znečistenia – druhy znečistenia, výsledky znečistenia a i prevencia znečistenia ovzdušia a vody</a:t>
          </a:r>
        </a:p>
      </dgm:t>
    </dgm:pt>
    <dgm:pt modelId="{D20BC36E-81D1-4CFC-AC45-A47474A33DCB}" type="parTrans" cxnId="{8C054A6F-5DE0-42B4-93CD-A4A0B65CACC5}">
      <dgm:prSet/>
      <dgm:spPr/>
      <dgm:t>
        <a:bodyPr/>
        <a:lstStyle/>
        <a:p>
          <a:endParaRPr lang="pl-PL"/>
        </a:p>
      </dgm:t>
    </dgm:pt>
    <dgm:pt modelId="{349EFF60-E549-4DD8-B740-0B72AF853B66}" type="sibTrans" cxnId="{8C054A6F-5DE0-42B4-93CD-A4A0B65CACC5}">
      <dgm:prSet/>
      <dgm:spPr/>
      <dgm:t>
        <a:bodyPr/>
        <a:lstStyle/>
        <a:p>
          <a:endParaRPr lang="pl-PL"/>
        </a:p>
      </dgm:t>
    </dgm:pt>
    <dgm:pt modelId="{7E400A43-AC53-4330-A364-59CE834E95D9}">
      <dgm:prSet phldrT="[Tekst]"/>
      <dgm:spPr>
        <a:blipFill rotWithShape="0">
          <a:blip xmlns:r="http://schemas.openxmlformats.org/officeDocument/2006/relationships" r:embed="rId2"/>
          <a:tile tx="0" ty="0" sx="100000" sy="100000" flip="none" algn="tl"/>
        </a:blipFill>
      </dgm:spPr>
      <dgm:t>
        <a:bodyPr/>
        <a:lstStyle/>
        <a:p>
          <a:r>
            <a:rPr lang="sk-SK" noProof="0" dirty="0"/>
            <a:t>VODY</a:t>
          </a:r>
        </a:p>
      </dgm:t>
    </dgm:pt>
    <dgm:pt modelId="{0C2A9459-E256-43FF-9231-F200E53FCB75}" type="parTrans" cxnId="{07B07A0E-3497-4761-B1B8-4DD0A975EB2A}">
      <dgm:prSet/>
      <dgm:spPr/>
      <dgm:t>
        <a:bodyPr/>
        <a:lstStyle/>
        <a:p>
          <a:endParaRPr lang="pl-PL"/>
        </a:p>
      </dgm:t>
    </dgm:pt>
    <dgm:pt modelId="{379D3B47-2AEB-443F-AB06-0B738EB096AD}" type="sibTrans" cxnId="{07B07A0E-3497-4761-B1B8-4DD0A975EB2A}">
      <dgm:prSet/>
      <dgm:spPr/>
      <dgm:t>
        <a:bodyPr/>
        <a:lstStyle/>
        <a:p>
          <a:endParaRPr lang="pl-PL"/>
        </a:p>
      </dgm:t>
    </dgm:pt>
    <dgm:pt modelId="{60A7A64B-5836-4AE8-B7FC-53909513D85D}">
      <dgm:prSet phldrT="[Tekst]"/>
      <dgm:spPr/>
      <dgm:t>
        <a:bodyPr/>
        <a:lstStyle/>
        <a:p>
          <a:r>
            <a:rPr lang="sk-SK" b="1" noProof="0" dirty="0">
              <a:solidFill>
                <a:srgbClr val="C00000"/>
              </a:solidFill>
            </a:rPr>
            <a:t>Výroba plagátu, ktorý bude propagovať </a:t>
          </a:r>
          <a:r>
            <a:rPr lang="sk-SK" noProof="0" dirty="0"/>
            <a:t>starostlivosť o čistú vodu a vzduch</a:t>
          </a:r>
        </a:p>
      </dgm:t>
    </dgm:pt>
    <dgm:pt modelId="{8015F4F7-3A4F-4293-8A0E-D719BF41D056}" type="parTrans" cxnId="{46535DEC-2FC9-4CEA-B317-A46F37312429}">
      <dgm:prSet/>
      <dgm:spPr/>
      <dgm:t>
        <a:bodyPr/>
        <a:lstStyle/>
        <a:p>
          <a:endParaRPr lang="pl-PL"/>
        </a:p>
      </dgm:t>
    </dgm:pt>
    <dgm:pt modelId="{B966E4EE-322B-4920-96F3-E055BD3BE140}" type="sibTrans" cxnId="{46535DEC-2FC9-4CEA-B317-A46F37312429}">
      <dgm:prSet/>
      <dgm:spPr/>
      <dgm:t>
        <a:bodyPr/>
        <a:lstStyle/>
        <a:p>
          <a:endParaRPr lang="pl-PL"/>
        </a:p>
      </dgm:t>
    </dgm:pt>
    <dgm:pt modelId="{AA286C0A-C654-417C-8EBA-8D7666C9D982}">
      <dgm:prSet/>
      <dgm:spPr/>
      <dgm:t>
        <a:bodyPr/>
        <a:lstStyle/>
        <a:p>
          <a:r>
            <a:rPr lang="sk-SK" b="1" noProof="0" dirty="0">
              <a:solidFill>
                <a:srgbClr val="C00000"/>
              </a:solidFill>
            </a:rPr>
            <a:t>Príprava albumu </a:t>
          </a:r>
          <a:r>
            <a:rPr lang="sk-SK" noProof="0" dirty="0"/>
            <a:t>súvisiaceho s ochranou životného prostredia</a:t>
          </a:r>
        </a:p>
      </dgm:t>
    </dgm:pt>
    <dgm:pt modelId="{E5BA17CC-802F-428B-9C42-69F1F46A85D5}" type="parTrans" cxnId="{30104DEB-6E9E-47E3-96E5-D1A7966361C7}">
      <dgm:prSet/>
      <dgm:spPr/>
      <dgm:t>
        <a:bodyPr/>
        <a:lstStyle/>
        <a:p>
          <a:endParaRPr lang="pl-PL"/>
        </a:p>
      </dgm:t>
    </dgm:pt>
    <dgm:pt modelId="{A3965A27-D1EA-4644-A336-E166CAAC8A0A}" type="sibTrans" cxnId="{30104DEB-6E9E-47E3-96E5-D1A7966361C7}">
      <dgm:prSet/>
      <dgm:spPr/>
      <dgm:t>
        <a:bodyPr/>
        <a:lstStyle/>
        <a:p>
          <a:endParaRPr lang="pl-PL"/>
        </a:p>
      </dgm:t>
    </dgm:pt>
    <dgm:pt modelId="{39CA2185-D998-4423-B70D-FCBC58EDB30A}" type="pres">
      <dgm:prSet presAssocID="{7A3C79B6-0223-41A9-A102-5FA703CE625A}" presName="hierChild1" presStyleCnt="0">
        <dgm:presLayoutVars>
          <dgm:chPref val="1"/>
          <dgm:dir/>
          <dgm:animOne val="branch"/>
          <dgm:animLvl val="lvl"/>
          <dgm:resizeHandles/>
        </dgm:presLayoutVars>
      </dgm:prSet>
      <dgm:spPr/>
      <dgm:t>
        <a:bodyPr/>
        <a:lstStyle/>
        <a:p>
          <a:endParaRPr lang="pl-PL"/>
        </a:p>
      </dgm:t>
    </dgm:pt>
    <dgm:pt modelId="{618A3999-3B58-498A-8939-D9790EBF5089}" type="pres">
      <dgm:prSet presAssocID="{9A639FD9-A2C1-4586-8466-C80AC22CD906}" presName="hierRoot1" presStyleCnt="0"/>
      <dgm:spPr/>
    </dgm:pt>
    <dgm:pt modelId="{398514D8-A16A-4F3F-BFAB-53C8177C9FE9}" type="pres">
      <dgm:prSet presAssocID="{9A639FD9-A2C1-4586-8466-C80AC22CD906}" presName="composite" presStyleCnt="0"/>
      <dgm:spPr/>
    </dgm:pt>
    <dgm:pt modelId="{BE3565B0-0831-4ED4-8A75-4D11A6DD100C}" type="pres">
      <dgm:prSet presAssocID="{9A639FD9-A2C1-4586-8466-C80AC22CD906}" presName="background" presStyleLbl="node0" presStyleIdx="0" presStyleCnt="1"/>
      <dgm:spPr/>
    </dgm:pt>
    <dgm:pt modelId="{C0A65F44-ABB2-424C-ADAE-3DADA62268DD}" type="pres">
      <dgm:prSet presAssocID="{9A639FD9-A2C1-4586-8466-C80AC22CD906}" presName="text" presStyleLbl="fgAcc0" presStyleIdx="0" presStyleCnt="1" custLinFactNeighborX="-39430" custLinFactNeighborY="-17196">
        <dgm:presLayoutVars>
          <dgm:chPref val="3"/>
        </dgm:presLayoutVars>
      </dgm:prSet>
      <dgm:spPr/>
      <dgm:t>
        <a:bodyPr/>
        <a:lstStyle/>
        <a:p>
          <a:endParaRPr lang="pl-PL"/>
        </a:p>
      </dgm:t>
    </dgm:pt>
    <dgm:pt modelId="{C0584AAE-1B88-4C39-B92C-7457153D48DF}" type="pres">
      <dgm:prSet presAssocID="{9A639FD9-A2C1-4586-8466-C80AC22CD906}" presName="hierChild2" presStyleCnt="0"/>
      <dgm:spPr/>
    </dgm:pt>
    <dgm:pt modelId="{EA0A8E92-7897-4B9C-82EA-6D04CA07EAB6}" type="pres">
      <dgm:prSet presAssocID="{3CA953B8-CD06-491E-AF25-988F6C03FD68}" presName="Name10" presStyleLbl="parChTrans1D2" presStyleIdx="0" presStyleCnt="2"/>
      <dgm:spPr/>
      <dgm:t>
        <a:bodyPr/>
        <a:lstStyle/>
        <a:p>
          <a:endParaRPr lang="pl-PL"/>
        </a:p>
      </dgm:t>
    </dgm:pt>
    <dgm:pt modelId="{749BF1E7-F484-48A1-B0E3-1F224CC00CE0}" type="pres">
      <dgm:prSet presAssocID="{7CDD5192-D72A-4E8C-8D91-0A216C5F4676}" presName="hierRoot2" presStyleCnt="0"/>
      <dgm:spPr/>
    </dgm:pt>
    <dgm:pt modelId="{40C6790F-F264-4ED0-B0F3-912450E90DD3}" type="pres">
      <dgm:prSet presAssocID="{7CDD5192-D72A-4E8C-8D91-0A216C5F4676}" presName="composite2" presStyleCnt="0"/>
      <dgm:spPr/>
    </dgm:pt>
    <dgm:pt modelId="{880FB652-6EE9-4F17-8851-4108D5C88209}" type="pres">
      <dgm:prSet presAssocID="{7CDD5192-D72A-4E8C-8D91-0A216C5F4676}" presName="background2" presStyleLbl="node2" presStyleIdx="0" presStyleCnt="2"/>
      <dgm:spPr/>
    </dgm:pt>
    <dgm:pt modelId="{DB9D9175-DE9E-4BA2-8DD7-DA6B7624F72A}" type="pres">
      <dgm:prSet presAssocID="{7CDD5192-D72A-4E8C-8D91-0A216C5F4676}" presName="text2" presStyleLbl="fgAcc2" presStyleIdx="0" presStyleCnt="2" custScaleX="121018" custScaleY="63392" custLinFactNeighborX="-59505" custLinFactNeighborY="-59392">
        <dgm:presLayoutVars>
          <dgm:chPref val="3"/>
        </dgm:presLayoutVars>
      </dgm:prSet>
      <dgm:spPr/>
      <dgm:t>
        <a:bodyPr/>
        <a:lstStyle/>
        <a:p>
          <a:endParaRPr lang="pl-PL"/>
        </a:p>
      </dgm:t>
    </dgm:pt>
    <dgm:pt modelId="{E52EF8EE-61C4-4D13-B807-98AAF5366E74}" type="pres">
      <dgm:prSet presAssocID="{7CDD5192-D72A-4E8C-8D91-0A216C5F4676}" presName="hierChild3" presStyleCnt="0"/>
      <dgm:spPr/>
    </dgm:pt>
    <dgm:pt modelId="{35571C0B-3043-469A-BC5E-2C1A043103C1}" type="pres">
      <dgm:prSet presAssocID="{D20BC36E-81D1-4CFC-AC45-A47474A33DCB}" presName="Name17" presStyleLbl="parChTrans1D3" presStyleIdx="0" presStyleCnt="3"/>
      <dgm:spPr/>
      <dgm:t>
        <a:bodyPr/>
        <a:lstStyle/>
        <a:p>
          <a:endParaRPr lang="pl-PL"/>
        </a:p>
      </dgm:t>
    </dgm:pt>
    <dgm:pt modelId="{64EFB489-5981-4F5A-B12B-DAF556EA63B8}" type="pres">
      <dgm:prSet presAssocID="{92879AF1-42A5-4A36-9DF7-47A9DF3B45DD}" presName="hierRoot3" presStyleCnt="0"/>
      <dgm:spPr/>
    </dgm:pt>
    <dgm:pt modelId="{EF2783E0-7825-4350-AD2F-169544FEE0DD}" type="pres">
      <dgm:prSet presAssocID="{92879AF1-42A5-4A36-9DF7-47A9DF3B45DD}" presName="composite3" presStyleCnt="0"/>
      <dgm:spPr/>
    </dgm:pt>
    <dgm:pt modelId="{811E3F80-3B3F-4FA1-AC66-4E2E3E08CF36}" type="pres">
      <dgm:prSet presAssocID="{92879AF1-42A5-4A36-9DF7-47A9DF3B45DD}" presName="background3" presStyleLbl="node3" presStyleIdx="0" presStyleCnt="3"/>
      <dgm:spPr/>
    </dgm:pt>
    <dgm:pt modelId="{6591E5BF-F036-4262-BA28-4FAF10F8DB92}" type="pres">
      <dgm:prSet presAssocID="{92879AF1-42A5-4A36-9DF7-47A9DF3B45DD}" presName="text3" presStyleLbl="fgAcc3" presStyleIdx="0" presStyleCnt="3" custScaleX="135862" custScaleY="134391">
        <dgm:presLayoutVars>
          <dgm:chPref val="3"/>
        </dgm:presLayoutVars>
      </dgm:prSet>
      <dgm:spPr/>
      <dgm:t>
        <a:bodyPr/>
        <a:lstStyle/>
        <a:p>
          <a:endParaRPr lang="pl-PL"/>
        </a:p>
      </dgm:t>
    </dgm:pt>
    <dgm:pt modelId="{4D4B73E5-DD3C-4346-89AA-3EAD964D2236}" type="pres">
      <dgm:prSet presAssocID="{92879AF1-42A5-4A36-9DF7-47A9DF3B45DD}" presName="hierChild4" presStyleCnt="0"/>
      <dgm:spPr/>
    </dgm:pt>
    <dgm:pt modelId="{1B8B60A5-0E41-4B54-B166-A8D07D44EAFA}" type="pres">
      <dgm:prSet presAssocID="{E5BA17CC-802F-428B-9C42-69F1F46A85D5}" presName="Name17" presStyleLbl="parChTrans1D3" presStyleIdx="1" presStyleCnt="3"/>
      <dgm:spPr/>
      <dgm:t>
        <a:bodyPr/>
        <a:lstStyle/>
        <a:p>
          <a:endParaRPr lang="pl-PL"/>
        </a:p>
      </dgm:t>
    </dgm:pt>
    <dgm:pt modelId="{73C16273-739F-47AE-9F7C-68A74235E1A1}" type="pres">
      <dgm:prSet presAssocID="{AA286C0A-C654-417C-8EBA-8D7666C9D982}" presName="hierRoot3" presStyleCnt="0"/>
      <dgm:spPr/>
    </dgm:pt>
    <dgm:pt modelId="{4ABA391A-FFB3-4C41-8AD1-F5891CF7CCCC}" type="pres">
      <dgm:prSet presAssocID="{AA286C0A-C654-417C-8EBA-8D7666C9D982}" presName="composite3" presStyleCnt="0"/>
      <dgm:spPr/>
    </dgm:pt>
    <dgm:pt modelId="{1984249E-2FD3-4635-8CDB-9CECC6E5C186}" type="pres">
      <dgm:prSet presAssocID="{AA286C0A-C654-417C-8EBA-8D7666C9D982}" presName="background3" presStyleLbl="node3" presStyleIdx="1" presStyleCnt="3"/>
      <dgm:spPr/>
    </dgm:pt>
    <dgm:pt modelId="{9FAFB03F-B3A5-448F-A9AB-901964274AA7}" type="pres">
      <dgm:prSet presAssocID="{AA286C0A-C654-417C-8EBA-8D7666C9D982}" presName="text3" presStyleLbl="fgAcc3" presStyleIdx="1" presStyleCnt="3" custScaleX="123730" custScaleY="150696">
        <dgm:presLayoutVars>
          <dgm:chPref val="3"/>
        </dgm:presLayoutVars>
      </dgm:prSet>
      <dgm:spPr/>
      <dgm:t>
        <a:bodyPr/>
        <a:lstStyle/>
        <a:p>
          <a:endParaRPr lang="pl-PL"/>
        </a:p>
      </dgm:t>
    </dgm:pt>
    <dgm:pt modelId="{95F03130-E7DB-436A-BB5C-8ED91433FBB5}" type="pres">
      <dgm:prSet presAssocID="{AA286C0A-C654-417C-8EBA-8D7666C9D982}" presName="hierChild4" presStyleCnt="0"/>
      <dgm:spPr/>
    </dgm:pt>
    <dgm:pt modelId="{A41DCFF0-28E4-4918-902D-42AA8ED07812}" type="pres">
      <dgm:prSet presAssocID="{0C2A9459-E256-43FF-9231-F200E53FCB75}" presName="Name10" presStyleLbl="parChTrans1D2" presStyleIdx="1" presStyleCnt="2"/>
      <dgm:spPr/>
      <dgm:t>
        <a:bodyPr/>
        <a:lstStyle/>
        <a:p>
          <a:endParaRPr lang="pl-PL"/>
        </a:p>
      </dgm:t>
    </dgm:pt>
    <dgm:pt modelId="{D62889FA-91A4-4A15-B80A-0C87EC26A42D}" type="pres">
      <dgm:prSet presAssocID="{7E400A43-AC53-4330-A364-59CE834E95D9}" presName="hierRoot2" presStyleCnt="0"/>
      <dgm:spPr/>
    </dgm:pt>
    <dgm:pt modelId="{FF603D60-79B0-4447-A20A-834D4C92AAD2}" type="pres">
      <dgm:prSet presAssocID="{7E400A43-AC53-4330-A364-59CE834E95D9}" presName="composite2" presStyleCnt="0"/>
      <dgm:spPr/>
    </dgm:pt>
    <dgm:pt modelId="{D1563B31-3452-4A70-80D9-B3B3C2150438}" type="pres">
      <dgm:prSet presAssocID="{7E400A43-AC53-4330-A364-59CE834E95D9}" presName="background2" presStyleLbl="node2" presStyleIdx="1" presStyleCnt="2"/>
      <dgm:spPr/>
    </dgm:pt>
    <dgm:pt modelId="{4F66DCAB-2B95-4DD4-B898-9CAB90B9F07E}" type="pres">
      <dgm:prSet presAssocID="{7E400A43-AC53-4330-A364-59CE834E95D9}" presName="text2" presStyleLbl="fgAcc2" presStyleIdx="1" presStyleCnt="2" custScaleX="127767" custScaleY="75398" custLinFactNeighborX="7209" custLinFactNeighborY="-64256">
        <dgm:presLayoutVars>
          <dgm:chPref val="3"/>
        </dgm:presLayoutVars>
      </dgm:prSet>
      <dgm:spPr/>
      <dgm:t>
        <a:bodyPr/>
        <a:lstStyle/>
        <a:p>
          <a:endParaRPr lang="pl-PL"/>
        </a:p>
      </dgm:t>
    </dgm:pt>
    <dgm:pt modelId="{919C64C7-3262-4EF5-BEE0-3B5B4C995750}" type="pres">
      <dgm:prSet presAssocID="{7E400A43-AC53-4330-A364-59CE834E95D9}" presName="hierChild3" presStyleCnt="0"/>
      <dgm:spPr/>
    </dgm:pt>
    <dgm:pt modelId="{5DA1A6C6-14BE-4C69-A04F-8486265F4FA7}" type="pres">
      <dgm:prSet presAssocID="{8015F4F7-3A4F-4293-8A0E-D719BF41D056}" presName="Name17" presStyleLbl="parChTrans1D3" presStyleIdx="2" presStyleCnt="3"/>
      <dgm:spPr/>
      <dgm:t>
        <a:bodyPr/>
        <a:lstStyle/>
        <a:p>
          <a:endParaRPr lang="pl-PL"/>
        </a:p>
      </dgm:t>
    </dgm:pt>
    <dgm:pt modelId="{ABDCC9E1-AE01-4730-8F88-AF70A08160E4}" type="pres">
      <dgm:prSet presAssocID="{60A7A64B-5836-4AE8-B7FC-53909513D85D}" presName="hierRoot3" presStyleCnt="0"/>
      <dgm:spPr/>
    </dgm:pt>
    <dgm:pt modelId="{CBDBD267-3025-446E-9B9E-75EDABEE390E}" type="pres">
      <dgm:prSet presAssocID="{60A7A64B-5836-4AE8-B7FC-53909513D85D}" presName="composite3" presStyleCnt="0"/>
      <dgm:spPr/>
    </dgm:pt>
    <dgm:pt modelId="{46F42902-2106-4211-A093-4141E0AD4999}" type="pres">
      <dgm:prSet presAssocID="{60A7A64B-5836-4AE8-B7FC-53909513D85D}" presName="background3" presStyleLbl="node3" presStyleIdx="2" presStyleCnt="3"/>
      <dgm:spPr/>
    </dgm:pt>
    <dgm:pt modelId="{54082FD1-96E5-430E-A083-88C4981111FB}" type="pres">
      <dgm:prSet presAssocID="{60A7A64B-5836-4AE8-B7FC-53909513D85D}" presName="text3" presStyleLbl="fgAcc3" presStyleIdx="2" presStyleCnt="3" custScaleX="169972" custScaleY="121230">
        <dgm:presLayoutVars>
          <dgm:chPref val="3"/>
        </dgm:presLayoutVars>
      </dgm:prSet>
      <dgm:spPr/>
      <dgm:t>
        <a:bodyPr/>
        <a:lstStyle/>
        <a:p>
          <a:endParaRPr lang="pl-PL"/>
        </a:p>
      </dgm:t>
    </dgm:pt>
    <dgm:pt modelId="{30AB981E-49F9-4481-8DE9-AF9AFEE4D757}" type="pres">
      <dgm:prSet presAssocID="{60A7A64B-5836-4AE8-B7FC-53909513D85D}" presName="hierChild4" presStyleCnt="0"/>
      <dgm:spPr/>
    </dgm:pt>
  </dgm:ptLst>
  <dgm:cxnLst>
    <dgm:cxn modelId="{57DC147C-2B3E-4081-B0F4-3DD37C693202}" type="presOf" srcId="{7CDD5192-D72A-4E8C-8D91-0A216C5F4676}" destId="{DB9D9175-DE9E-4BA2-8DD7-DA6B7624F72A}" srcOrd="0" destOrd="0" presId="urn:microsoft.com/office/officeart/2005/8/layout/hierarchy1"/>
    <dgm:cxn modelId="{07B07A0E-3497-4761-B1B8-4DD0A975EB2A}" srcId="{9A639FD9-A2C1-4586-8466-C80AC22CD906}" destId="{7E400A43-AC53-4330-A364-59CE834E95D9}" srcOrd="1" destOrd="0" parTransId="{0C2A9459-E256-43FF-9231-F200E53FCB75}" sibTransId="{379D3B47-2AEB-443F-AB06-0B738EB096AD}"/>
    <dgm:cxn modelId="{06F19A87-C19B-486D-A511-207F4BB93FD8}" type="presOf" srcId="{AA286C0A-C654-417C-8EBA-8D7666C9D982}" destId="{9FAFB03F-B3A5-448F-A9AB-901964274AA7}" srcOrd="0" destOrd="0" presId="urn:microsoft.com/office/officeart/2005/8/layout/hierarchy1"/>
    <dgm:cxn modelId="{8395A6F7-54AF-465E-BC0D-A62555D4B80E}" srcId="{7A3C79B6-0223-41A9-A102-5FA703CE625A}" destId="{9A639FD9-A2C1-4586-8466-C80AC22CD906}" srcOrd="0" destOrd="0" parTransId="{E6309990-8AC4-4C98-AACA-3FBD967987E1}" sibTransId="{D50D5EB4-1923-414D-8F86-FDD8702D88CE}"/>
    <dgm:cxn modelId="{46535DEC-2FC9-4CEA-B317-A46F37312429}" srcId="{7E400A43-AC53-4330-A364-59CE834E95D9}" destId="{60A7A64B-5836-4AE8-B7FC-53909513D85D}" srcOrd="0" destOrd="0" parTransId="{8015F4F7-3A4F-4293-8A0E-D719BF41D056}" sibTransId="{B966E4EE-322B-4920-96F3-E055BD3BE140}"/>
    <dgm:cxn modelId="{698BB04F-9333-4BAF-BEC7-9DFE2E5D9736}" type="presOf" srcId="{60A7A64B-5836-4AE8-B7FC-53909513D85D}" destId="{54082FD1-96E5-430E-A083-88C4981111FB}" srcOrd="0" destOrd="0" presId="urn:microsoft.com/office/officeart/2005/8/layout/hierarchy1"/>
    <dgm:cxn modelId="{634B8DD4-9858-4E29-9D0E-D48C42FCFB60}" type="presOf" srcId="{D20BC36E-81D1-4CFC-AC45-A47474A33DCB}" destId="{35571C0B-3043-469A-BC5E-2C1A043103C1}" srcOrd="0" destOrd="0" presId="urn:microsoft.com/office/officeart/2005/8/layout/hierarchy1"/>
    <dgm:cxn modelId="{5C1E3E6C-DFF7-4D10-8786-7196F9C5C7B9}" type="presOf" srcId="{92879AF1-42A5-4A36-9DF7-47A9DF3B45DD}" destId="{6591E5BF-F036-4262-BA28-4FAF10F8DB92}" srcOrd="0" destOrd="0" presId="urn:microsoft.com/office/officeart/2005/8/layout/hierarchy1"/>
    <dgm:cxn modelId="{5018D0E1-1ACC-458F-B75E-8096EB2F8CC1}" srcId="{9A639FD9-A2C1-4586-8466-C80AC22CD906}" destId="{7CDD5192-D72A-4E8C-8D91-0A216C5F4676}" srcOrd="0" destOrd="0" parTransId="{3CA953B8-CD06-491E-AF25-988F6C03FD68}" sibTransId="{340CCC69-F936-431E-9B46-CAFBC4E6B7CB}"/>
    <dgm:cxn modelId="{D8FFB723-85DD-411E-9AB2-2A8EF280766D}" type="presOf" srcId="{7E400A43-AC53-4330-A364-59CE834E95D9}" destId="{4F66DCAB-2B95-4DD4-B898-9CAB90B9F07E}" srcOrd="0" destOrd="0" presId="urn:microsoft.com/office/officeart/2005/8/layout/hierarchy1"/>
    <dgm:cxn modelId="{A9F1A2A6-50C3-4679-BB06-EE5C80E31314}" type="presOf" srcId="{8015F4F7-3A4F-4293-8A0E-D719BF41D056}" destId="{5DA1A6C6-14BE-4C69-A04F-8486265F4FA7}" srcOrd="0" destOrd="0" presId="urn:microsoft.com/office/officeart/2005/8/layout/hierarchy1"/>
    <dgm:cxn modelId="{56B75B72-D748-4C63-ABBD-90047225F342}" type="presOf" srcId="{E5BA17CC-802F-428B-9C42-69F1F46A85D5}" destId="{1B8B60A5-0E41-4B54-B166-A8D07D44EAFA}" srcOrd="0" destOrd="0" presId="urn:microsoft.com/office/officeart/2005/8/layout/hierarchy1"/>
    <dgm:cxn modelId="{97C49E66-F98B-4117-8AA5-95812D2E6C60}" type="presOf" srcId="{3CA953B8-CD06-491E-AF25-988F6C03FD68}" destId="{EA0A8E92-7897-4B9C-82EA-6D04CA07EAB6}" srcOrd="0" destOrd="0" presId="urn:microsoft.com/office/officeart/2005/8/layout/hierarchy1"/>
    <dgm:cxn modelId="{30104DEB-6E9E-47E3-96E5-D1A7966361C7}" srcId="{7CDD5192-D72A-4E8C-8D91-0A216C5F4676}" destId="{AA286C0A-C654-417C-8EBA-8D7666C9D982}" srcOrd="1" destOrd="0" parTransId="{E5BA17CC-802F-428B-9C42-69F1F46A85D5}" sibTransId="{A3965A27-D1EA-4644-A336-E166CAAC8A0A}"/>
    <dgm:cxn modelId="{D18F2B94-324D-4471-9309-1BCC04DCAEBD}" type="presOf" srcId="{9A639FD9-A2C1-4586-8466-C80AC22CD906}" destId="{C0A65F44-ABB2-424C-ADAE-3DADA62268DD}" srcOrd="0" destOrd="0" presId="urn:microsoft.com/office/officeart/2005/8/layout/hierarchy1"/>
    <dgm:cxn modelId="{F8E1E4C4-DE3B-4D99-AAD4-B9EFF25A5505}" type="presOf" srcId="{0C2A9459-E256-43FF-9231-F200E53FCB75}" destId="{A41DCFF0-28E4-4918-902D-42AA8ED07812}" srcOrd="0" destOrd="0" presId="urn:microsoft.com/office/officeart/2005/8/layout/hierarchy1"/>
    <dgm:cxn modelId="{D794E180-6D5E-4D6A-AF12-AD26F210A4FB}" type="presOf" srcId="{7A3C79B6-0223-41A9-A102-5FA703CE625A}" destId="{39CA2185-D998-4423-B70D-FCBC58EDB30A}" srcOrd="0" destOrd="0" presId="urn:microsoft.com/office/officeart/2005/8/layout/hierarchy1"/>
    <dgm:cxn modelId="{8C054A6F-5DE0-42B4-93CD-A4A0B65CACC5}" srcId="{7CDD5192-D72A-4E8C-8D91-0A216C5F4676}" destId="{92879AF1-42A5-4A36-9DF7-47A9DF3B45DD}" srcOrd="0" destOrd="0" parTransId="{D20BC36E-81D1-4CFC-AC45-A47474A33DCB}" sibTransId="{349EFF60-E549-4DD8-B740-0B72AF853B66}"/>
    <dgm:cxn modelId="{FB81C058-8285-43C3-8282-C139B43CB058}" type="presParOf" srcId="{39CA2185-D998-4423-B70D-FCBC58EDB30A}" destId="{618A3999-3B58-498A-8939-D9790EBF5089}" srcOrd="0" destOrd="0" presId="urn:microsoft.com/office/officeart/2005/8/layout/hierarchy1"/>
    <dgm:cxn modelId="{A04E991B-F88E-4098-9D79-CEA862EECB41}" type="presParOf" srcId="{618A3999-3B58-498A-8939-D9790EBF5089}" destId="{398514D8-A16A-4F3F-BFAB-53C8177C9FE9}" srcOrd="0" destOrd="0" presId="urn:microsoft.com/office/officeart/2005/8/layout/hierarchy1"/>
    <dgm:cxn modelId="{A8F7B2E6-232E-4F42-ACA3-C6B69ECE621D}" type="presParOf" srcId="{398514D8-A16A-4F3F-BFAB-53C8177C9FE9}" destId="{BE3565B0-0831-4ED4-8A75-4D11A6DD100C}" srcOrd="0" destOrd="0" presId="urn:microsoft.com/office/officeart/2005/8/layout/hierarchy1"/>
    <dgm:cxn modelId="{23FBA839-E5F1-4AC4-BBE4-C0326FBD57E5}" type="presParOf" srcId="{398514D8-A16A-4F3F-BFAB-53C8177C9FE9}" destId="{C0A65F44-ABB2-424C-ADAE-3DADA62268DD}" srcOrd="1" destOrd="0" presId="urn:microsoft.com/office/officeart/2005/8/layout/hierarchy1"/>
    <dgm:cxn modelId="{21B3DD30-9340-4825-9DC7-C1A3DCD40D3F}" type="presParOf" srcId="{618A3999-3B58-498A-8939-D9790EBF5089}" destId="{C0584AAE-1B88-4C39-B92C-7457153D48DF}" srcOrd="1" destOrd="0" presId="urn:microsoft.com/office/officeart/2005/8/layout/hierarchy1"/>
    <dgm:cxn modelId="{F416F87C-6972-46B1-A61F-9B2388B15C48}" type="presParOf" srcId="{C0584AAE-1B88-4C39-B92C-7457153D48DF}" destId="{EA0A8E92-7897-4B9C-82EA-6D04CA07EAB6}" srcOrd="0" destOrd="0" presId="urn:microsoft.com/office/officeart/2005/8/layout/hierarchy1"/>
    <dgm:cxn modelId="{BF2E443D-BD00-4AAB-980B-029A16C98F56}" type="presParOf" srcId="{C0584AAE-1B88-4C39-B92C-7457153D48DF}" destId="{749BF1E7-F484-48A1-B0E3-1F224CC00CE0}" srcOrd="1" destOrd="0" presId="urn:microsoft.com/office/officeart/2005/8/layout/hierarchy1"/>
    <dgm:cxn modelId="{734AF42C-3582-4D26-B967-E9C0B2ADAF2D}" type="presParOf" srcId="{749BF1E7-F484-48A1-B0E3-1F224CC00CE0}" destId="{40C6790F-F264-4ED0-B0F3-912450E90DD3}" srcOrd="0" destOrd="0" presId="urn:microsoft.com/office/officeart/2005/8/layout/hierarchy1"/>
    <dgm:cxn modelId="{96EA0671-E479-4115-A524-8C60547F2B17}" type="presParOf" srcId="{40C6790F-F264-4ED0-B0F3-912450E90DD3}" destId="{880FB652-6EE9-4F17-8851-4108D5C88209}" srcOrd="0" destOrd="0" presId="urn:microsoft.com/office/officeart/2005/8/layout/hierarchy1"/>
    <dgm:cxn modelId="{E2FF2E43-5FE7-4090-BFD7-F1B6E7F9DDF0}" type="presParOf" srcId="{40C6790F-F264-4ED0-B0F3-912450E90DD3}" destId="{DB9D9175-DE9E-4BA2-8DD7-DA6B7624F72A}" srcOrd="1" destOrd="0" presId="urn:microsoft.com/office/officeart/2005/8/layout/hierarchy1"/>
    <dgm:cxn modelId="{11124A87-B934-4DF8-9985-05AD9427CB03}" type="presParOf" srcId="{749BF1E7-F484-48A1-B0E3-1F224CC00CE0}" destId="{E52EF8EE-61C4-4D13-B807-98AAF5366E74}" srcOrd="1" destOrd="0" presId="urn:microsoft.com/office/officeart/2005/8/layout/hierarchy1"/>
    <dgm:cxn modelId="{8B12B335-63C4-412B-A1A3-81A76E81996A}" type="presParOf" srcId="{E52EF8EE-61C4-4D13-B807-98AAF5366E74}" destId="{35571C0B-3043-469A-BC5E-2C1A043103C1}" srcOrd="0" destOrd="0" presId="urn:microsoft.com/office/officeart/2005/8/layout/hierarchy1"/>
    <dgm:cxn modelId="{938F7AB0-5BF3-4923-8FC3-D23ACD54A3E9}" type="presParOf" srcId="{E52EF8EE-61C4-4D13-B807-98AAF5366E74}" destId="{64EFB489-5981-4F5A-B12B-DAF556EA63B8}" srcOrd="1" destOrd="0" presId="urn:microsoft.com/office/officeart/2005/8/layout/hierarchy1"/>
    <dgm:cxn modelId="{660BD21C-3613-4AA8-B5EC-22B78D11AA8E}" type="presParOf" srcId="{64EFB489-5981-4F5A-B12B-DAF556EA63B8}" destId="{EF2783E0-7825-4350-AD2F-169544FEE0DD}" srcOrd="0" destOrd="0" presId="urn:microsoft.com/office/officeart/2005/8/layout/hierarchy1"/>
    <dgm:cxn modelId="{0B358562-E8EE-4553-A91A-7E6ACB3CA1C3}" type="presParOf" srcId="{EF2783E0-7825-4350-AD2F-169544FEE0DD}" destId="{811E3F80-3B3F-4FA1-AC66-4E2E3E08CF36}" srcOrd="0" destOrd="0" presId="urn:microsoft.com/office/officeart/2005/8/layout/hierarchy1"/>
    <dgm:cxn modelId="{4D2D475A-C1AA-4514-B558-F4AF0F5A2BC8}" type="presParOf" srcId="{EF2783E0-7825-4350-AD2F-169544FEE0DD}" destId="{6591E5BF-F036-4262-BA28-4FAF10F8DB92}" srcOrd="1" destOrd="0" presId="urn:microsoft.com/office/officeart/2005/8/layout/hierarchy1"/>
    <dgm:cxn modelId="{65CEFDD3-C5BB-45F9-BE30-C9B20E541AD3}" type="presParOf" srcId="{64EFB489-5981-4F5A-B12B-DAF556EA63B8}" destId="{4D4B73E5-DD3C-4346-89AA-3EAD964D2236}" srcOrd="1" destOrd="0" presId="urn:microsoft.com/office/officeart/2005/8/layout/hierarchy1"/>
    <dgm:cxn modelId="{8355405F-4DAC-4551-B098-732373BF40ED}" type="presParOf" srcId="{E52EF8EE-61C4-4D13-B807-98AAF5366E74}" destId="{1B8B60A5-0E41-4B54-B166-A8D07D44EAFA}" srcOrd="2" destOrd="0" presId="urn:microsoft.com/office/officeart/2005/8/layout/hierarchy1"/>
    <dgm:cxn modelId="{477BD22D-3EB2-49AC-89D8-8977BC0F3E0C}" type="presParOf" srcId="{E52EF8EE-61C4-4D13-B807-98AAF5366E74}" destId="{73C16273-739F-47AE-9F7C-68A74235E1A1}" srcOrd="3" destOrd="0" presId="urn:microsoft.com/office/officeart/2005/8/layout/hierarchy1"/>
    <dgm:cxn modelId="{A4A1C0C5-41BF-486F-9FA8-9FBA42B0526E}" type="presParOf" srcId="{73C16273-739F-47AE-9F7C-68A74235E1A1}" destId="{4ABA391A-FFB3-4C41-8AD1-F5891CF7CCCC}" srcOrd="0" destOrd="0" presId="urn:microsoft.com/office/officeart/2005/8/layout/hierarchy1"/>
    <dgm:cxn modelId="{5989D58C-6D29-46AC-B0FF-58F611CFA8D2}" type="presParOf" srcId="{4ABA391A-FFB3-4C41-8AD1-F5891CF7CCCC}" destId="{1984249E-2FD3-4635-8CDB-9CECC6E5C186}" srcOrd="0" destOrd="0" presId="urn:microsoft.com/office/officeart/2005/8/layout/hierarchy1"/>
    <dgm:cxn modelId="{3FFCC3EE-F7DA-4042-91A2-8AF133BEBED2}" type="presParOf" srcId="{4ABA391A-FFB3-4C41-8AD1-F5891CF7CCCC}" destId="{9FAFB03F-B3A5-448F-A9AB-901964274AA7}" srcOrd="1" destOrd="0" presId="urn:microsoft.com/office/officeart/2005/8/layout/hierarchy1"/>
    <dgm:cxn modelId="{179EDE0B-AAC2-4A26-9508-EC39A34E272E}" type="presParOf" srcId="{73C16273-739F-47AE-9F7C-68A74235E1A1}" destId="{95F03130-E7DB-436A-BB5C-8ED91433FBB5}" srcOrd="1" destOrd="0" presId="urn:microsoft.com/office/officeart/2005/8/layout/hierarchy1"/>
    <dgm:cxn modelId="{89252647-CE69-4FDA-9FC1-8A376129F6B0}" type="presParOf" srcId="{C0584AAE-1B88-4C39-B92C-7457153D48DF}" destId="{A41DCFF0-28E4-4918-902D-42AA8ED07812}" srcOrd="2" destOrd="0" presId="urn:microsoft.com/office/officeart/2005/8/layout/hierarchy1"/>
    <dgm:cxn modelId="{023103F6-D322-4F74-84E1-A5BE1AC5EB0C}" type="presParOf" srcId="{C0584AAE-1B88-4C39-B92C-7457153D48DF}" destId="{D62889FA-91A4-4A15-B80A-0C87EC26A42D}" srcOrd="3" destOrd="0" presId="urn:microsoft.com/office/officeart/2005/8/layout/hierarchy1"/>
    <dgm:cxn modelId="{1BD68943-83F1-4A04-B430-C7E764FA43FA}" type="presParOf" srcId="{D62889FA-91A4-4A15-B80A-0C87EC26A42D}" destId="{FF603D60-79B0-4447-A20A-834D4C92AAD2}" srcOrd="0" destOrd="0" presId="urn:microsoft.com/office/officeart/2005/8/layout/hierarchy1"/>
    <dgm:cxn modelId="{0AD154EA-153C-434A-92AA-9E523D338C40}" type="presParOf" srcId="{FF603D60-79B0-4447-A20A-834D4C92AAD2}" destId="{D1563B31-3452-4A70-80D9-B3B3C2150438}" srcOrd="0" destOrd="0" presId="urn:microsoft.com/office/officeart/2005/8/layout/hierarchy1"/>
    <dgm:cxn modelId="{F3635AF3-0BCF-40DF-8350-0A6983B466A7}" type="presParOf" srcId="{FF603D60-79B0-4447-A20A-834D4C92AAD2}" destId="{4F66DCAB-2B95-4DD4-B898-9CAB90B9F07E}" srcOrd="1" destOrd="0" presId="urn:microsoft.com/office/officeart/2005/8/layout/hierarchy1"/>
    <dgm:cxn modelId="{4C0BB78A-6E78-4E21-A86A-623D742C3AA4}" type="presParOf" srcId="{D62889FA-91A4-4A15-B80A-0C87EC26A42D}" destId="{919C64C7-3262-4EF5-BEE0-3B5B4C995750}" srcOrd="1" destOrd="0" presId="urn:microsoft.com/office/officeart/2005/8/layout/hierarchy1"/>
    <dgm:cxn modelId="{40106F42-BC63-4043-AA4C-AEDC182F7023}" type="presParOf" srcId="{919C64C7-3262-4EF5-BEE0-3B5B4C995750}" destId="{5DA1A6C6-14BE-4C69-A04F-8486265F4FA7}" srcOrd="0" destOrd="0" presId="urn:microsoft.com/office/officeart/2005/8/layout/hierarchy1"/>
    <dgm:cxn modelId="{D97225E6-275F-46B6-80C9-C448545E0962}" type="presParOf" srcId="{919C64C7-3262-4EF5-BEE0-3B5B4C995750}" destId="{ABDCC9E1-AE01-4730-8F88-AF70A08160E4}" srcOrd="1" destOrd="0" presId="urn:microsoft.com/office/officeart/2005/8/layout/hierarchy1"/>
    <dgm:cxn modelId="{5002F56A-208C-4133-B18B-1FCEAA45A14C}" type="presParOf" srcId="{ABDCC9E1-AE01-4730-8F88-AF70A08160E4}" destId="{CBDBD267-3025-446E-9B9E-75EDABEE390E}" srcOrd="0" destOrd="0" presId="urn:microsoft.com/office/officeart/2005/8/layout/hierarchy1"/>
    <dgm:cxn modelId="{BAEFF501-122C-4867-A253-F2CAFE2A02BF}" type="presParOf" srcId="{CBDBD267-3025-446E-9B9E-75EDABEE390E}" destId="{46F42902-2106-4211-A093-4141E0AD4999}" srcOrd="0" destOrd="0" presId="urn:microsoft.com/office/officeart/2005/8/layout/hierarchy1"/>
    <dgm:cxn modelId="{24F756B3-7FDC-490E-9FC3-654D2EE3E7B7}" type="presParOf" srcId="{CBDBD267-3025-446E-9B9E-75EDABEE390E}" destId="{54082FD1-96E5-430E-A083-88C4981111FB}" srcOrd="1" destOrd="0" presId="urn:microsoft.com/office/officeart/2005/8/layout/hierarchy1"/>
    <dgm:cxn modelId="{93C9B0AF-7137-4A8E-9618-8578899FC4D9}" type="presParOf" srcId="{ABDCC9E1-AE01-4730-8F88-AF70A08160E4}" destId="{30AB981E-49F9-4481-8DE9-AF9AFEE4D7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9673B-7FDB-4C38-B873-899C52194A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pl-PL"/>
        </a:p>
      </dgm:t>
    </dgm:pt>
    <dgm:pt modelId="{1FFFD4C8-CA72-4566-9DD6-36D65AF1D2DA}">
      <dgm:prSet phldrT="[Tekst]" custT="1"/>
      <dgm:spPr/>
      <dgm:t>
        <a:bodyPr/>
        <a:lstStyle/>
        <a:p>
          <a:r>
            <a:rPr lang="sk-SK" sz="2200" baseline="0" noProof="0" dirty="0">
              <a:solidFill>
                <a:srgbClr val="00B0F0"/>
              </a:solidFill>
            </a:rPr>
            <a:t>Modrá skupina</a:t>
          </a:r>
        </a:p>
      </dgm:t>
    </dgm:pt>
    <dgm:pt modelId="{51C2CBF9-66DC-4D48-9C98-6617AA708B70}" type="parTrans" cxnId="{982D5964-ADBB-41E5-9E8D-761C8B0FB6B0}">
      <dgm:prSet/>
      <dgm:spPr/>
      <dgm:t>
        <a:bodyPr/>
        <a:lstStyle/>
        <a:p>
          <a:endParaRPr lang="pl-PL"/>
        </a:p>
      </dgm:t>
    </dgm:pt>
    <dgm:pt modelId="{59BF50BB-6DEC-4C06-B8E1-361BD86F4EF2}" type="sibTrans" cxnId="{982D5964-ADBB-41E5-9E8D-761C8B0FB6B0}">
      <dgm:prSet/>
      <dgm:spPr/>
      <dgm:t>
        <a:bodyPr/>
        <a:lstStyle/>
        <a:p>
          <a:r>
            <a:rPr lang="sk-SK" baseline="0" noProof="0" dirty="0">
              <a:solidFill>
                <a:schemeClr val="bg1">
                  <a:lumMod val="50000"/>
                </a:schemeClr>
              </a:solidFill>
            </a:rPr>
            <a:t>Sivá skupina</a:t>
          </a:r>
        </a:p>
      </dgm:t>
    </dgm:pt>
    <dgm:pt modelId="{D9FAC44F-C7EA-4F1B-ABF1-CD377946A035}">
      <dgm:prSet phldrT="[Tekst]"/>
      <dgm:spPr/>
      <dgm:t>
        <a:bodyPr/>
        <a:lstStyle/>
        <a:p>
          <a:endParaRPr lang="pl-PL" dirty="0"/>
        </a:p>
        <a:p>
          <a:endParaRPr lang="pl-PL" dirty="0"/>
        </a:p>
        <a:p>
          <a:endParaRPr lang="pl-PL" dirty="0"/>
        </a:p>
        <a:p>
          <a:endParaRPr lang="pl-PL" dirty="0"/>
        </a:p>
      </dgm:t>
    </dgm:pt>
    <dgm:pt modelId="{8AF55F46-91F5-4EEF-8F06-6295CE951444}" type="parTrans" cxnId="{0D01F7DC-55FF-4B79-BD31-BCD19461D354}">
      <dgm:prSet/>
      <dgm:spPr/>
      <dgm:t>
        <a:bodyPr/>
        <a:lstStyle/>
        <a:p>
          <a:endParaRPr lang="pl-PL"/>
        </a:p>
      </dgm:t>
    </dgm:pt>
    <dgm:pt modelId="{51137175-3EBB-4411-92A5-68CD3ED78B0A}" type="sibTrans" cxnId="{0D01F7DC-55FF-4B79-BD31-BCD19461D354}">
      <dgm:prSet/>
      <dgm:spPr/>
      <dgm:t>
        <a:bodyPr/>
        <a:lstStyle/>
        <a:p>
          <a:endParaRPr lang="pl-PL"/>
        </a:p>
      </dgm:t>
    </dgm:pt>
    <dgm:pt modelId="{76489CF8-AA9E-4E36-BA72-80732C6C9E7E}" type="pres">
      <dgm:prSet presAssocID="{17C9673B-7FDB-4C38-B873-899C52194A38}" presName="Name0" presStyleCnt="0">
        <dgm:presLayoutVars>
          <dgm:chMax/>
          <dgm:chPref/>
          <dgm:dir/>
          <dgm:animLvl val="lvl"/>
        </dgm:presLayoutVars>
      </dgm:prSet>
      <dgm:spPr/>
      <dgm:t>
        <a:bodyPr/>
        <a:lstStyle/>
        <a:p>
          <a:endParaRPr lang="pl-PL"/>
        </a:p>
      </dgm:t>
    </dgm:pt>
    <dgm:pt modelId="{6F583CD1-BC84-4543-8A13-3DC57DFDF503}" type="pres">
      <dgm:prSet presAssocID="{1FFFD4C8-CA72-4566-9DD6-36D65AF1D2DA}" presName="composite" presStyleCnt="0"/>
      <dgm:spPr/>
    </dgm:pt>
    <dgm:pt modelId="{82C0E4CA-0A8F-434C-8DFA-88FBAE4D12C3}" type="pres">
      <dgm:prSet presAssocID="{1FFFD4C8-CA72-4566-9DD6-36D65AF1D2DA}" presName="Parent1" presStyleLbl="node1" presStyleIdx="0" presStyleCnt="2" custAng="0" custScaleX="190244" custScaleY="104317" custLinFactNeighborX="-1653" custLinFactNeighborY="-45555">
        <dgm:presLayoutVars>
          <dgm:chMax val="1"/>
          <dgm:chPref val="1"/>
          <dgm:bulletEnabled val="1"/>
        </dgm:presLayoutVars>
      </dgm:prSet>
      <dgm:spPr/>
      <dgm:t>
        <a:bodyPr/>
        <a:lstStyle/>
        <a:p>
          <a:endParaRPr lang="pl-PL"/>
        </a:p>
      </dgm:t>
    </dgm:pt>
    <dgm:pt modelId="{3D3BF759-77F8-4665-8219-6C7BA6A2E70C}" type="pres">
      <dgm:prSet presAssocID="{1FFFD4C8-CA72-4566-9DD6-36D65AF1D2DA}" presName="Childtext1" presStyleLbl="revTx" presStyleIdx="0" presStyleCnt="1">
        <dgm:presLayoutVars>
          <dgm:chMax val="0"/>
          <dgm:chPref val="0"/>
          <dgm:bulletEnabled val="1"/>
        </dgm:presLayoutVars>
      </dgm:prSet>
      <dgm:spPr/>
      <dgm:t>
        <a:bodyPr/>
        <a:lstStyle/>
        <a:p>
          <a:endParaRPr lang="pl-PL"/>
        </a:p>
      </dgm:t>
    </dgm:pt>
    <dgm:pt modelId="{DE987A46-09BC-4D1D-B717-C17EB3E9F26F}" type="pres">
      <dgm:prSet presAssocID="{1FFFD4C8-CA72-4566-9DD6-36D65AF1D2DA}" presName="BalanceSpacing" presStyleCnt="0"/>
      <dgm:spPr/>
    </dgm:pt>
    <dgm:pt modelId="{6626494F-D00B-4B6F-A886-B22D99B99A31}" type="pres">
      <dgm:prSet presAssocID="{1FFFD4C8-CA72-4566-9DD6-36D65AF1D2DA}" presName="BalanceSpacing1" presStyleCnt="0"/>
      <dgm:spPr/>
    </dgm:pt>
    <dgm:pt modelId="{F8213893-F56D-463C-840A-52087ED3570E}" type="pres">
      <dgm:prSet presAssocID="{59BF50BB-6DEC-4C06-B8E1-361BD86F4EF2}" presName="Accent1Text" presStyleLbl="node1" presStyleIdx="1" presStyleCnt="2" custScaleX="151517" custScaleY="117320" custLinFactNeighborX="-53212" custLinFactNeighborY="46659"/>
      <dgm:spPr/>
      <dgm:t>
        <a:bodyPr/>
        <a:lstStyle/>
        <a:p>
          <a:endParaRPr lang="pl-PL"/>
        </a:p>
      </dgm:t>
    </dgm:pt>
  </dgm:ptLst>
  <dgm:cxnLst>
    <dgm:cxn modelId="{B6334A0E-DDFD-4AC8-AF18-0637B1478B4E}" type="presOf" srcId="{17C9673B-7FDB-4C38-B873-899C52194A38}" destId="{76489CF8-AA9E-4E36-BA72-80732C6C9E7E}" srcOrd="0" destOrd="0" presId="urn:microsoft.com/office/officeart/2008/layout/AlternatingHexagons"/>
    <dgm:cxn modelId="{FC2BEFA6-5C35-4734-BD27-A3C8A6014BBD}" type="presOf" srcId="{D9FAC44F-C7EA-4F1B-ABF1-CD377946A035}" destId="{3D3BF759-77F8-4665-8219-6C7BA6A2E70C}" srcOrd="0" destOrd="0" presId="urn:microsoft.com/office/officeart/2008/layout/AlternatingHexagons"/>
    <dgm:cxn modelId="{FDA18CD2-57C4-4390-997E-C7C3BEF9E951}" type="presOf" srcId="{59BF50BB-6DEC-4C06-B8E1-361BD86F4EF2}" destId="{F8213893-F56D-463C-840A-52087ED3570E}" srcOrd="0" destOrd="0" presId="urn:microsoft.com/office/officeart/2008/layout/AlternatingHexagons"/>
    <dgm:cxn modelId="{982D5964-ADBB-41E5-9E8D-761C8B0FB6B0}" srcId="{17C9673B-7FDB-4C38-B873-899C52194A38}" destId="{1FFFD4C8-CA72-4566-9DD6-36D65AF1D2DA}" srcOrd="0" destOrd="0" parTransId="{51C2CBF9-66DC-4D48-9C98-6617AA708B70}" sibTransId="{59BF50BB-6DEC-4C06-B8E1-361BD86F4EF2}"/>
    <dgm:cxn modelId="{1CBDE761-A709-4466-B78D-14F7454FCF1A}" type="presOf" srcId="{1FFFD4C8-CA72-4566-9DD6-36D65AF1D2DA}" destId="{82C0E4CA-0A8F-434C-8DFA-88FBAE4D12C3}" srcOrd="0" destOrd="0" presId="urn:microsoft.com/office/officeart/2008/layout/AlternatingHexagons"/>
    <dgm:cxn modelId="{0D01F7DC-55FF-4B79-BD31-BCD19461D354}" srcId="{1FFFD4C8-CA72-4566-9DD6-36D65AF1D2DA}" destId="{D9FAC44F-C7EA-4F1B-ABF1-CD377946A035}" srcOrd="0" destOrd="0" parTransId="{8AF55F46-91F5-4EEF-8F06-6295CE951444}" sibTransId="{51137175-3EBB-4411-92A5-68CD3ED78B0A}"/>
    <dgm:cxn modelId="{F699A75C-AC5A-47EB-9987-35932AD7B259}" type="presParOf" srcId="{76489CF8-AA9E-4E36-BA72-80732C6C9E7E}" destId="{6F583CD1-BC84-4543-8A13-3DC57DFDF503}" srcOrd="0" destOrd="0" presId="urn:microsoft.com/office/officeart/2008/layout/AlternatingHexagons"/>
    <dgm:cxn modelId="{547E9D60-4518-4898-96BD-EAB1C93021D1}" type="presParOf" srcId="{6F583CD1-BC84-4543-8A13-3DC57DFDF503}" destId="{82C0E4CA-0A8F-434C-8DFA-88FBAE4D12C3}" srcOrd="0" destOrd="0" presId="urn:microsoft.com/office/officeart/2008/layout/AlternatingHexagons"/>
    <dgm:cxn modelId="{26329DCF-2617-4DEE-B205-51F142CE581B}" type="presParOf" srcId="{6F583CD1-BC84-4543-8A13-3DC57DFDF503}" destId="{3D3BF759-77F8-4665-8219-6C7BA6A2E70C}" srcOrd="1" destOrd="0" presId="urn:microsoft.com/office/officeart/2008/layout/AlternatingHexagons"/>
    <dgm:cxn modelId="{BF2E1671-E439-4D7A-8D3A-F10837516B09}" type="presParOf" srcId="{6F583CD1-BC84-4543-8A13-3DC57DFDF503}" destId="{DE987A46-09BC-4D1D-B717-C17EB3E9F26F}" srcOrd="2" destOrd="0" presId="urn:microsoft.com/office/officeart/2008/layout/AlternatingHexagons"/>
    <dgm:cxn modelId="{61BB1785-E492-4AB6-A695-E26A446129DE}" type="presParOf" srcId="{6F583CD1-BC84-4543-8A13-3DC57DFDF503}" destId="{6626494F-D00B-4B6F-A886-B22D99B99A31}" srcOrd="3" destOrd="0" presId="urn:microsoft.com/office/officeart/2008/layout/AlternatingHexagons"/>
    <dgm:cxn modelId="{37C5132B-6663-4E1C-85BC-F197298D7A45}" type="presParOf" srcId="{6F583CD1-BC84-4543-8A13-3DC57DFDF503}" destId="{F8213893-F56D-463C-840A-52087ED3570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A6C6-14BE-4C69-A04F-8486265F4FA7}">
      <dsp:nvSpPr>
        <dsp:cNvPr id="0" name=""/>
        <dsp:cNvSpPr/>
      </dsp:nvSpPr>
      <dsp:spPr>
        <a:xfrm>
          <a:off x="6120511" y="1870700"/>
          <a:ext cx="113408" cy="1099414"/>
        </a:xfrm>
        <a:custGeom>
          <a:avLst/>
          <a:gdLst/>
          <a:ahLst/>
          <a:cxnLst/>
          <a:rect l="0" t="0" r="0" b="0"/>
          <a:pathLst>
            <a:path>
              <a:moveTo>
                <a:pt x="113408" y="0"/>
              </a:moveTo>
              <a:lnTo>
                <a:pt x="113408" y="953679"/>
              </a:lnTo>
              <a:lnTo>
                <a:pt x="0" y="953679"/>
              </a:lnTo>
              <a:lnTo>
                <a:pt x="0" y="10994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DCFF0-28E4-4918-902D-42AA8ED07812}">
      <dsp:nvSpPr>
        <dsp:cNvPr id="0" name=""/>
        <dsp:cNvSpPr/>
      </dsp:nvSpPr>
      <dsp:spPr>
        <a:xfrm>
          <a:off x="3575137" y="1071788"/>
          <a:ext cx="2658783" cy="91440"/>
        </a:xfrm>
        <a:custGeom>
          <a:avLst/>
          <a:gdLst/>
          <a:ahLst/>
          <a:cxnLst/>
          <a:rect l="0" t="0" r="0" b="0"/>
          <a:pathLst>
            <a:path>
              <a:moveTo>
                <a:pt x="0" y="58301"/>
              </a:moveTo>
              <a:lnTo>
                <a:pt x="2658783"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8B60A5-0E41-4B54-B166-A8D07D44EAFA}">
      <dsp:nvSpPr>
        <dsp:cNvPr id="0" name=""/>
        <dsp:cNvSpPr/>
      </dsp:nvSpPr>
      <dsp:spPr>
        <a:xfrm>
          <a:off x="1281161" y="1799354"/>
          <a:ext cx="2179563" cy="1050825"/>
        </a:xfrm>
        <a:custGeom>
          <a:avLst/>
          <a:gdLst/>
          <a:ahLst/>
          <a:cxnLst/>
          <a:rect l="0" t="0" r="0" b="0"/>
          <a:pathLst>
            <a:path>
              <a:moveTo>
                <a:pt x="0" y="0"/>
              </a:moveTo>
              <a:lnTo>
                <a:pt x="0" y="905090"/>
              </a:lnTo>
              <a:lnTo>
                <a:pt x="2179563" y="905090"/>
              </a:lnTo>
              <a:lnTo>
                <a:pt x="2179563" y="10508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571C0B-3043-469A-BC5E-2C1A043103C1}">
      <dsp:nvSpPr>
        <dsp:cNvPr id="0" name=""/>
        <dsp:cNvSpPr/>
      </dsp:nvSpPr>
      <dsp:spPr>
        <a:xfrm>
          <a:off x="1069239" y="1799354"/>
          <a:ext cx="211921" cy="1050825"/>
        </a:xfrm>
        <a:custGeom>
          <a:avLst/>
          <a:gdLst/>
          <a:ahLst/>
          <a:cxnLst/>
          <a:rect l="0" t="0" r="0" b="0"/>
          <a:pathLst>
            <a:path>
              <a:moveTo>
                <a:pt x="211921" y="0"/>
              </a:moveTo>
              <a:lnTo>
                <a:pt x="211921" y="905090"/>
              </a:lnTo>
              <a:lnTo>
                <a:pt x="0" y="905090"/>
              </a:lnTo>
              <a:lnTo>
                <a:pt x="0" y="105082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0A8E92-7897-4B9C-82EA-6D04CA07EAB6}">
      <dsp:nvSpPr>
        <dsp:cNvPr id="0" name=""/>
        <dsp:cNvSpPr/>
      </dsp:nvSpPr>
      <dsp:spPr>
        <a:xfrm>
          <a:off x="1281161" y="1084369"/>
          <a:ext cx="2293975" cy="91440"/>
        </a:xfrm>
        <a:custGeom>
          <a:avLst/>
          <a:gdLst/>
          <a:ahLst/>
          <a:cxnLst/>
          <a:rect l="0" t="0" r="0" b="0"/>
          <a:pathLst>
            <a:path>
              <a:moveTo>
                <a:pt x="2293975" y="45720"/>
              </a:moveTo>
              <a:lnTo>
                <a:pt x="0" y="45720"/>
              </a:lnTo>
              <a:lnTo>
                <a:pt x="0" y="817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3565B0-0831-4ED4-8A75-4D11A6DD100C}">
      <dsp:nvSpPr>
        <dsp:cNvPr id="0" name=""/>
        <dsp:cNvSpPr/>
      </dsp:nvSpPr>
      <dsp:spPr>
        <a:xfrm>
          <a:off x="2788558" y="131135"/>
          <a:ext cx="1573156" cy="99895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65F44-ABB2-424C-ADAE-3DADA62268DD}">
      <dsp:nvSpPr>
        <dsp:cNvPr id="0" name=""/>
        <dsp:cNvSpPr/>
      </dsp:nvSpPr>
      <dsp:spPr>
        <a:xfrm>
          <a:off x="2963353" y="297190"/>
          <a:ext cx="1573156" cy="99895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sk-SK" sz="1300" kern="1200" noProof="0" dirty="0"/>
            <a:t>Vyhľadať informácie z rôznych zdrojov o znečistení</a:t>
          </a:r>
        </a:p>
      </dsp:txBody>
      <dsp:txXfrm>
        <a:off x="2992611" y="326448"/>
        <a:ext cx="1514640" cy="940438"/>
      </dsp:txXfrm>
    </dsp:sp>
    <dsp:sp modelId="{880FB652-6EE9-4F17-8851-4108D5C88209}">
      <dsp:nvSpPr>
        <dsp:cNvPr id="0" name=""/>
        <dsp:cNvSpPr/>
      </dsp:nvSpPr>
      <dsp:spPr>
        <a:xfrm>
          <a:off x="329259" y="1166097"/>
          <a:ext cx="1903802" cy="6332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9D9175-DE9E-4BA2-8DD7-DA6B7624F72A}">
      <dsp:nvSpPr>
        <dsp:cNvPr id="0" name=""/>
        <dsp:cNvSpPr/>
      </dsp:nvSpPr>
      <dsp:spPr>
        <a:xfrm>
          <a:off x="504054" y="1332152"/>
          <a:ext cx="1903802" cy="633257"/>
        </a:xfrm>
        <a:prstGeom prst="roundRect">
          <a:avLst>
            <a:gd name="adj" fmla="val 10000"/>
          </a:avLst>
        </a:prstGeom>
        <a:blipFill rotWithShape="0">
          <a:blip xmlns:r="http://schemas.openxmlformats.org/officeDocument/2006/relationships" r:embed="rId1"/>
          <a:tile tx="0" ty="0" sx="100000" sy="100000" flip="none" algn="tl"/>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sk-SK" sz="1300" kern="1200" noProof="0" dirty="0"/>
            <a:t>VZDUCHU</a:t>
          </a:r>
        </a:p>
      </dsp:txBody>
      <dsp:txXfrm>
        <a:off x="522601" y="1350699"/>
        <a:ext cx="1866708" cy="596163"/>
      </dsp:txXfrm>
    </dsp:sp>
    <dsp:sp modelId="{811E3F80-3B3F-4FA1-AC66-4E2E3E08CF36}">
      <dsp:nvSpPr>
        <dsp:cNvPr id="0" name=""/>
        <dsp:cNvSpPr/>
      </dsp:nvSpPr>
      <dsp:spPr>
        <a:xfrm>
          <a:off x="578" y="2850180"/>
          <a:ext cx="2137322" cy="134250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1E5BF-F036-4262-BA28-4FAF10F8DB92}">
      <dsp:nvSpPr>
        <dsp:cNvPr id="0" name=""/>
        <dsp:cNvSpPr/>
      </dsp:nvSpPr>
      <dsp:spPr>
        <a:xfrm>
          <a:off x="175373" y="3016235"/>
          <a:ext cx="2137322" cy="134250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sk-SK" sz="1300" kern="1200" noProof="0" dirty="0"/>
            <a:t>Venujte pozornosť druhu znečistenia – druhy znečistenia, výsledky znečistenia a i prevencia znečistenia ovzdušia a vody</a:t>
          </a:r>
        </a:p>
      </dsp:txBody>
      <dsp:txXfrm>
        <a:off x="214694" y="3055556"/>
        <a:ext cx="2058680" cy="1263863"/>
      </dsp:txXfrm>
    </dsp:sp>
    <dsp:sp modelId="{1984249E-2FD3-4635-8CDB-9CECC6E5C186}">
      <dsp:nvSpPr>
        <dsp:cNvPr id="0" name=""/>
        <dsp:cNvSpPr/>
      </dsp:nvSpPr>
      <dsp:spPr>
        <a:xfrm>
          <a:off x="2487491" y="2850180"/>
          <a:ext cx="1946466" cy="15053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FB03F-B3A5-448F-A9AB-901964274AA7}">
      <dsp:nvSpPr>
        <dsp:cNvPr id="0" name=""/>
        <dsp:cNvSpPr/>
      </dsp:nvSpPr>
      <dsp:spPr>
        <a:xfrm>
          <a:off x="2662286" y="3016235"/>
          <a:ext cx="1946466" cy="150538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sk-SK" sz="1300" b="1" kern="1200" noProof="0" dirty="0">
              <a:solidFill>
                <a:srgbClr val="C00000"/>
              </a:solidFill>
            </a:rPr>
            <a:t>Príprava albumu </a:t>
          </a:r>
          <a:r>
            <a:rPr lang="sk-SK" sz="1300" kern="1200" noProof="0" dirty="0"/>
            <a:t>súvisiaceho s ochranou životného prostredia</a:t>
          </a:r>
        </a:p>
      </dsp:txBody>
      <dsp:txXfrm>
        <a:off x="2706377" y="3060326"/>
        <a:ext cx="1858284" cy="1417202"/>
      </dsp:txXfrm>
    </dsp:sp>
    <dsp:sp modelId="{D1563B31-3452-4A70-80D9-B3B3C2150438}">
      <dsp:nvSpPr>
        <dsp:cNvPr id="0" name=""/>
        <dsp:cNvSpPr/>
      </dsp:nvSpPr>
      <dsp:spPr>
        <a:xfrm>
          <a:off x="5228932" y="1117508"/>
          <a:ext cx="2009975" cy="75319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6DCAB-2B95-4DD4-B898-9CAB90B9F07E}">
      <dsp:nvSpPr>
        <dsp:cNvPr id="0" name=""/>
        <dsp:cNvSpPr/>
      </dsp:nvSpPr>
      <dsp:spPr>
        <a:xfrm>
          <a:off x="5403727" y="1283563"/>
          <a:ext cx="2009975" cy="753191"/>
        </a:xfrm>
        <a:prstGeom prst="roundRect">
          <a:avLst>
            <a:gd name="adj" fmla="val 10000"/>
          </a:avLst>
        </a:prstGeom>
        <a:blipFill rotWithShape="0">
          <a:blip xmlns:r="http://schemas.openxmlformats.org/officeDocument/2006/relationships" r:embed="rId2"/>
          <a:tile tx="0" ty="0" sx="100000" sy="100000" flip="none" algn="tl"/>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sk-SK" sz="1300" kern="1200" noProof="0" dirty="0"/>
            <a:t>VODY</a:t>
          </a:r>
        </a:p>
      </dsp:txBody>
      <dsp:txXfrm>
        <a:off x="5425787" y="1305623"/>
        <a:ext cx="1965855" cy="709071"/>
      </dsp:txXfrm>
    </dsp:sp>
    <dsp:sp modelId="{46F42902-2106-4211-A093-4141E0AD4999}">
      <dsp:nvSpPr>
        <dsp:cNvPr id="0" name=""/>
        <dsp:cNvSpPr/>
      </dsp:nvSpPr>
      <dsp:spPr>
        <a:xfrm>
          <a:off x="4783548" y="2970114"/>
          <a:ext cx="2673926" cy="12110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82FD1-96E5-430E-A083-88C4981111FB}">
      <dsp:nvSpPr>
        <dsp:cNvPr id="0" name=""/>
        <dsp:cNvSpPr/>
      </dsp:nvSpPr>
      <dsp:spPr>
        <a:xfrm>
          <a:off x="4958343" y="3136170"/>
          <a:ext cx="2673926" cy="121103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sk-SK" sz="1300" b="1" kern="1200" noProof="0" dirty="0">
              <a:solidFill>
                <a:srgbClr val="C00000"/>
              </a:solidFill>
            </a:rPr>
            <a:t>Výroba plagátu, ktorý bude propagovať </a:t>
          </a:r>
          <a:r>
            <a:rPr lang="sk-SK" sz="1300" kern="1200" noProof="0" dirty="0"/>
            <a:t>starostlivosť o čistú vodu a vzduch</a:t>
          </a:r>
        </a:p>
      </dsp:txBody>
      <dsp:txXfrm>
        <a:off x="4993813" y="3171640"/>
        <a:ext cx="2602986" cy="1140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pl-PL"/>
              <a:t>Kliknij, aby edytować styl</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pl-PL"/>
              <a:t>Kliknij, aby edytować styl</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pl-PL"/>
              <a:t>Kliknij, aby edytować styl</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pl-PL"/>
              <a:t>Kliknij, aby edytować styl</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pl-PL"/>
              <a:t>Kliknij, aby edytować styl</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FD17FA3B-C404-4317-B0BC-953931111309}" type="datetimeFigureOut">
              <a:rPr lang="pl-PL" smtClean="0"/>
              <a:pPr/>
              <a:t>22.01.2020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31897F-8F23-433E-A660-EFF8D3EDA506}" type="slidenum">
              <a:rPr lang="pl-PL" smtClean="0"/>
              <a:pPr/>
              <a:t>‹#›</a:t>
            </a:fld>
            <a:endParaRPr lang="pl-P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pl-PL"/>
              <a:t>Kliknij ikonę, aby dodać obraz</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FD17FA3B-C404-4317-B0BC-953931111309}" type="datetimeFigureOut">
              <a:rPr lang="pl-PL" smtClean="0"/>
              <a:pPr/>
              <a:t>22.01.2020</a:t>
            </a:fld>
            <a:endParaRPr lang="pl-P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931897F-8F23-433E-A660-EFF8D3EDA50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 TargetMode="External"/><Relationship Id="rId2" Type="http://schemas.openxmlformats.org/officeDocument/2006/relationships/hyperlink" Target="https://sk.wikipedia.org/wiki/Hlavn%C3%A1_str%C3%A1nka"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ekologicky?ref="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ovzdusie.s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7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269776" y="2000286"/>
            <a:ext cx="8604448" cy="768188"/>
          </a:xfrm>
        </p:spPr>
        <p:txBody>
          <a:bodyPr/>
          <a:lstStyle/>
          <a:p>
            <a:r>
              <a:rPr lang="pl-PL" sz="3500" dirty="0"/>
              <a:t>OCHRANA ŽIVOTNÉHO PROSTREDIA</a:t>
            </a:r>
          </a:p>
        </p:txBody>
      </p:sp>
      <p:sp>
        <p:nvSpPr>
          <p:cNvPr id="3" name="Podtytuł 2"/>
          <p:cNvSpPr>
            <a:spLocks noGrp="1"/>
          </p:cNvSpPr>
          <p:nvPr>
            <p:ph type="subTitle" idx="1"/>
          </p:nvPr>
        </p:nvSpPr>
        <p:spPr>
          <a:xfrm>
            <a:off x="1524844" y="4149080"/>
            <a:ext cx="3744416" cy="2624947"/>
          </a:xfrm>
        </p:spPr>
        <p:txBody>
          <a:bodyPr>
            <a:normAutofit fontScale="47500" lnSpcReduction="20000"/>
          </a:bodyPr>
          <a:lstStyle/>
          <a:p>
            <a:pPr algn="ctr"/>
            <a:r>
              <a:rPr lang="pl-PL" sz="3600" b="1" dirty="0">
                <a:solidFill>
                  <a:srgbClr val="000000"/>
                </a:solidFill>
                <a:effectLst>
                  <a:outerShdw dist="17961" dir="2700000">
                    <a:scrgbClr r="0" g="0" b="0"/>
                  </a:outerShdw>
                </a:effectLst>
              </a:rPr>
              <a:t/>
            </a:r>
            <a:br>
              <a:rPr lang="pl-PL" sz="3600" b="1" dirty="0">
                <a:solidFill>
                  <a:srgbClr val="000000"/>
                </a:solidFill>
                <a:effectLst>
                  <a:outerShdw dist="17961" dir="2700000">
                    <a:scrgbClr r="0" g="0" b="0"/>
                  </a:outerShdw>
                </a:effectLst>
              </a:rPr>
            </a:br>
            <a:r>
              <a:rPr lang="pl-PL" sz="1800" b="1" dirty="0">
                <a:solidFill>
                  <a:srgbClr val="000000"/>
                </a:solidFill>
              </a:rPr>
              <a:t/>
            </a:r>
            <a:br>
              <a:rPr lang="pl-PL" sz="1800" b="1" dirty="0">
                <a:solidFill>
                  <a:srgbClr val="000000"/>
                </a:solidFill>
              </a:rPr>
            </a:br>
            <a:r>
              <a:rPr lang="pl-PL" sz="2000" b="1" dirty="0">
                <a:solidFill>
                  <a:srgbClr val="000000"/>
                </a:solidFill>
              </a:rPr>
              <a:t/>
            </a:r>
            <a:br>
              <a:rPr lang="pl-PL" sz="2000" b="1" dirty="0">
                <a:solidFill>
                  <a:srgbClr val="000000"/>
                </a:solidFill>
              </a:rPr>
            </a:br>
            <a:r>
              <a:rPr lang="sk-SK" b="1" dirty="0">
                <a:solidFill>
                  <a:srgbClr val="000000"/>
                </a:solidFill>
              </a:rPr>
              <a:t> </a:t>
            </a:r>
            <a:r>
              <a:rPr lang="sk-SK" sz="2800" b="1" dirty="0">
                <a:solidFill>
                  <a:srgbClr val="000000"/>
                </a:solidFill>
              </a:rPr>
              <a:t>Web </a:t>
            </a:r>
            <a:r>
              <a:rPr lang="sk-SK" sz="2800" b="1" dirty="0" err="1">
                <a:solidFill>
                  <a:srgbClr val="000000"/>
                </a:solidFill>
              </a:rPr>
              <a:t>Quest</a:t>
            </a:r>
            <a:r>
              <a:rPr lang="sk-SK" sz="2800" b="1" dirty="0">
                <a:solidFill>
                  <a:srgbClr val="000000"/>
                </a:solidFill>
              </a:rPr>
              <a:t> určený žiakom siedmej triedy základnej školy.</a:t>
            </a:r>
          </a:p>
          <a:p>
            <a:pPr algn="ctr"/>
            <a:r>
              <a:rPr lang="sk-SK" sz="2800" b="1" dirty="0">
                <a:solidFill>
                  <a:srgbClr val="000000"/>
                </a:solidFill>
              </a:rPr>
              <a:t>Cieľ: upevniť si vedomosti o ochrane životného prostredia, prehĺbenie vedomosti žiakov z tejto oblasti.</a:t>
            </a:r>
          </a:p>
          <a:p>
            <a:pPr algn="ctr"/>
            <a:r>
              <a:rPr lang="sk-SK" sz="2800" b="1" dirty="0">
                <a:solidFill>
                  <a:srgbClr val="000000"/>
                </a:solidFill>
              </a:rPr>
              <a:t/>
            </a:r>
            <a:br>
              <a:rPr lang="sk-SK" sz="2800" b="1" dirty="0">
                <a:solidFill>
                  <a:srgbClr val="000000"/>
                </a:solidFill>
              </a:rPr>
            </a:br>
            <a:r>
              <a:rPr lang="sk-SK" sz="2800" b="1" dirty="0">
                <a:solidFill>
                  <a:srgbClr val="000000"/>
                </a:solidFill>
              </a:rPr>
              <a:t>Autorkou programu je: Joanna </a:t>
            </a:r>
            <a:r>
              <a:rPr lang="sk-SK" sz="2800" b="1" dirty="0" err="1">
                <a:solidFill>
                  <a:srgbClr val="000000"/>
                </a:solidFill>
              </a:rPr>
              <a:t>Lemirowska</a:t>
            </a:r>
            <a:r>
              <a:rPr lang="sk-SK" sz="2800" b="1" dirty="0">
                <a:solidFill>
                  <a:srgbClr val="000000"/>
                </a:solidFill>
              </a:rPr>
              <a:t> - </a:t>
            </a:r>
            <a:r>
              <a:rPr lang="sk-SK" sz="2800" b="1" dirty="0" err="1">
                <a:solidFill>
                  <a:srgbClr val="000000"/>
                </a:solidFill>
              </a:rPr>
              <a:t>Wronka</a:t>
            </a:r>
            <a:r>
              <a:rPr lang="sk-SK" sz="2800" b="1" dirty="0">
                <a:solidFill>
                  <a:srgbClr val="000000"/>
                </a:solidFill>
                <a:latin typeface="Comic Sans MS" pitchFamily="66"/>
              </a:rPr>
              <a:t/>
            </a:r>
            <a:br>
              <a:rPr lang="sk-SK" sz="2800" b="1" dirty="0">
                <a:solidFill>
                  <a:srgbClr val="000000"/>
                </a:solidFill>
                <a:latin typeface="Comic Sans MS" pitchFamily="66"/>
              </a:rPr>
            </a:br>
            <a:endParaRPr lang="sk-SK" sz="2800" dirty="0"/>
          </a:p>
          <a:p>
            <a:endParaRPr lang="sk-SK"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0370" y="3212976"/>
            <a:ext cx="1633364" cy="130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314" y="2971695"/>
            <a:ext cx="1622926" cy="178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az 4">
            <a:extLst>
              <a:ext uri="{FF2B5EF4-FFF2-40B4-BE49-F238E27FC236}">
                <a16:creationId xmlns="" xmlns:a16="http://schemas.microsoft.com/office/drawing/2014/main" id="{536F01C3-EF2F-4459-AD29-ACC7F416C8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0462" y="6254245"/>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21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1547664" y="1988840"/>
            <a:ext cx="7125112" cy="4051437"/>
          </a:xfrm>
        </p:spPr>
        <p:txBody>
          <a:bodyPr/>
          <a:lstStyle/>
          <a:p>
            <a:pPr marL="0" indent="0">
              <a:buNone/>
            </a:pPr>
            <a:r>
              <a:rPr lang="sk-SK" dirty="0"/>
              <a:t>V albume by sa mali nachádzať: </a:t>
            </a:r>
          </a:p>
          <a:p>
            <a:r>
              <a:rPr lang="sk-SK" dirty="0"/>
              <a:t>Textové informácie</a:t>
            </a:r>
          </a:p>
          <a:p>
            <a:r>
              <a:rPr lang="sk-SK" dirty="0"/>
              <a:t>Kresby </a:t>
            </a:r>
          </a:p>
          <a:p>
            <a:r>
              <a:rPr lang="sk-SK" dirty="0"/>
              <a:t>Grafiky</a:t>
            </a:r>
          </a:p>
          <a:p>
            <a:r>
              <a:rPr lang="sk-SK" dirty="0"/>
              <a:t>Fotografie</a:t>
            </a:r>
          </a:p>
          <a:p>
            <a:pPr marL="0" indent="0">
              <a:buNone/>
            </a:pPr>
            <a:endParaRPr lang="pl-PL" dirty="0"/>
          </a:p>
          <a:p>
            <a:pPr marL="0" indent="0">
              <a:buNone/>
            </a:pPr>
            <a:endParaRPr lang="pl-PL"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3789040"/>
            <a:ext cx="27336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41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827584" y="377066"/>
            <a:ext cx="7125112" cy="4051437"/>
          </a:xfrm>
        </p:spPr>
        <p:txBody>
          <a:bodyPr/>
          <a:lstStyle/>
          <a:p>
            <a:pPr algn="ctr"/>
            <a:r>
              <a:rPr lang="sk-SK" dirty="0"/>
              <a:t>Na realizáciu projektu máte </a:t>
            </a:r>
            <a:r>
              <a:rPr lang="sk-SK" sz="2800" dirty="0">
                <a:solidFill>
                  <a:srgbClr val="FF0000"/>
                </a:solidFill>
              </a:rPr>
              <a:t>štyri</a:t>
            </a:r>
            <a:r>
              <a:rPr lang="sk-SK" dirty="0"/>
              <a:t> týždne</a:t>
            </a:r>
          </a:p>
        </p:txBody>
      </p:sp>
      <p:sp>
        <p:nvSpPr>
          <p:cNvPr id="7" name="Prostokąt 6"/>
          <p:cNvSpPr/>
          <p:nvPr/>
        </p:nvSpPr>
        <p:spPr>
          <a:xfrm rot="16870582">
            <a:off x="5763586" y="2843166"/>
            <a:ext cx="752500"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rot="16916787">
            <a:off x="6228249" y="3164454"/>
            <a:ext cx="461665" cy="1998686"/>
          </a:xfrm>
          <a:prstGeom prst="rect">
            <a:avLst/>
          </a:prstGeom>
          <a:noFill/>
        </p:spPr>
        <p:txBody>
          <a:bodyPr vert="vert" wrap="square" rtlCol="0">
            <a:spAutoFit/>
          </a:bodyPr>
          <a:lstStyle/>
          <a:p>
            <a:r>
              <a:rPr lang="sk-SK" dirty="0">
                <a:solidFill>
                  <a:srgbClr val="FF0000"/>
                </a:solidFill>
              </a:rPr>
              <a:t>Štyri týždne</a:t>
            </a:r>
          </a:p>
        </p:txBody>
      </p:sp>
      <p:sp>
        <p:nvSpPr>
          <p:cNvPr id="9" name="Prostokąt 8"/>
          <p:cNvSpPr/>
          <p:nvPr/>
        </p:nvSpPr>
        <p:spPr>
          <a:xfrm>
            <a:off x="1673249" y="3505173"/>
            <a:ext cx="676788" cy="923330"/>
          </a:xfrm>
          <a:prstGeom prst="rect">
            <a:avLst/>
          </a:prstGeom>
          <a:noFill/>
        </p:spPr>
        <p:txBody>
          <a:bodyPr wrap="none" lIns="91440" tIns="45720" rIns="91440" bIns="45720">
            <a:spAutoFit/>
          </a:bodyPr>
          <a:lstStyle/>
          <a:p>
            <a:pPr algn="ctr"/>
            <a:r>
              <a:rPr lang="pl-P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p>
        </p:txBody>
      </p:sp>
      <p:pic>
        <p:nvPicPr>
          <p:cNvPr id="1028" name="Picture 4" descr="Znalezione obrazy dla zapytania tydzie&amp;nacu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131069"/>
            <a:ext cx="3096343" cy="181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4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sk-SK" dirty="0">
                <a:solidFill>
                  <a:srgbClr val="FF0000"/>
                </a:solidFill>
              </a:rPr>
              <a:t>PRVÝ TÝŽDEŇ</a:t>
            </a:r>
          </a:p>
          <a:p>
            <a:r>
              <a:rPr lang="sk-SK" dirty="0"/>
              <a:t>Oboznámenie sa s úlohou, rozdelenie úloh v skupine, vstupné získavanie informácií:  </a:t>
            </a:r>
          </a:p>
          <a:p>
            <a:pPr>
              <a:buFontTx/>
              <a:buChar char="-"/>
            </a:pPr>
            <a:r>
              <a:rPr lang="sk-SK" dirty="0"/>
              <a:t>Hľadanie internetových zdrojov, slovníkov, učebníc, tematických kníh</a:t>
            </a:r>
          </a:p>
          <a:p>
            <a:pPr>
              <a:buFontTx/>
              <a:buChar char="-"/>
            </a:pPr>
            <a:r>
              <a:rPr lang="sk-SK" dirty="0"/>
              <a:t>Objasnenie neznámych termínov (slov)</a:t>
            </a:r>
          </a:p>
          <a:p>
            <a:pPr>
              <a:buFontTx/>
              <a:buChar char="-"/>
            </a:pPr>
            <a:r>
              <a:rPr lang="sk-SK" dirty="0"/>
              <a:t>Výber dôležitých informácií, ktoré ľahko pochopia žiaci z druhej skupiny</a:t>
            </a:r>
          </a:p>
        </p:txBody>
      </p:sp>
    </p:spTree>
    <p:extLst>
      <p:ext uri="{BB962C8B-B14F-4D97-AF65-F5344CB8AC3E}">
        <p14:creationId xmlns:p14="http://schemas.microsoft.com/office/powerpoint/2010/main" val="347731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pl-PL" dirty="0">
                <a:solidFill>
                  <a:srgbClr val="FF0000"/>
                </a:solidFill>
              </a:rPr>
              <a:t>DRUHÝ TÝŽDEŇ</a:t>
            </a:r>
          </a:p>
          <a:p>
            <a:pPr marL="0" indent="0" algn="ctr">
              <a:buNone/>
            </a:pPr>
            <a:endParaRPr lang="pl-PL" dirty="0">
              <a:solidFill>
                <a:srgbClr val="FF0000"/>
              </a:solidFill>
            </a:endParaRPr>
          </a:p>
          <a:p>
            <a:pPr>
              <a:buFontTx/>
              <a:buChar char="-"/>
            </a:pPr>
            <a:r>
              <a:rPr lang="sk-SK" dirty="0"/>
              <a:t>Príprava albumu</a:t>
            </a:r>
          </a:p>
          <a:p>
            <a:pPr>
              <a:buFontTx/>
              <a:buChar char="-"/>
            </a:pPr>
            <a:r>
              <a:rPr lang="sk-SK" dirty="0"/>
              <a:t>Spoločné zbieranie najdôležitejších informácií</a:t>
            </a:r>
          </a:p>
          <a:p>
            <a:pPr>
              <a:buFontTx/>
              <a:buChar char="-"/>
            </a:pPr>
            <a:r>
              <a:rPr lang="sk-SK" dirty="0"/>
              <a:t>Spoločné rozhodovanie sa o spôsobe písania týchto informácií a vytypovanie si miest na grafiku, kresby a fotografie</a:t>
            </a:r>
          </a:p>
        </p:txBody>
      </p:sp>
    </p:spTree>
    <p:extLst>
      <p:ext uri="{BB962C8B-B14F-4D97-AF65-F5344CB8AC3E}">
        <p14:creationId xmlns:p14="http://schemas.microsoft.com/office/powerpoint/2010/main" val="2508955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pl-PL" dirty="0">
                <a:solidFill>
                  <a:srgbClr val="FF0000"/>
                </a:solidFill>
              </a:rPr>
              <a:t>TRETÍ TÝŽDEŇ:</a:t>
            </a:r>
          </a:p>
          <a:p>
            <a:pPr marL="0" indent="0" algn="ctr">
              <a:buNone/>
            </a:pPr>
            <a:endParaRPr lang="pl-PL" dirty="0">
              <a:solidFill>
                <a:srgbClr val="FF0000"/>
              </a:solidFill>
            </a:endParaRPr>
          </a:p>
          <a:p>
            <a:pPr>
              <a:buFontTx/>
              <a:buChar char="-"/>
            </a:pPr>
            <a:r>
              <a:rPr lang="sk-SK" dirty="0"/>
              <a:t>Vypĺňanie albumu</a:t>
            </a:r>
          </a:p>
          <a:p>
            <a:pPr>
              <a:buFontTx/>
              <a:buChar char="-"/>
            </a:pPr>
            <a:r>
              <a:rPr lang="sk-SK" dirty="0"/>
              <a:t>Získanie zručnosti prezentácie informácií obsiahnutých v albume, vysvetľovanie problematiky</a:t>
            </a:r>
          </a:p>
        </p:txBody>
      </p:sp>
    </p:spTree>
    <p:extLst>
      <p:ext uri="{BB962C8B-B14F-4D97-AF65-F5344CB8AC3E}">
        <p14:creationId xmlns:p14="http://schemas.microsoft.com/office/powerpoint/2010/main" val="291970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pPr marL="0" indent="0" algn="ctr">
              <a:buNone/>
            </a:pPr>
            <a:r>
              <a:rPr lang="sk-SK" dirty="0">
                <a:solidFill>
                  <a:srgbClr val="FF0000"/>
                </a:solidFill>
              </a:rPr>
              <a:t>ŠTVRTÝ TÝŽDEŇ</a:t>
            </a:r>
          </a:p>
          <a:p>
            <a:pPr marL="0" indent="0" algn="ctr">
              <a:buNone/>
            </a:pPr>
            <a:endParaRPr lang="sk-SK" dirty="0">
              <a:solidFill>
                <a:srgbClr val="FF0000"/>
              </a:solidFill>
            </a:endParaRPr>
          </a:p>
          <a:p>
            <a:r>
              <a:rPr lang="sk-SK" dirty="0"/>
              <a:t>Prezentácia albumov na hodine biológie, každá skupina objasní svoje otázky</a:t>
            </a:r>
          </a:p>
          <a:p>
            <a:r>
              <a:rPr lang="sk-SK" dirty="0"/>
              <a:t>Spoločná výroba PLAGÁTU motivujúceho k ochrane životného prostredia: ovzdušia a vody.</a:t>
            </a:r>
          </a:p>
          <a:p>
            <a:endParaRPr lang="pl-PL" dirty="0"/>
          </a:p>
        </p:txBody>
      </p:sp>
    </p:spTree>
    <p:extLst>
      <p:ext uri="{BB962C8B-B14F-4D97-AF65-F5344CB8AC3E}">
        <p14:creationId xmlns:p14="http://schemas.microsoft.com/office/powerpoint/2010/main" val="199349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827584" y="1700808"/>
            <a:ext cx="7125112" cy="4051437"/>
          </a:xfrm>
        </p:spPr>
        <p:txBody>
          <a:bodyPr>
            <a:normAutofit fontScale="77500" lnSpcReduction="20000"/>
          </a:bodyPr>
          <a:lstStyle/>
          <a:p>
            <a:pPr marL="0" indent="0" algn="just">
              <a:buNone/>
            </a:pPr>
            <a:r>
              <a:rPr lang="sk-SK" dirty="0"/>
              <a:t>Informácie potrebné na prípravu úlohy hľadajte na uvádzaných internetových stránkach alebo iných Vám známych stránkach.</a:t>
            </a:r>
          </a:p>
          <a:p>
            <a:pPr marL="0" indent="0" algn="just">
              <a:buNone/>
            </a:pPr>
            <a:endParaRPr lang="sk-SK" b="1" dirty="0"/>
          </a:p>
          <a:p>
            <a:pPr marL="0" indent="0" algn="just">
              <a:buNone/>
            </a:pPr>
            <a:r>
              <a:rPr lang="sk-SK" b="1" dirty="0"/>
              <a:t>Nezabúdajte na to, aby ste na Vašich stránkach umiestnili:</a:t>
            </a:r>
          </a:p>
          <a:p>
            <a:pPr lvl="0" algn="just">
              <a:buNone/>
            </a:pPr>
            <a:r>
              <a:rPr lang="sk-SK" dirty="0"/>
              <a:t>1. Titul/ Tému.</a:t>
            </a:r>
          </a:p>
          <a:p>
            <a:pPr lvl="0" algn="just">
              <a:buNone/>
            </a:pPr>
            <a:r>
              <a:rPr lang="sk-SK" dirty="0"/>
              <a:t>2. Mená a priezviská žiakov, ktorý ju pripravili.</a:t>
            </a:r>
          </a:p>
          <a:p>
            <a:pPr lvl="0" algn="just">
              <a:buNone/>
            </a:pPr>
            <a:r>
              <a:rPr lang="sk-SK" dirty="0"/>
              <a:t>3. Informácie v zaujímavej, vyčerpávajúcej a rôznorodej forme. Využite Vašu predstavivosť a zručnosť.</a:t>
            </a:r>
          </a:p>
          <a:p>
            <a:pPr lvl="0" algn="just">
              <a:buNone/>
            </a:pPr>
            <a:r>
              <a:rPr lang="sk-SK" dirty="0"/>
              <a:t>4. Každá skupina samostatne prezentuje triede svoju prácu.</a:t>
            </a:r>
          </a:p>
          <a:p>
            <a:pPr lvl="0" algn="just">
              <a:buNone/>
            </a:pPr>
            <a:endParaRPr lang="sk-SK" sz="2000" dirty="0"/>
          </a:p>
          <a:p>
            <a:pPr lvl="0" algn="ctr">
              <a:buNone/>
            </a:pPr>
            <a:r>
              <a:rPr lang="sk-SK" sz="2000" b="1" dirty="0"/>
              <a:t>Nezabúdajte na to, aby ste ich pripravili v súlade s usmerneniami.</a:t>
            </a:r>
          </a:p>
          <a:p>
            <a:pPr lvl="0" algn="ctr">
              <a:buNone/>
            </a:pPr>
            <a:r>
              <a:rPr lang="sk-SK" sz="2000" b="1" dirty="0"/>
              <a:t>Každý z Vás by sa mal aktívne snažiť a zúčastňovať na príprave projektu. Mali by ste vzájomne spolupracovať!</a:t>
            </a:r>
          </a:p>
          <a:p>
            <a:endParaRPr lang="pl-PL" dirty="0"/>
          </a:p>
          <a:p>
            <a:endParaRPr lang="pl-PL" dirty="0"/>
          </a:p>
        </p:txBody>
      </p:sp>
    </p:spTree>
    <p:extLst>
      <p:ext uri="{BB962C8B-B14F-4D97-AF65-F5344CB8AC3E}">
        <p14:creationId xmlns:p14="http://schemas.microsoft.com/office/powerpoint/2010/main" val="3918268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normAutofit lnSpcReduction="10000"/>
          </a:bodyPr>
          <a:lstStyle/>
          <a:p>
            <a:r>
              <a:rPr lang="sk-SK" dirty="0">
                <a:solidFill>
                  <a:srgbClr val="0070C0"/>
                </a:solidFill>
              </a:rPr>
              <a:t>1. SKUPINA - MODRÁ</a:t>
            </a:r>
          </a:p>
          <a:p>
            <a:pPr marL="0" indent="0">
              <a:buNone/>
            </a:pPr>
            <a:r>
              <a:rPr lang="sk-SK" dirty="0"/>
              <a:t>PRACOVNÉ ETAPY:</a:t>
            </a:r>
          </a:p>
          <a:p>
            <a:pPr marL="0" indent="0">
              <a:buNone/>
            </a:pPr>
            <a:r>
              <a:rPr lang="sk-SK" dirty="0"/>
              <a:t>1) Vyhľadajte odpovede na otázky:</a:t>
            </a:r>
          </a:p>
          <a:p>
            <a:pPr>
              <a:buFontTx/>
              <a:buChar char="-"/>
            </a:pPr>
            <a:r>
              <a:rPr lang="sk-SK" b="1" dirty="0"/>
              <a:t>Čo je to voda?</a:t>
            </a:r>
          </a:p>
          <a:p>
            <a:pPr>
              <a:buFontTx/>
              <a:buChar char="-"/>
            </a:pPr>
            <a:r>
              <a:rPr lang="sk-SK" b="1" dirty="0"/>
              <a:t>Kde vystupuje voda?</a:t>
            </a:r>
          </a:p>
          <a:p>
            <a:pPr>
              <a:buFontTx/>
              <a:buChar char="-"/>
            </a:pPr>
            <a:r>
              <a:rPr lang="sk-SK" b="1" dirty="0"/>
              <a:t>Ako vyzerá obeh vody v prírode?</a:t>
            </a:r>
          </a:p>
          <a:p>
            <a:pPr>
              <a:buFontTx/>
              <a:buChar char="-"/>
            </a:pPr>
            <a:r>
              <a:rPr lang="sk-SK" b="1" dirty="0"/>
              <a:t>Aké sú zdroje znečistenia vody?</a:t>
            </a:r>
          </a:p>
          <a:p>
            <a:pPr>
              <a:buFontTx/>
              <a:buChar char="-"/>
            </a:pPr>
            <a:r>
              <a:rPr lang="sk-SK" b="1" dirty="0"/>
              <a:t>Ako znečistenie vody vplýva na prostredie a život rastlín, zvierať, vtákov a ľudí?</a:t>
            </a:r>
          </a:p>
          <a:p>
            <a:pPr>
              <a:buFontTx/>
              <a:buChar char="-"/>
            </a:pPr>
            <a:r>
              <a:rPr lang="sk-SK" b="1" dirty="0"/>
              <a:t>Akým spôsobom sa možno chrániť vodu pred znečistením?</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625145"/>
            <a:ext cx="2610991" cy="195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5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lstStyle/>
          <a:p>
            <a:r>
              <a:rPr lang="sk-SK" dirty="0">
                <a:solidFill>
                  <a:srgbClr val="0070C0"/>
                </a:solidFill>
              </a:rPr>
              <a:t>1. SKUPINA - MODRÁ</a:t>
            </a:r>
          </a:p>
          <a:p>
            <a:pPr marL="0" indent="0">
              <a:buNone/>
            </a:pPr>
            <a:r>
              <a:rPr lang="sk-SK" dirty="0"/>
              <a:t>PRACOVNÉ ETAPY:</a:t>
            </a:r>
          </a:p>
          <a:p>
            <a:pPr marL="0" indent="0">
              <a:buNone/>
            </a:pPr>
            <a:r>
              <a:rPr lang="sk-SK" dirty="0"/>
              <a:t>2) Rozdelenie informácií, voľba tých najdôležitejších a tých, ktoré sú pre Vás najľahšie pochopiteľné, aby ste vedeli, o čom je naozaj Vaša práca</a:t>
            </a:r>
          </a:p>
          <a:p>
            <a:pPr marL="0" indent="0">
              <a:buNone/>
            </a:pPr>
            <a:r>
              <a:rPr lang="sk-SK" dirty="0"/>
              <a:t>3) Vyhľadanie grafík, obrázkov, fotografií, ktoré možno využiť v albume</a:t>
            </a:r>
          </a:p>
          <a:p>
            <a:pPr marL="0" indent="0">
              <a:buNone/>
            </a:pPr>
            <a:r>
              <a:rPr lang="sk-SK" dirty="0"/>
              <a:t>4) Pripraviť (=naplánovať) album – tak, aby tam nebol neporiadok, informácie a obrázky boli čitateľné.</a:t>
            </a:r>
          </a:p>
          <a:p>
            <a:pPr marL="0" indent="0">
              <a:buNone/>
            </a:pPr>
            <a:r>
              <a:rPr lang="sk-SK" dirty="0"/>
              <a:t>5) Príprava albumu.</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561969"/>
            <a:ext cx="2097087"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39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884" y="2132856"/>
            <a:ext cx="312034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p:txBody>
          <a:bodyPr>
            <a:normAutofit lnSpcReduction="10000"/>
          </a:bodyPr>
          <a:lstStyle/>
          <a:p>
            <a:r>
              <a:rPr lang="pl-PL" b="1" dirty="0">
                <a:solidFill>
                  <a:schemeClr val="bg1">
                    <a:lumMod val="65000"/>
                  </a:schemeClr>
                </a:solidFill>
              </a:rPr>
              <a:t>2. SKUPINA - SIVÁ</a:t>
            </a:r>
          </a:p>
          <a:p>
            <a:pPr marL="0" indent="0">
              <a:buNone/>
            </a:pPr>
            <a:r>
              <a:rPr lang="sk-SK" dirty="0"/>
              <a:t>Pracovné etapy:</a:t>
            </a:r>
          </a:p>
          <a:p>
            <a:pPr marL="0" indent="0">
              <a:buNone/>
            </a:pPr>
            <a:r>
              <a:rPr lang="sk-SK" dirty="0"/>
              <a:t>1) Vyhľadajte odpovede na otázky:</a:t>
            </a:r>
          </a:p>
          <a:p>
            <a:pPr>
              <a:buFontTx/>
              <a:buChar char="-"/>
            </a:pPr>
            <a:r>
              <a:rPr lang="sk-SK" b="1" dirty="0"/>
              <a:t>Čo je to vzduch</a:t>
            </a:r>
            <a:r>
              <a:rPr lang="sk-SK" dirty="0"/>
              <a:t>?</a:t>
            </a:r>
          </a:p>
          <a:p>
            <a:pPr>
              <a:buFontTx/>
              <a:buChar char="-"/>
            </a:pPr>
            <a:r>
              <a:rPr lang="sk-SK" b="1" dirty="0"/>
              <a:t>Z čoho sa vzduch skladá?</a:t>
            </a:r>
          </a:p>
          <a:p>
            <a:pPr>
              <a:buFontTx/>
              <a:buChar char="-"/>
            </a:pPr>
            <a:r>
              <a:rPr lang="sk-SK" b="1" dirty="0"/>
              <a:t>Aké sú vlastnosti vzduchu?</a:t>
            </a:r>
          </a:p>
          <a:p>
            <a:pPr>
              <a:buFontTx/>
              <a:buChar char="-"/>
            </a:pPr>
            <a:r>
              <a:rPr lang="sk-SK" b="1" dirty="0"/>
              <a:t>Aké sú zdroje znečistenia vzduchu?</a:t>
            </a:r>
          </a:p>
          <a:p>
            <a:pPr>
              <a:buFontTx/>
              <a:buChar char="-"/>
            </a:pPr>
            <a:r>
              <a:rPr lang="sk-SK" b="1" dirty="0"/>
              <a:t>Aký má znečistený vzduch vplyv na prostredie a život rastlín, zvierat, vtákov a ľudí?</a:t>
            </a:r>
          </a:p>
          <a:p>
            <a:pPr>
              <a:buFontTx/>
              <a:buChar char="-"/>
            </a:pPr>
            <a:r>
              <a:rPr lang="sk-SK" b="1" dirty="0"/>
              <a:t>Akým spôsobom možno ochrániť vzduch pred znečistením?</a:t>
            </a:r>
          </a:p>
          <a:p>
            <a:endParaRPr lang="pl-PL" dirty="0"/>
          </a:p>
        </p:txBody>
      </p:sp>
    </p:spTree>
    <p:extLst>
      <p:ext uri="{BB962C8B-B14F-4D97-AF65-F5344CB8AC3E}">
        <p14:creationId xmlns:p14="http://schemas.microsoft.com/office/powerpoint/2010/main" val="307564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OBSAH</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029660"/>
            <a:ext cx="6370974" cy="353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1763688" y="2029660"/>
            <a:ext cx="4806280" cy="3108543"/>
          </a:xfrm>
          <a:prstGeom prst="rect">
            <a:avLst/>
          </a:prstGeom>
        </p:spPr>
        <p:txBody>
          <a:bodyPr wrap="square">
            <a:spAutoFit/>
          </a:bodyPr>
          <a:lstStyle/>
          <a:p>
            <a:r>
              <a:rPr lang="sk-SK" sz="2800" dirty="0"/>
              <a:t>ÚVOD</a:t>
            </a:r>
          </a:p>
          <a:p>
            <a:r>
              <a:rPr lang="sk-SK" sz="2800" dirty="0"/>
              <a:t>2. Úlohy</a:t>
            </a:r>
          </a:p>
          <a:p>
            <a:r>
              <a:rPr lang="sk-SK" sz="2800" dirty="0"/>
              <a:t>3. Proces</a:t>
            </a:r>
          </a:p>
          <a:p>
            <a:r>
              <a:rPr lang="sk-SK" sz="2800" dirty="0"/>
              <a:t>4. Zdroje</a:t>
            </a:r>
          </a:p>
          <a:p>
            <a:r>
              <a:rPr lang="sk-SK" sz="2800" dirty="0"/>
              <a:t>5. Hodnotenie</a:t>
            </a:r>
          </a:p>
          <a:p>
            <a:r>
              <a:rPr lang="sk-SK" sz="2800" dirty="0"/>
              <a:t>6. Záver</a:t>
            </a:r>
          </a:p>
          <a:p>
            <a:r>
              <a:rPr lang="sk-SK" sz="2800" dirty="0"/>
              <a:t>7. Poradca pre učiteľa</a:t>
            </a:r>
          </a:p>
        </p:txBody>
      </p:sp>
    </p:spTree>
    <p:extLst>
      <p:ext uri="{BB962C8B-B14F-4D97-AF65-F5344CB8AC3E}">
        <p14:creationId xmlns:p14="http://schemas.microsoft.com/office/powerpoint/2010/main" val="264503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p:txBody>
          <a:bodyPr>
            <a:normAutofit/>
          </a:bodyPr>
          <a:lstStyle/>
          <a:p>
            <a:r>
              <a:rPr lang="pl-PL" b="1" dirty="0">
                <a:solidFill>
                  <a:schemeClr val="bg1">
                    <a:lumMod val="65000"/>
                  </a:schemeClr>
                </a:solidFill>
              </a:rPr>
              <a:t>2. SKUPINA - SIVÁ</a:t>
            </a:r>
          </a:p>
          <a:p>
            <a:pPr marL="0" indent="0">
              <a:buNone/>
            </a:pPr>
            <a:r>
              <a:rPr lang="sk-SK" dirty="0"/>
              <a:t>PRACOVNÉ ETAPY:</a:t>
            </a:r>
          </a:p>
          <a:p>
            <a:pPr marL="0" indent="0">
              <a:buNone/>
            </a:pPr>
            <a:r>
              <a:rPr lang="sk-SK" dirty="0"/>
              <a:t>2) Rozdelenie informácií, výber najdôležitejších informácií a takých, ktoré sú pre Vás najzrozumiteľnejšie, aby ste mohli dobre pochopiť Vašu tému</a:t>
            </a:r>
          </a:p>
          <a:p>
            <a:pPr marL="0" indent="0">
              <a:buNone/>
            </a:pPr>
            <a:r>
              <a:rPr lang="sk-SK" dirty="0"/>
              <a:t>3) Vyhľadanie grafík, obrázkov, fotografií, ktoré možno využiť v albume</a:t>
            </a:r>
          </a:p>
          <a:p>
            <a:pPr marL="0" indent="0">
              <a:buNone/>
            </a:pPr>
            <a:r>
              <a:rPr lang="sk-SK" dirty="0"/>
              <a:t>4) Pripravenie (=naplánovanie) albumu – takým spôsobom, aby boli obrázky a grafiky čitateľné.</a:t>
            </a:r>
          </a:p>
          <a:p>
            <a:pPr marL="0" indent="0">
              <a:buNone/>
            </a:pPr>
            <a:r>
              <a:rPr lang="sk-SK" dirty="0"/>
              <a:t>5) Príprava albumu.</a:t>
            </a:r>
          </a:p>
          <a:p>
            <a:endParaRPr lang="pl-PL"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32657"/>
            <a:ext cx="209550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28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444208" y="2636912"/>
            <a:ext cx="233975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1009443" y="1807361"/>
            <a:ext cx="7018941" cy="4861999"/>
          </a:xfrm>
        </p:spPr>
        <p:txBody>
          <a:bodyPr>
            <a:normAutofit fontScale="77500" lnSpcReduction="20000"/>
          </a:bodyPr>
          <a:lstStyle/>
          <a:p>
            <a:r>
              <a:rPr lang="pl-PL" b="1" dirty="0">
                <a:solidFill>
                  <a:srgbClr val="0070C0"/>
                </a:solidFill>
              </a:rPr>
              <a:t>1. SKUPINA </a:t>
            </a:r>
            <a:r>
              <a:rPr lang="pl-PL" b="1" dirty="0">
                <a:solidFill>
                  <a:schemeClr val="bg1">
                    <a:lumMod val="50000"/>
                  </a:schemeClr>
                </a:solidFill>
              </a:rPr>
              <a:t>2. SKUPINA</a:t>
            </a:r>
          </a:p>
          <a:p>
            <a:pPr marL="0" indent="0">
              <a:buNone/>
            </a:pPr>
            <a:r>
              <a:rPr lang="sk-SK" dirty="0">
                <a:solidFill>
                  <a:schemeClr val="tx1"/>
                </a:solidFill>
              </a:rPr>
              <a:t>Postupne predstavia svoj album, vysvetlia problematiku na základe otázok učiteľa (v súlade s obsahom pripravených albumov)</a:t>
            </a:r>
          </a:p>
          <a:p>
            <a:pPr marL="0" indent="0">
              <a:buNone/>
            </a:pPr>
            <a:endParaRPr lang="sk-SK" dirty="0">
              <a:solidFill>
                <a:schemeClr val="tx1"/>
              </a:solidFill>
            </a:endParaRPr>
          </a:p>
          <a:p>
            <a:pPr>
              <a:buFontTx/>
              <a:buChar char="-"/>
            </a:pPr>
            <a:r>
              <a:rPr lang="sk-SK" b="1" dirty="0">
                <a:solidFill>
                  <a:srgbClr val="C00000"/>
                </a:solidFill>
              </a:rPr>
              <a:t>VŠETCI SPOLU:</a:t>
            </a:r>
          </a:p>
          <a:p>
            <a:pPr marL="0" indent="0">
              <a:buNone/>
            </a:pPr>
            <a:r>
              <a:rPr lang="sk-SK" dirty="0">
                <a:solidFill>
                  <a:schemeClr val="tx1"/>
                </a:solidFill>
              </a:rPr>
              <a:t>Spolu pripravia propagačný plagát (=motivujúci) k ochrane</a:t>
            </a:r>
          </a:p>
          <a:p>
            <a:pPr marL="0" indent="0">
              <a:buNone/>
            </a:pPr>
            <a:r>
              <a:rPr lang="sk-SK" dirty="0">
                <a:solidFill>
                  <a:schemeClr val="tx1"/>
                </a:solidFill>
              </a:rPr>
              <a:t>vody a vzduchu.</a:t>
            </a:r>
          </a:p>
          <a:p>
            <a:pPr marL="0" indent="0">
              <a:buNone/>
            </a:pPr>
            <a:r>
              <a:rPr lang="sk-SK" dirty="0">
                <a:solidFill>
                  <a:schemeClr val="tx1"/>
                </a:solidFill>
              </a:rPr>
              <a:t>Na výrobu albumov možno použiť farby, farbičky,</a:t>
            </a:r>
          </a:p>
          <a:p>
            <a:pPr marL="0" indent="0">
              <a:buNone/>
            </a:pPr>
            <a:r>
              <a:rPr lang="sk-SK" dirty="0">
                <a:solidFill>
                  <a:schemeClr val="tx1"/>
                </a:solidFill>
              </a:rPr>
              <a:t>farebný papier, vystrihnutý novinový papier</a:t>
            </a:r>
          </a:p>
          <a:p>
            <a:pPr marL="0" indent="0">
              <a:buNone/>
            </a:pPr>
            <a:r>
              <a:rPr lang="sk-SK" dirty="0">
                <a:solidFill>
                  <a:schemeClr val="tx1"/>
                </a:solidFill>
              </a:rPr>
              <a:t>a iný ľubovoľný materiál</a:t>
            </a:r>
          </a:p>
          <a:p>
            <a:pPr marL="0" indent="0">
              <a:buNone/>
            </a:pPr>
            <a:endParaRPr lang="sk-SK" dirty="0">
              <a:solidFill>
                <a:schemeClr val="tx1"/>
              </a:solidFill>
            </a:endParaRPr>
          </a:p>
          <a:p>
            <a:pPr marL="0" indent="0">
              <a:buNone/>
            </a:pPr>
            <a:r>
              <a:rPr lang="sk-SK" dirty="0">
                <a:solidFill>
                  <a:schemeClr val="tx1"/>
                </a:solidFill>
              </a:rPr>
              <a:t>NEZABÚDAJTE, že Vašu prácu bude hodnotiť učiteľ,</a:t>
            </a:r>
          </a:p>
          <a:p>
            <a:pPr marL="0" indent="0">
              <a:buNone/>
            </a:pPr>
            <a:r>
              <a:rPr lang="sk-SK" dirty="0">
                <a:solidFill>
                  <a:schemeClr val="tx1"/>
                </a:solidFill>
              </a:rPr>
              <a:t>preto ju:</a:t>
            </a:r>
          </a:p>
          <a:p>
            <a:pPr>
              <a:buFont typeface="Wingdings" panose="05000000000000000000" pitchFamily="2" charset="2"/>
              <a:buChar char="v"/>
            </a:pPr>
            <a:r>
              <a:rPr lang="sk-SK" dirty="0">
                <a:solidFill>
                  <a:schemeClr val="tx1"/>
                </a:solidFill>
              </a:rPr>
              <a:t>dobre pripravte</a:t>
            </a:r>
          </a:p>
          <a:p>
            <a:pPr>
              <a:buFont typeface="Wingdings" panose="05000000000000000000" pitchFamily="2" charset="2"/>
              <a:buChar char="v"/>
            </a:pPr>
            <a:r>
              <a:rPr lang="sk-SK" dirty="0">
                <a:solidFill>
                  <a:schemeClr val="tx1"/>
                </a:solidFill>
              </a:rPr>
              <a:t>snažte sa, aby odpovede na otázky boli</a:t>
            </a:r>
          </a:p>
          <a:p>
            <a:pPr>
              <a:buFont typeface="Wingdings" panose="05000000000000000000" pitchFamily="2" charset="2"/>
              <a:buChar char="v"/>
            </a:pPr>
            <a:r>
              <a:rPr lang="sk-SK" dirty="0">
                <a:solidFill>
                  <a:schemeClr val="tx1"/>
                </a:solidFill>
              </a:rPr>
              <a:t>úplne a správne</a:t>
            </a:r>
          </a:p>
          <a:p>
            <a:pPr>
              <a:buFont typeface="Wingdings" panose="05000000000000000000" pitchFamily="2" charset="2"/>
              <a:buChar char="v"/>
            </a:pPr>
            <a:r>
              <a:rPr lang="sk-SK" dirty="0">
                <a:solidFill>
                  <a:schemeClr val="tx1"/>
                </a:solidFill>
              </a:rPr>
              <a:t>Nezabúdajte, že dobrá spolupráca prináša dobré výsledky! </a:t>
            </a:r>
            <a:endParaRPr lang="sk-SK" b="1" dirty="0">
              <a:solidFill>
                <a:srgbClr val="C00000"/>
              </a:solidFill>
            </a:endParaRPr>
          </a:p>
          <a:p>
            <a:pPr marL="0" indent="0">
              <a:buNone/>
            </a:pPr>
            <a:endParaRPr lang="pl-PL" b="1" dirty="0">
              <a:solidFill>
                <a:srgbClr val="C00000"/>
              </a:solidFill>
            </a:endParaRPr>
          </a:p>
        </p:txBody>
      </p:sp>
    </p:spTree>
    <p:extLst>
      <p:ext uri="{BB962C8B-B14F-4D97-AF65-F5344CB8AC3E}">
        <p14:creationId xmlns:p14="http://schemas.microsoft.com/office/powerpoint/2010/main" val="146310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ZDROJE</a:t>
            </a:r>
          </a:p>
        </p:txBody>
      </p:sp>
      <p:sp>
        <p:nvSpPr>
          <p:cNvPr id="3" name="Symbol zastępczy zawartości 2"/>
          <p:cNvSpPr>
            <a:spLocks noGrp="1"/>
          </p:cNvSpPr>
          <p:nvPr>
            <p:ph idx="1"/>
          </p:nvPr>
        </p:nvSpPr>
        <p:spPr>
          <a:xfrm>
            <a:off x="971600" y="2688851"/>
            <a:ext cx="7125112" cy="4051437"/>
          </a:xfrm>
        </p:spPr>
        <p:txBody>
          <a:bodyPr/>
          <a:lstStyle/>
          <a:p>
            <a:r>
              <a:rPr lang="sk-SK" b="1" dirty="0"/>
              <a:t>Knižné zdroje</a:t>
            </a:r>
            <a:r>
              <a:rPr lang="sk-SK" dirty="0"/>
              <a:t> - učebnica prírodovedy, autori: Jolanta </a:t>
            </a:r>
            <a:r>
              <a:rPr lang="sk-SK" dirty="0" err="1"/>
              <a:t>Loritz-Dobrowolska</a:t>
            </a:r>
            <a:r>
              <a:rPr lang="sk-SK" dirty="0"/>
              <a:t>, </a:t>
            </a:r>
            <a:r>
              <a:rPr lang="sk-SK" dirty="0" err="1"/>
              <a:t>Zyta</a:t>
            </a:r>
            <a:r>
              <a:rPr lang="sk-SK" dirty="0"/>
              <a:t> </a:t>
            </a:r>
            <a:r>
              <a:rPr lang="sk-SK" dirty="0" err="1"/>
              <a:t>Sendecka</a:t>
            </a:r>
            <a:r>
              <a:rPr lang="sk-SK" dirty="0"/>
              <a:t>,  </a:t>
            </a:r>
            <a:r>
              <a:rPr lang="sk-SK" dirty="0" err="1"/>
              <a:t>Elżbieta</a:t>
            </a:r>
            <a:r>
              <a:rPr lang="sk-SK" dirty="0"/>
              <a:t> </a:t>
            </a:r>
            <a:r>
              <a:rPr lang="sk-SK" dirty="0" err="1"/>
              <a:t>Szedzianis</a:t>
            </a:r>
            <a:r>
              <a:rPr lang="sk-SK" dirty="0"/>
              <a:t>,  Ewa </a:t>
            </a:r>
            <a:r>
              <a:rPr lang="sk-SK" dirty="0" err="1"/>
              <a:t>Wierbiłowicz</a:t>
            </a:r>
            <a:r>
              <a:rPr lang="sk-SK" dirty="0"/>
              <a:t>; knihy týkajúce sa znečistenie prostredia</a:t>
            </a:r>
          </a:p>
          <a:p>
            <a:pPr marL="0" indent="0">
              <a:buNone/>
            </a:pPr>
            <a:endParaRPr lang="pl-PL"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795776"/>
            <a:ext cx="2844785" cy="189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452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ZDROJE</a:t>
            </a:r>
          </a:p>
        </p:txBody>
      </p:sp>
      <p:sp>
        <p:nvSpPr>
          <p:cNvPr id="3" name="Symbol zastępczy zawartości 2"/>
          <p:cNvSpPr>
            <a:spLocks noGrp="1"/>
          </p:cNvSpPr>
          <p:nvPr>
            <p:ph idx="1"/>
          </p:nvPr>
        </p:nvSpPr>
        <p:spPr/>
        <p:txBody>
          <a:bodyPr>
            <a:normAutofit/>
          </a:bodyPr>
          <a:lstStyle/>
          <a:p>
            <a:r>
              <a:rPr lang="sk-SK" b="1" dirty="0"/>
              <a:t>Internetové zdroje</a:t>
            </a:r>
            <a:r>
              <a:rPr lang="sk-SK" dirty="0"/>
              <a:t> týkajúce sa znečistenia prostredia, znečistenia vody a pôdy, súvisiace s ochranou prostredia napr.</a:t>
            </a:r>
          </a:p>
          <a:p>
            <a:pPr>
              <a:buFontTx/>
              <a:buChar char="-"/>
            </a:pPr>
            <a:r>
              <a:rPr lang="pl-PL" dirty="0" smtClean="0">
                <a:hlinkClick r:id="rId2"/>
              </a:rPr>
              <a:t>https://sk.wikipedia.org/wiki/Hlavn%C3%A1_str%C3%A1nka</a:t>
            </a:r>
            <a:endParaRPr lang="pl-PL" dirty="0" smtClean="0"/>
          </a:p>
          <a:p>
            <a:pPr>
              <a:buFontTx/>
              <a:buChar char="-"/>
            </a:pPr>
            <a:r>
              <a:rPr lang="pl-PL" dirty="0" smtClean="0">
                <a:hlinkClick r:id="rId3"/>
              </a:rPr>
              <a:t>https://www.google.com/</a:t>
            </a:r>
            <a:endParaRPr lang="pl-PL" dirty="0" smtClean="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6064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03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476672"/>
            <a:ext cx="7125113" cy="924475"/>
          </a:xfrm>
        </p:spPr>
        <p:txBody>
          <a:bodyPr/>
          <a:lstStyle/>
          <a:p>
            <a:pPr algn="ctr"/>
            <a:r>
              <a:rPr lang="pl-PL" dirty="0"/>
              <a:t>ZDROJE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94116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755576" y="1268760"/>
            <a:ext cx="7200800" cy="4968551"/>
          </a:xfrm>
        </p:spPr>
        <p:txBody>
          <a:bodyPr>
            <a:normAutofit fontScale="92500" lnSpcReduction="10000"/>
          </a:bodyPr>
          <a:lstStyle/>
          <a:p>
            <a:pPr>
              <a:buFontTx/>
              <a:buChar char="-"/>
            </a:pPr>
            <a:endParaRPr lang="pl-PL" dirty="0"/>
          </a:p>
          <a:p>
            <a:pPr>
              <a:buFontTx/>
              <a:buChar char="-"/>
            </a:pPr>
            <a:endParaRPr lang="pl-PL" dirty="0" smtClean="0">
              <a:hlinkClick r:id="rId3"/>
            </a:endParaRPr>
          </a:p>
          <a:p>
            <a:pPr>
              <a:buFontTx/>
              <a:buChar char="-"/>
            </a:pPr>
            <a:r>
              <a:rPr lang="pl-PL" dirty="0" smtClean="0">
                <a:hlinkClick r:id="rId3"/>
              </a:rPr>
              <a:t>https://www.facebook.com/ekologicky?ref=</a:t>
            </a:r>
            <a:endParaRPr lang="pl-PL" dirty="0" smtClean="0"/>
          </a:p>
          <a:p>
            <a:pPr>
              <a:buFontTx/>
              <a:buChar char="-"/>
            </a:pPr>
            <a:r>
              <a:rPr lang="pl-PL" dirty="0" smtClean="0">
                <a:hlinkClick r:id="rId4"/>
              </a:rPr>
              <a:t>https</a:t>
            </a:r>
            <a:r>
              <a:rPr lang="pl-PL" dirty="0" smtClean="0">
                <a:hlinkClick r:id="rId4"/>
              </a:rPr>
              <a:t>://www.ovzdusie.sk/</a:t>
            </a:r>
            <a:endParaRPr lang="pl-PL" dirty="0" smtClean="0"/>
          </a:p>
          <a:p>
            <a:pPr>
              <a:buNone/>
            </a:pPr>
            <a:endParaRPr lang="pl-PL" dirty="0"/>
          </a:p>
          <a:p>
            <a:r>
              <a:rPr lang="sk-SK" dirty="0"/>
              <a:t>MULTIMEDIÁLNE PREZENTÁCIE týkajúce sa znečistenia a ochrany vôd a ovzdušia</a:t>
            </a:r>
          </a:p>
          <a:p>
            <a:r>
              <a:rPr lang="sk-SK" dirty="0"/>
              <a:t>Filmy týkajúce sa znečistenia a ochrany prostredia (vody a vzduchu)</a:t>
            </a:r>
          </a:p>
          <a:p>
            <a:endParaRPr lang="sk-SK" dirty="0"/>
          </a:p>
          <a:p>
            <a:r>
              <a:rPr lang="sk-SK" dirty="0"/>
              <a:t>Pri samostatnom vyhľadávaní informácií na internete sa riaďte heslami: znečistenie vody/vzduchu, ochrana vody/vzduchu, príčiny znečistenia vzduchu/vody, druhy znečistenia vzduchu/vody, ochrana vzduchu/vody, ochrana prostredia</a:t>
            </a:r>
          </a:p>
          <a:p>
            <a:endParaRPr lang="pl-PL" dirty="0"/>
          </a:p>
          <a:p>
            <a:endParaRPr lang="pl-PL" dirty="0"/>
          </a:p>
          <a:p>
            <a:endParaRPr lang="pl-PL" dirty="0"/>
          </a:p>
        </p:txBody>
      </p:sp>
    </p:spTree>
    <p:extLst>
      <p:ext uri="{BB962C8B-B14F-4D97-AF65-F5344CB8AC3E}">
        <p14:creationId xmlns:p14="http://schemas.microsoft.com/office/powerpoint/2010/main" val="335621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HODNOTENIE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589233611"/>
              </p:ext>
            </p:extLst>
          </p:nvPr>
        </p:nvGraphicFramePr>
        <p:xfrm>
          <a:off x="467544" y="1497385"/>
          <a:ext cx="8291264" cy="4739927"/>
        </p:xfrm>
        <a:graphic>
          <a:graphicData uri="http://schemas.openxmlformats.org/drawingml/2006/table">
            <a:tbl>
              <a:tblPr firstRow="1" bandRow="1">
                <a:tableStyleId>{5C22544A-7EE6-4342-B048-85BDC9FD1C3A}</a:tableStyleId>
              </a:tblPr>
              <a:tblGrid>
                <a:gridCol w="2119064">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785682">
                <a:tc>
                  <a:txBody>
                    <a:bodyPr/>
                    <a:lstStyle/>
                    <a:p>
                      <a:pPr algn="ctr"/>
                      <a:endParaRPr lang="pl-PL" sz="1600" b="0" dirty="0">
                        <a:solidFill>
                          <a:srgbClr val="FF0000"/>
                        </a:solidFill>
                      </a:endParaRPr>
                    </a:p>
                    <a:p>
                      <a:pPr algn="ctr"/>
                      <a:r>
                        <a:rPr lang="pl-PL" sz="1600" b="0" dirty="0">
                          <a:solidFill>
                            <a:srgbClr val="FF0000"/>
                          </a:solidFill>
                        </a:rPr>
                        <a:t>POČET</a:t>
                      </a:r>
                      <a:r>
                        <a:rPr lang="pl-PL" sz="1600" b="0" baseline="0" dirty="0">
                          <a:solidFill>
                            <a:srgbClr val="FF0000"/>
                          </a:solidFill>
                        </a:rPr>
                        <a:t> BODOV</a:t>
                      </a:r>
                      <a:endParaRPr lang="pl-PL" sz="1600" b="0" dirty="0">
                        <a:solidFill>
                          <a:srgbClr val="FF0000"/>
                        </a:solidFill>
                      </a:endParaRPr>
                    </a:p>
                  </a:txBody>
                  <a:tcPr/>
                </a:tc>
                <a:tc>
                  <a:txBody>
                    <a:bodyPr/>
                    <a:lstStyle/>
                    <a:p>
                      <a:pPr algn="ctr"/>
                      <a:endParaRPr lang="pl-PL" sz="1600" b="0" dirty="0">
                        <a:solidFill>
                          <a:srgbClr val="FF0000"/>
                        </a:solidFill>
                      </a:endParaRPr>
                    </a:p>
                    <a:p>
                      <a:pPr algn="ctr"/>
                      <a:r>
                        <a:rPr lang="pl-PL" sz="1600" b="0" dirty="0">
                          <a:solidFill>
                            <a:srgbClr val="FF0000"/>
                          </a:solidFill>
                        </a:rPr>
                        <a:t>1</a:t>
                      </a:r>
                    </a:p>
                  </a:txBody>
                  <a:tcPr/>
                </a:tc>
                <a:tc>
                  <a:txBody>
                    <a:bodyPr/>
                    <a:lstStyle/>
                    <a:p>
                      <a:pPr algn="ctr"/>
                      <a:endParaRPr lang="pl-PL" sz="1600" b="0" dirty="0">
                        <a:solidFill>
                          <a:srgbClr val="FF0000"/>
                        </a:solidFill>
                      </a:endParaRPr>
                    </a:p>
                    <a:p>
                      <a:pPr algn="ctr"/>
                      <a:r>
                        <a:rPr lang="pl-PL" sz="1600" b="0" dirty="0">
                          <a:solidFill>
                            <a:srgbClr val="FF0000"/>
                          </a:solidFill>
                        </a:rPr>
                        <a:t>2</a:t>
                      </a:r>
                    </a:p>
                  </a:txBody>
                  <a:tcPr/>
                </a:tc>
                <a:tc>
                  <a:txBody>
                    <a:bodyPr/>
                    <a:lstStyle/>
                    <a:p>
                      <a:pPr algn="ctr"/>
                      <a:endParaRPr lang="pl-PL" sz="1600" b="0" dirty="0">
                        <a:solidFill>
                          <a:srgbClr val="FF0000"/>
                        </a:solidFill>
                      </a:endParaRPr>
                    </a:p>
                    <a:p>
                      <a:pPr algn="ctr"/>
                      <a:r>
                        <a:rPr lang="pl-PL" sz="1600" b="0" dirty="0">
                          <a:solidFill>
                            <a:srgbClr val="FF0000"/>
                          </a:solidFill>
                        </a:rPr>
                        <a:t>3</a:t>
                      </a:r>
                    </a:p>
                  </a:txBody>
                  <a:tcPr/>
                </a:tc>
                <a:extLst>
                  <a:ext uri="{0D108BD9-81ED-4DB2-BD59-A6C34878D82A}">
                    <a16:rowId xmlns="" xmlns:a16="http://schemas.microsoft.com/office/drawing/2014/main" val="10000"/>
                  </a:ext>
                </a:extLst>
              </a:tr>
              <a:tr h="2235008">
                <a:tc>
                  <a:txBody>
                    <a:bodyPr/>
                    <a:lstStyle/>
                    <a:p>
                      <a:endParaRPr lang="pl-PL" sz="1200" dirty="0"/>
                    </a:p>
                    <a:p>
                      <a:endParaRPr lang="pl-PL" sz="1200" dirty="0"/>
                    </a:p>
                    <a:p>
                      <a:endParaRPr lang="pl-PL" sz="1200" dirty="0"/>
                    </a:p>
                    <a:p>
                      <a:endParaRPr lang="pl-PL" sz="1200" dirty="0"/>
                    </a:p>
                    <a:p>
                      <a:pPr algn="ctr"/>
                      <a:r>
                        <a:rPr lang="pl-PL" sz="1200" dirty="0"/>
                        <a:t>OBSAHOVÁ</a:t>
                      </a:r>
                      <a:r>
                        <a:rPr lang="pl-PL" sz="1200" baseline="0" dirty="0"/>
                        <a:t> STRÁNKA ALBUMU</a:t>
                      </a:r>
                      <a:endParaRPr lang="pl-PL" sz="1200" dirty="0"/>
                    </a:p>
                  </a:txBody>
                  <a:tcPr>
                    <a:solidFill>
                      <a:schemeClr val="bg2">
                        <a:lumMod val="75000"/>
                      </a:schemeClr>
                    </a:solidFill>
                  </a:tcPr>
                </a:tc>
                <a:tc>
                  <a:txBody>
                    <a:bodyPr/>
                    <a:lstStyle/>
                    <a:p>
                      <a:endParaRPr lang="sk-SK" sz="1200" noProof="0" dirty="0"/>
                    </a:p>
                    <a:p>
                      <a:endParaRPr lang="sk-SK" sz="1200" noProof="0" dirty="0"/>
                    </a:p>
                    <a:p>
                      <a:endParaRPr lang="sk-SK" sz="1200" noProof="0" dirty="0"/>
                    </a:p>
                    <a:p>
                      <a:r>
                        <a:rPr lang="sk-SK" sz="1200" noProof="0" dirty="0"/>
                        <a:t>Uvádzané informácie nie sú úplné</a:t>
                      </a:r>
                      <a:r>
                        <a:rPr lang="sk-SK" sz="1200" baseline="0" noProof="0" dirty="0"/>
                        <a:t>, je tam veľa chýb, informácie, ktoré nesúvisia s témou. Slabé využitie zdrojov.</a:t>
                      </a:r>
                      <a:endParaRPr lang="sk-SK" sz="1200" noProof="0" dirty="0"/>
                    </a:p>
                  </a:txBody>
                  <a:tcPr>
                    <a:solidFill>
                      <a:schemeClr val="bg2">
                        <a:lumMod val="75000"/>
                      </a:schemeClr>
                    </a:solidFill>
                  </a:tcPr>
                </a:tc>
                <a:tc>
                  <a:txBody>
                    <a:bodyPr/>
                    <a:lstStyle/>
                    <a:p>
                      <a:endParaRPr lang="sk-SK" sz="1200" noProof="0" dirty="0"/>
                    </a:p>
                    <a:p>
                      <a:endParaRPr lang="sk-SK" sz="1200" noProof="0" dirty="0"/>
                    </a:p>
                    <a:p>
                      <a:endParaRPr lang="sk-SK" sz="1200" noProof="0" dirty="0"/>
                    </a:p>
                    <a:p>
                      <a:r>
                        <a:rPr lang="sk-SK" sz="1200" noProof="0" dirty="0"/>
                        <a:t>Správne informácie. Prípadne malé chyby</a:t>
                      </a:r>
                      <a:r>
                        <a:rPr lang="sk-SK" sz="1200" baseline="0" noProof="0" dirty="0"/>
                        <a:t>.</a:t>
                      </a:r>
                    </a:p>
                    <a:p>
                      <a:r>
                        <a:rPr lang="sk-SK" sz="1200" baseline="0" noProof="0" dirty="0"/>
                        <a:t>Dobré využitie zdrojov.</a:t>
                      </a:r>
                      <a:endParaRPr lang="sk-SK" sz="1200" noProof="0" dirty="0"/>
                    </a:p>
                  </a:txBody>
                  <a:tcPr>
                    <a:solidFill>
                      <a:schemeClr val="bg2">
                        <a:lumMod val="75000"/>
                      </a:schemeClr>
                    </a:solidFill>
                  </a:tcPr>
                </a:tc>
                <a:tc>
                  <a:txBody>
                    <a:bodyPr/>
                    <a:lstStyle/>
                    <a:p>
                      <a:endParaRPr lang="sk-SK" sz="1200" noProof="0" dirty="0"/>
                    </a:p>
                    <a:p>
                      <a:r>
                        <a:rPr lang="sk-SK" sz="1200" noProof="0" dirty="0"/>
                        <a:t>Dobre spracovaná téma, správne, vyčerpávajúce informácie. Veľmi dobre využitie uvedených zdrojov, prípadne </a:t>
                      </a:r>
                      <a:r>
                        <a:rPr lang="sk-SK" sz="1200" baseline="0" noProof="0" dirty="0"/>
                        <a:t>ďalšie informácie, ktoré presahujú náučný program.</a:t>
                      </a:r>
                      <a:endParaRPr lang="sk-SK" sz="1200" noProof="0" dirty="0"/>
                    </a:p>
                  </a:txBody>
                  <a:tcPr>
                    <a:solidFill>
                      <a:schemeClr val="bg2">
                        <a:lumMod val="75000"/>
                      </a:schemeClr>
                    </a:solidFill>
                  </a:tcPr>
                </a:tc>
                <a:extLst>
                  <a:ext uri="{0D108BD9-81ED-4DB2-BD59-A6C34878D82A}">
                    <a16:rowId xmlns="" xmlns:a16="http://schemas.microsoft.com/office/drawing/2014/main" val="10001"/>
                  </a:ext>
                </a:extLst>
              </a:tr>
              <a:tr h="1719237">
                <a:tc>
                  <a:txBody>
                    <a:bodyPr/>
                    <a:lstStyle/>
                    <a:p>
                      <a:endParaRPr lang="pl-PL" sz="1200" dirty="0"/>
                    </a:p>
                    <a:p>
                      <a:endParaRPr lang="pl-PL" sz="1200" dirty="0"/>
                    </a:p>
                    <a:p>
                      <a:endParaRPr lang="pl-PL" sz="1200" dirty="0"/>
                    </a:p>
                    <a:p>
                      <a:pPr algn="ctr"/>
                      <a:r>
                        <a:rPr lang="pl-PL" sz="1200" dirty="0"/>
                        <a:t>ESTETICKÁ STRÁNKA</a:t>
                      </a:r>
                      <a:r>
                        <a:rPr lang="pl-PL" sz="1200" baseline="0" dirty="0"/>
                        <a:t> ALBUMU</a:t>
                      </a:r>
                      <a:endParaRPr lang="pl-PL" sz="1200" dirty="0"/>
                    </a:p>
                  </a:txBody>
                  <a:tcPr>
                    <a:solidFill>
                      <a:schemeClr val="bg2">
                        <a:lumMod val="75000"/>
                      </a:schemeClr>
                    </a:solidFill>
                  </a:tcPr>
                </a:tc>
                <a:tc>
                  <a:txBody>
                    <a:bodyPr/>
                    <a:lstStyle/>
                    <a:p>
                      <a:endParaRPr lang="sk-SK" sz="1200" noProof="0" dirty="0"/>
                    </a:p>
                    <a:p>
                      <a:r>
                        <a:rPr lang="sk-SK" sz="1200" noProof="0" dirty="0"/>
                        <a:t>Málo čitateľná, nedbalá práca, neobsahuje grafiky, ilustrácie, opisy.</a:t>
                      </a:r>
                      <a:r>
                        <a:rPr lang="sk-SK" sz="1200" baseline="0" noProof="0" dirty="0"/>
                        <a:t> Zle rozmiestnenie informácií na stránke. </a:t>
                      </a:r>
                      <a:endParaRPr lang="sk-SK" sz="1200" noProof="0" dirty="0"/>
                    </a:p>
                  </a:txBody>
                  <a:tcPr>
                    <a:solidFill>
                      <a:schemeClr val="bg2">
                        <a:lumMod val="75000"/>
                      </a:schemeClr>
                    </a:solidFill>
                  </a:tcPr>
                </a:tc>
                <a:tc>
                  <a:txBody>
                    <a:bodyPr/>
                    <a:lstStyle/>
                    <a:p>
                      <a:endParaRPr lang="sk-SK" sz="1200" noProof="0" dirty="0"/>
                    </a:p>
                    <a:p>
                      <a:r>
                        <a:rPr lang="sk-SK" sz="1200" noProof="0" dirty="0"/>
                        <a:t>Dobre a čitateľne pripravená</a:t>
                      </a:r>
                      <a:r>
                        <a:rPr lang="sk-SK" sz="1200" baseline="0" noProof="0" dirty="0"/>
                        <a:t> práca</a:t>
                      </a:r>
                      <a:r>
                        <a:rPr lang="sk-SK" sz="1200" noProof="0" dirty="0"/>
                        <a:t>. Vhodne umiestnené informácie na stránke. Dobrá grafika</a:t>
                      </a:r>
                      <a:r>
                        <a:rPr lang="sk-SK" sz="1200" baseline="0" noProof="0" dirty="0"/>
                        <a:t>.</a:t>
                      </a:r>
                      <a:endParaRPr lang="sk-SK" sz="1200" noProof="0" dirty="0"/>
                    </a:p>
                  </a:txBody>
                  <a:tcPr>
                    <a:solidFill>
                      <a:schemeClr val="bg2">
                        <a:lumMod val="75000"/>
                      </a:schemeClr>
                    </a:solidFill>
                  </a:tcPr>
                </a:tc>
                <a:tc>
                  <a:txBody>
                    <a:bodyPr/>
                    <a:lstStyle/>
                    <a:p>
                      <a:endParaRPr lang="sk-SK" sz="1200" noProof="0" dirty="0"/>
                    </a:p>
                    <a:p>
                      <a:r>
                        <a:rPr lang="sk-SK" sz="1200" noProof="0" dirty="0"/>
                        <a:t>Veľmi estetická a kreatívna práca, prehľadná a motivujúca</a:t>
                      </a:r>
                      <a:r>
                        <a:rPr lang="sk-SK" sz="1200" baseline="0" noProof="0" dirty="0"/>
                        <a:t>. Správne naplánovanie textu a grafiky. Práca zaujímavá, farebná.</a:t>
                      </a:r>
                      <a:endParaRPr lang="sk-SK" sz="1200" noProof="0" dirty="0"/>
                    </a:p>
                  </a:txBody>
                  <a:tcPr>
                    <a:solidFill>
                      <a:schemeClr val="bg2">
                        <a:lumMod val="75000"/>
                      </a:schemeClr>
                    </a:solidFill>
                  </a:tcPr>
                </a:tc>
                <a:extLst>
                  <a:ext uri="{0D108BD9-81ED-4DB2-BD59-A6C34878D82A}">
                    <a16:rowId xmlns="" xmlns:a16="http://schemas.microsoft.com/office/drawing/2014/main" val="10002"/>
                  </a:ext>
                </a:extLst>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1564"/>
            <a:ext cx="1516614" cy="136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92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1024" y="333844"/>
            <a:ext cx="7125113" cy="924475"/>
          </a:xfrm>
        </p:spPr>
        <p:txBody>
          <a:bodyPr/>
          <a:lstStyle/>
          <a:p>
            <a:pPr algn="ctr"/>
            <a:r>
              <a:rPr lang="pl-PL" dirty="0"/>
              <a:t>HODNOTENIE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622923495"/>
              </p:ext>
            </p:extLst>
          </p:nvPr>
        </p:nvGraphicFramePr>
        <p:xfrm>
          <a:off x="611560" y="1556792"/>
          <a:ext cx="8291264" cy="4528491"/>
        </p:xfrm>
        <a:graphic>
          <a:graphicData uri="http://schemas.openxmlformats.org/drawingml/2006/table">
            <a:tbl>
              <a:tblPr firstRow="1" bandRow="1">
                <a:tableStyleId>{5C22544A-7EE6-4342-B048-85BDC9FD1C3A}</a:tableStyleId>
              </a:tblPr>
              <a:tblGrid>
                <a:gridCol w="2119064">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814414">
                <a:tc>
                  <a:txBody>
                    <a:bodyPr/>
                    <a:lstStyle/>
                    <a:p>
                      <a:pPr algn="ctr"/>
                      <a:endParaRPr lang="sk-SK" sz="1600" b="0" noProof="0" dirty="0">
                        <a:solidFill>
                          <a:srgbClr val="FF0000"/>
                        </a:solidFill>
                      </a:endParaRPr>
                    </a:p>
                    <a:p>
                      <a:pPr algn="ctr"/>
                      <a:r>
                        <a:rPr lang="sk-SK" sz="1600" b="0" noProof="0" dirty="0">
                          <a:solidFill>
                            <a:srgbClr val="FF0000"/>
                          </a:solidFill>
                        </a:rPr>
                        <a:t>Počet bodov</a:t>
                      </a:r>
                    </a:p>
                    <a:p>
                      <a:pPr algn="ctr"/>
                      <a:endParaRPr lang="sk-SK" sz="1600" b="0" noProof="0" dirty="0">
                        <a:solidFill>
                          <a:srgbClr val="FF0000"/>
                        </a:solidFill>
                      </a:endParaRPr>
                    </a:p>
                  </a:txBody>
                  <a:tcPr>
                    <a:solidFill>
                      <a:schemeClr val="bg2"/>
                    </a:solidFill>
                  </a:tcPr>
                </a:tc>
                <a:tc>
                  <a:txBody>
                    <a:bodyPr/>
                    <a:lstStyle/>
                    <a:p>
                      <a:pPr algn="ctr"/>
                      <a:endParaRPr lang="sk-SK" sz="1600" b="0" noProof="0" dirty="0">
                        <a:solidFill>
                          <a:srgbClr val="FF0000"/>
                        </a:solidFill>
                      </a:endParaRPr>
                    </a:p>
                    <a:p>
                      <a:pPr algn="ctr"/>
                      <a:r>
                        <a:rPr lang="sk-SK" sz="1600" b="0" noProof="0" dirty="0">
                          <a:solidFill>
                            <a:srgbClr val="FF0000"/>
                          </a:solidFill>
                        </a:rPr>
                        <a:t>1</a:t>
                      </a:r>
                    </a:p>
                  </a:txBody>
                  <a:tcPr>
                    <a:solidFill>
                      <a:schemeClr val="bg2"/>
                    </a:solidFill>
                  </a:tcPr>
                </a:tc>
                <a:tc>
                  <a:txBody>
                    <a:bodyPr/>
                    <a:lstStyle/>
                    <a:p>
                      <a:pPr algn="ctr"/>
                      <a:endParaRPr lang="sk-SK" sz="1600" b="0" noProof="0" dirty="0">
                        <a:solidFill>
                          <a:srgbClr val="FF0000"/>
                        </a:solidFill>
                      </a:endParaRPr>
                    </a:p>
                    <a:p>
                      <a:pPr algn="ctr"/>
                      <a:r>
                        <a:rPr lang="sk-SK" sz="1600" b="0" noProof="0" dirty="0">
                          <a:solidFill>
                            <a:srgbClr val="FF0000"/>
                          </a:solidFill>
                        </a:rPr>
                        <a:t>2</a:t>
                      </a:r>
                    </a:p>
                  </a:txBody>
                  <a:tcPr>
                    <a:solidFill>
                      <a:schemeClr val="bg2"/>
                    </a:solidFill>
                  </a:tcPr>
                </a:tc>
                <a:tc>
                  <a:txBody>
                    <a:bodyPr/>
                    <a:lstStyle/>
                    <a:p>
                      <a:pPr algn="ctr"/>
                      <a:endParaRPr lang="sk-SK" sz="1600" b="0" noProof="0" dirty="0">
                        <a:solidFill>
                          <a:srgbClr val="FF0000"/>
                        </a:solidFill>
                      </a:endParaRPr>
                    </a:p>
                    <a:p>
                      <a:pPr algn="ctr"/>
                      <a:r>
                        <a:rPr lang="sk-SK" sz="1600" b="0" noProof="0" dirty="0">
                          <a:solidFill>
                            <a:srgbClr val="FF0000"/>
                          </a:solidFill>
                        </a:rPr>
                        <a:t>3</a:t>
                      </a:r>
                    </a:p>
                  </a:txBody>
                  <a:tcPr>
                    <a:solidFill>
                      <a:schemeClr val="bg2"/>
                    </a:solidFill>
                  </a:tcPr>
                </a:tc>
                <a:extLst>
                  <a:ext uri="{0D108BD9-81ED-4DB2-BD59-A6C34878D82A}">
                    <a16:rowId xmlns="" xmlns:a16="http://schemas.microsoft.com/office/drawing/2014/main" val="10000"/>
                  </a:ext>
                </a:extLst>
              </a:tr>
              <a:tr h="1749834">
                <a:tc>
                  <a:txBody>
                    <a:bodyPr/>
                    <a:lstStyle/>
                    <a:p>
                      <a:pPr algn="ctr"/>
                      <a:endParaRPr lang="sk-SK" sz="1200" b="0" noProof="0" dirty="0">
                        <a:solidFill>
                          <a:schemeClr val="tx1"/>
                        </a:solidFill>
                      </a:endParaRPr>
                    </a:p>
                    <a:p>
                      <a:pPr algn="ctr"/>
                      <a:endParaRPr lang="sk-SK" sz="1200" b="0" noProof="0" dirty="0">
                        <a:solidFill>
                          <a:schemeClr val="tx1"/>
                        </a:solidFill>
                      </a:endParaRPr>
                    </a:p>
                    <a:p>
                      <a:pPr algn="ctr"/>
                      <a:r>
                        <a:rPr lang="sk-SK" sz="1200" b="0" noProof="0" dirty="0">
                          <a:solidFill>
                            <a:schemeClr val="tx1"/>
                          </a:solidFill>
                        </a:rPr>
                        <a:t>PRACOVNÉ ZAANGAŽOVANIE SKUPINY A SCHOPNOSŤ SPOLUPRÁCE</a:t>
                      </a:r>
                    </a:p>
                  </a:txBody>
                  <a:tcPr>
                    <a:solidFill>
                      <a:schemeClr val="bg2">
                        <a:lumMod val="75000"/>
                      </a:schemeClr>
                    </a:solidFill>
                  </a:tcPr>
                </a:tc>
                <a:tc>
                  <a:txBody>
                    <a:bodyPr/>
                    <a:lstStyle/>
                    <a:p>
                      <a:endParaRPr lang="sk-SK" sz="1200" b="0" noProof="0" dirty="0">
                        <a:solidFill>
                          <a:schemeClr val="tx1"/>
                        </a:solidFill>
                      </a:endParaRPr>
                    </a:p>
                    <a:p>
                      <a:endParaRPr lang="sk-SK" sz="1200" b="0" noProof="0" dirty="0">
                        <a:solidFill>
                          <a:schemeClr val="tx1"/>
                        </a:solidFill>
                      </a:endParaRPr>
                    </a:p>
                    <a:p>
                      <a:r>
                        <a:rPr lang="sk-SK" sz="1200" b="0" noProof="0" dirty="0">
                          <a:solidFill>
                            <a:schemeClr val="tx1"/>
                          </a:solidFill>
                        </a:rPr>
                        <a:t>Chýba zaangažovanie všetkých členov skupiny.  </a:t>
                      </a:r>
                    </a:p>
                  </a:txBody>
                  <a:tcPr>
                    <a:solidFill>
                      <a:schemeClr val="bg2">
                        <a:lumMod val="75000"/>
                      </a:schemeClr>
                    </a:solidFill>
                  </a:tcPr>
                </a:tc>
                <a:tc>
                  <a:txBody>
                    <a:bodyPr/>
                    <a:lstStyle/>
                    <a:p>
                      <a:endParaRPr lang="sk-SK" sz="1200" b="0" noProof="0" dirty="0">
                        <a:solidFill>
                          <a:schemeClr val="tx1"/>
                        </a:solidFill>
                      </a:endParaRPr>
                    </a:p>
                    <a:p>
                      <a:endParaRPr lang="sk-SK" sz="1200" b="0" noProof="0" dirty="0">
                        <a:solidFill>
                          <a:schemeClr val="tx1"/>
                        </a:solidFill>
                      </a:endParaRPr>
                    </a:p>
                    <a:p>
                      <a:r>
                        <a:rPr lang="sk-SK" sz="1200" b="0" noProof="0" dirty="0">
                          <a:solidFill>
                            <a:schemeClr val="tx1"/>
                          </a:solidFill>
                        </a:rPr>
                        <a:t>Dobrá spolupráca</a:t>
                      </a:r>
                      <a:r>
                        <a:rPr lang="sk-SK" sz="1200" b="0" baseline="0" noProof="0" dirty="0">
                          <a:solidFill>
                            <a:schemeClr val="tx1"/>
                          </a:solidFill>
                        </a:rPr>
                        <a:t> všetkých členov skupiny. Schopnosť spolupráce na uspokojivej úrovni. </a:t>
                      </a:r>
                      <a:endParaRPr lang="sk-SK" sz="1200" b="0" noProof="0" dirty="0">
                        <a:solidFill>
                          <a:schemeClr val="tx1"/>
                        </a:solidFill>
                      </a:endParaRPr>
                    </a:p>
                  </a:txBody>
                  <a:tcPr>
                    <a:solidFill>
                      <a:schemeClr val="bg2">
                        <a:lumMod val="75000"/>
                      </a:schemeClr>
                    </a:solidFill>
                  </a:tcPr>
                </a:tc>
                <a:tc>
                  <a:txBody>
                    <a:bodyPr/>
                    <a:lstStyle/>
                    <a:p>
                      <a:r>
                        <a:rPr lang="sk-SK" sz="1200" b="0" noProof="0" dirty="0">
                          <a:solidFill>
                            <a:schemeClr val="tx1"/>
                          </a:solidFill>
                        </a:rPr>
                        <a:t>Úplné zaangažovanie všetkých členov skupiny, vzájomná motivácia</a:t>
                      </a:r>
                      <a:r>
                        <a:rPr lang="sk-SK" sz="1200" b="0" baseline="0" noProof="0" dirty="0">
                          <a:solidFill>
                            <a:schemeClr val="tx1"/>
                          </a:solidFill>
                        </a:rPr>
                        <a:t>. Vysoká úroveň spolupráce v skupine.</a:t>
                      </a:r>
                      <a:endParaRPr lang="sk-SK" sz="1200" b="0" noProof="0" dirty="0">
                        <a:solidFill>
                          <a:schemeClr val="tx1"/>
                        </a:solidFill>
                      </a:endParaRPr>
                    </a:p>
                  </a:txBody>
                  <a:tcPr>
                    <a:solidFill>
                      <a:schemeClr val="bg2">
                        <a:lumMod val="75000"/>
                      </a:schemeClr>
                    </a:solidFill>
                  </a:tcPr>
                </a:tc>
                <a:extLst>
                  <a:ext uri="{0D108BD9-81ED-4DB2-BD59-A6C34878D82A}">
                    <a16:rowId xmlns="" xmlns:a16="http://schemas.microsoft.com/office/drawing/2014/main" val="10001"/>
                  </a:ext>
                </a:extLst>
              </a:tr>
              <a:tr h="1955697">
                <a:tc>
                  <a:txBody>
                    <a:bodyPr/>
                    <a:lstStyle/>
                    <a:p>
                      <a:pPr algn="ctr"/>
                      <a:endParaRPr lang="sk-SK" sz="1200" noProof="0" dirty="0">
                        <a:solidFill>
                          <a:schemeClr val="tx1"/>
                        </a:solidFill>
                      </a:endParaRPr>
                    </a:p>
                    <a:p>
                      <a:pPr algn="ctr"/>
                      <a:endParaRPr lang="sk-SK" sz="1200" noProof="0" dirty="0">
                        <a:solidFill>
                          <a:schemeClr val="tx1"/>
                        </a:solidFill>
                      </a:endParaRPr>
                    </a:p>
                    <a:p>
                      <a:pPr algn="ctr"/>
                      <a:endParaRPr lang="sk-SK" sz="1200" noProof="0" dirty="0">
                        <a:solidFill>
                          <a:schemeClr val="tx1"/>
                        </a:solidFill>
                      </a:endParaRPr>
                    </a:p>
                    <a:p>
                      <a:pPr algn="ctr"/>
                      <a:endParaRPr lang="sk-SK" sz="1200" noProof="0" dirty="0">
                        <a:solidFill>
                          <a:schemeClr val="tx1"/>
                        </a:solidFill>
                      </a:endParaRPr>
                    </a:p>
                    <a:p>
                      <a:pPr algn="ctr"/>
                      <a:r>
                        <a:rPr lang="sk-SK" sz="1200" noProof="0" dirty="0">
                          <a:solidFill>
                            <a:schemeClr val="tx1"/>
                          </a:solidFill>
                        </a:rPr>
                        <a:t>PREZENTÁCIA</a:t>
                      </a:r>
                    </a:p>
                  </a:txBody>
                  <a:tcPr>
                    <a:solidFill>
                      <a:schemeClr val="bg2">
                        <a:lumMod val="75000"/>
                      </a:schemeClr>
                    </a:solidFill>
                  </a:tcPr>
                </a:tc>
                <a:tc>
                  <a:txBody>
                    <a:bodyPr/>
                    <a:lstStyle/>
                    <a:p>
                      <a:endParaRPr lang="sk-SK" sz="1200" noProof="0" dirty="0">
                        <a:solidFill>
                          <a:schemeClr val="tx1"/>
                        </a:solidFill>
                      </a:endParaRPr>
                    </a:p>
                    <a:p>
                      <a:r>
                        <a:rPr lang="sk-SK" sz="1200" noProof="0" dirty="0">
                          <a:solidFill>
                            <a:schemeClr val="tx1"/>
                          </a:solidFill>
                        </a:rPr>
                        <a:t>Práca len prečítaná. Chýbajúce odpovede na </a:t>
                      </a:r>
                      <a:r>
                        <a:rPr lang="sk-SK" sz="1200" u="sng" noProof="0" dirty="0">
                          <a:solidFill>
                            <a:schemeClr val="tx1"/>
                          </a:solidFill>
                        </a:rPr>
                        <a:t>otázky</a:t>
                      </a:r>
                      <a:r>
                        <a:rPr lang="sk-SK" sz="1200" u="sng" baseline="0" noProof="0" dirty="0">
                          <a:solidFill>
                            <a:schemeClr val="tx1"/>
                          </a:solidFill>
                        </a:rPr>
                        <a:t> učiteľa*</a:t>
                      </a:r>
                      <a:r>
                        <a:rPr lang="sk-SK" sz="1200" baseline="0" noProof="0" dirty="0">
                          <a:solidFill>
                            <a:schemeClr val="tx1"/>
                          </a:solidFill>
                        </a:rPr>
                        <a:t>(alebo odpovede nesúvisiace s otázkami uvedenými v úlohe)</a:t>
                      </a:r>
                      <a:endParaRPr lang="sk-SK" sz="1200" noProof="0" dirty="0">
                        <a:solidFill>
                          <a:schemeClr val="tx1"/>
                        </a:solidFill>
                      </a:endParaRPr>
                    </a:p>
                  </a:txBody>
                  <a:tcPr>
                    <a:solidFill>
                      <a:schemeClr val="bg2">
                        <a:lumMod val="75000"/>
                      </a:schemeClr>
                    </a:solidFill>
                  </a:tcPr>
                </a:tc>
                <a:tc>
                  <a:txBody>
                    <a:bodyPr/>
                    <a:lstStyle/>
                    <a:p>
                      <a:endParaRPr lang="sk-SK" sz="1200" noProof="0" dirty="0">
                        <a:solidFill>
                          <a:schemeClr val="tx1"/>
                        </a:solidFill>
                      </a:endParaRPr>
                    </a:p>
                    <a:p>
                      <a:r>
                        <a:rPr lang="sk-SK" sz="1200" noProof="0" dirty="0">
                          <a:solidFill>
                            <a:schemeClr val="tx1"/>
                          </a:solidFill>
                        </a:rPr>
                        <a:t>Prezentácia čiastočne prednášaná a čiastočne čítaná. Ťažkosti pri</a:t>
                      </a:r>
                      <a:r>
                        <a:rPr lang="sk-SK" sz="1200" baseline="0" noProof="0" dirty="0">
                          <a:solidFill>
                            <a:schemeClr val="tx1"/>
                          </a:solidFill>
                        </a:rPr>
                        <a:t> odpovedaní na otázky učiteľa.</a:t>
                      </a:r>
                      <a:endParaRPr lang="sk-SK" sz="1200" noProof="0" dirty="0">
                        <a:solidFill>
                          <a:schemeClr val="tx1"/>
                        </a:solidFill>
                      </a:endParaRPr>
                    </a:p>
                  </a:txBody>
                  <a:tcPr>
                    <a:solidFill>
                      <a:schemeClr val="bg2">
                        <a:lumMod val="75000"/>
                      </a:schemeClr>
                    </a:solidFill>
                  </a:tcPr>
                </a:tc>
                <a:tc>
                  <a:txBody>
                    <a:bodyPr/>
                    <a:lstStyle/>
                    <a:p>
                      <a:r>
                        <a:rPr lang="sk-SK" sz="1200" noProof="0" dirty="0">
                          <a:solidFill>
                            <a:schemeClr val="tx1"/>
                          </a:solidFill>
                        </a:rPr>
                        <a:t>Práca prezentovaná</a:t>
                      </a:r>
                      <a:r>
                        <a:rPr lang="sk-SK" sz="1200" baseline="0" noProof="0" dirty="0">
                          <a:solidFill>
                            <a:schemeClr val="tx1"/>
                          </a:solidFill>
                        </a:rPr>
                        <a:t> zaujímavým, usporiadaným a správnym spôsobom. </a:t>
                      </a:r>
                      <a:r>
                        <a:rPr lang="sk-SK" sz="1200" noProof="0" dirty="0">
                          <a:solidFill>
                            <a:schemeClr val="tx1"/>
                          </a:solidFill>
                        </a:rPr>
                        <a:t>Preukázané</a:t>
                      </a:r>
                      <a:r>
                        <a:rPr lang="sk-SK" sz="1200" baseline="0" noProof="0" dirty="0">
                          <a:solidFill>
                            <a:schemeClr val="tx1"/>
                          </a:solidFill>
                        </a:rPr>
                        <a:t> pochopenie prezentovaného obsahu. </a:t>
                      </a:r>
                      <a:r>
                        <a:rPr lang="sk-SK" sz="1200" noProof="0" dirty="0">
                          <a:solidFill>
                            <a:schemeClr val="tx1"/>
                          </a:solidFill>
                        </a:rPr>
                        <a:t>Správne odpovede na otázky učiteľa.</a:t>
                      </a:r>
                    </a:p>
                  </a:txBody>
                  <a:tcPr>
                    <a:solidFill>
                      <a:schemeClr val="bg2">
                        <a:lumMod val="75000"/>
                      </a:schemeClr>
                    </a:solidFill>
                  </a:tcPr>
                </a:tc>
                <a:extLst>
                  <a:ext uri="{0D108BD9-81ED-4DB2-BD59-A6C34878D82A}">
                    <a16:rowId xmlns="" xmlns:a16="http://schemas.microsoft.com/office/drawing/2014/main" val="10002"/>
                  </a:ext>
                </a:extLst>
              </a:tr>
            </a:tbl>
          </a:graphicData>
        </a:graphic>
      </p:graphicFrame>
      <p:sp>
        <p:nvSpPr>
          <p:cNvPr id="5" name="pole tekstowe 4"/>
          <p:cNvSpPr txBox="1"/>
          <p:nvPr/>
        </p:nvSpPr>
        <p:spPr>
          <a:xfrm>
            <a:off x="1259632" y="6093296"/>
            <a:ext cx="6552728" cy="369332"/>
          </a:xfrm>
          <a:prstGeom prst="rect">
            <a:avLst/>
          </a:prstGeom>
          <a:noFill/>
        </p:spPr>
        <p:txBody>
          <a:bodyPr wrap="square" rtlCol="0">
            <a:spAutoFit/>
          </a:bodyPr>
          <a:lstStyle/>
          <a:p>
            <a:r>
              <a:rPr lang="pl-PL" dirty="0"/>
              <a:t>* </a:t>
            </a:r>
            <a:r>
              <a:rPr lang="sk-SK" sz="1100" dirty="0"/>
              <a:t>Testujúce otázky sú v súlade s otázkami uvedenými v úlohe.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176" y="116632"/>
            <a:ext cx="1511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694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404664"/>
            <a:ext cx="7125113" cy="924475"/>
          </a:xfrm>
        </p:spPr>
        <p:txBody>
          <a:bodyPr/>
          <a:lstStyle/>
          <a:p>
            <a:pPr algn="ctr"/>
            <a:r>
              <a:rPr lang="pl-PL" dirty="0"/>
              <a:t>HODNOTENIE</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807109874"/>
              </p:ext>
            </p:extLst>
          </p:nvPr>
        </p:nvGraphicFramePr>
        <p:xfrm>
          <a:off x="539552" y="1556793"/>
          <a:ext cx="8291264" cy="4848762"/>
        </p:xfrm>
        <a:graphic>
          <a:graphicData uri="http://schemas.openxmlformats.org/drawingml/2006/table">
            <a:tbl>
              <a:tblPr firstRow="1" bandRow="1">
                <a:tableStyleId>{5C22544A-7EE6-4342-B048-85BDC9FD1C3A}</a:tableStyleId>
              </a:tblPr>
              <a:tblGrid>
                <a:gridCol w="2119064">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1008339">
                <a:tc>
                  <a:txBody>
                    <a:bodyPr/>
                    <a:lstStyle/>
                    <a:p>
                      <a:pPr algn="ctr"/>
                      <a:endParaRPr lang="pl-PL" sz="1600" b="0" dirty="0">
                        <a:solidFill>
                          <a:srgbClr val="FF0000"/>
                        </a:solidFill>
                      </a:endParaRPr>
                    </a:p>
                    <a:p>
                      <a:pPr algn="ctr"/>
                      <a:r>
                        <a:rPr lang="pl-PL" sz="1600" b="0" dirty="0">
                          <a:solidFill>
                            <a:srgbClr val="FF0000"/>
                          </a:solidFill>
                        </a:rPr>
                        <a:t>POČET BODOV</a:t>
                      </a:r>
                    </a:p>
                    <a:p>
                      <a:pPr algn="ctr"/>
                      <a:r>
                        <a:rPr lang="pl-PL" sz="1600" b="0" dirty="0">
                          <a:solidFill>
                            <a:srgbClr val="FF0000"/>
                          </a:solidFill>
                        </a:rPr>
                        <a:t>VÝROBA PLAGÁTU</a:t>
                      </a:r>
                    </a:p>
                  </a:txBody>
                  <a:tcPr/>
                </a:tc>
                <a:tc>
                  <a:txBody>
                    <a:bodyPr/>
                    <a:lstStyle/>
                    <a:p>
                      <a:pPr algn="ctr"/>
                      <a:endParaRPr lang="pl-PL" sz="1600" b="0" dirty="0">
                        <a:solidFill>
                          <a:srgbClr val="FF0000"/>
                        </a:solidFill>
                      </a:endParaRPr>
                    </a:p>
                    <a:p>
                      <a:pPr algn="ctr"/>
                      <a:endParaRPr lang="pl-PL" sz="1600" b="0" dirty="0">
                        <a:solidFill>
                          <a:srgbClr val="FF0000"/>
                        </a:solidFill>
                      </a:endParaRPr>
                    </a:p>
                    <a:p>
                      <a:pPr algn="ctr"/>
                      <a:r>
                        <a:rPr lang="pl-PL" sz="1600" b="0" dirty="0">
                          <a:solidFill>
                            <a:srgbClr val="FF0000"/>
                          </a:solidFill>
                        </a:rPr>
                        <a:t>1</a:t>
                      </a:r>
                    </a:p>
                  </a:txBody>
                  <a:tcPr/>
                </a:tc>
                <a:tc>
                  <a:txBody>
                    <a:bodyPr/>
                    <a:lstStyle/>
                    <a:p>
                      <a:pPr algn="ctr"/>
                      <a:endParaRPr lang="pl-PL" sz="1600" b="0" dirty="0">
                        <a:solidFill>
                          <a:srgbClr val="FF0000"/>
                        </a:solidFill>
                      </a:endParaRPr>
                    </a:p>
                    <a:p>
                      <a:pPr algn="ctr"/>
                      <a:endParaRPr lang="pl-PL" sz="1600" b="0" dirty="0">
                        <a:solidFill>
                          <a:srgbClr val="FF0000"/>
                        </a:solidFill>
                      </a:endParaRPr>
                    </a:p>
                    <a:p>
                      <a:pPr algn="ctr"/>
                      <a:r>
                        <a:rPr lang="pl-PL" sz="1600" b="0" dirty="0">
                          <a:solidFill>
                            <a:srgbClr val="FF0000"/>
                          </a:solidFill>
                        </a:rPr>
                        <a:t>2</a:t>
                      </a:r>
                    </a:p>
                  </a:txBody>
                  <a:tcPr/>
                </a:tc>
                <a:tc>
                  <a:txBody>
                    <a:bodyPr/>
                    <a:lstStyle/>
                    <a:p>
                      <a:pPr algn="ctr"/>
                      <a:endParaRPr lang="pl-PL" sz="1600" b="0" dirty="0">
                        <a:solidFill>
                          <a:srgbClr val="FF0000"/>
                        </a:solidFill>
                      </a:endParaRPr>
                    </a:p>
                    <a:p>
                      <a:pPr algn="ctr"/>
                      <a:endParaRPr lang="pl-PL" sz="1600" b="0" dirty="0">
                        <a:solidFill>
                          <a:srgbClr val="FF0000"/>
                        </a:solidFill>
                      </a:endParaRPr>
                    </a:p>
                    <a:p>
                      <a:pPr algn="ctr"/>
                      <a:r>
                        <a:rPr lang="pl-PL" sz="1600" b="0" dirty="0">
                          <a:solidFill>
                            <a:srgbClr val="FF0000"/>
                          </a:solidFill>
                        </a:rPr>
                        <a:t>3</a:t>
                      </a:r>
                    </a:p>
                  </a:txBody>
                  <a:tcPr/>
                </a:tc>
                <a:extLst>
                  <a:ext uri="{0D108BD9-81ED-4DB2-BD59-A6C34878D82A}">
                    <a16:rowId xmlns="" xmlns:a16="http://schemas.microsoft.com/office/drawing/2014/main" val="10000"/>
                  </a:ext>
                </a:extLst>
              </a:tr>
              <a:tr h="1469293">
                <a:tc>
                  <a:txBody>
                    <a:bodyPr/>
                    <a:lstStyle/>
                    <a:p>
                      <a:pPr algn="ctr"/>
                      <a:endParaRPr lang="sk-SK" sz="1600" b="0" noProof="0" dirty="0">
                        <a:solidFill>
                          <a:schemeClr val="tx1"/>
                        </a:solidFill>
                      </a:endParaRPr>
                    </a:p>
                    <a:p>
                      <a:pPr algn="ctr"/>
                      <a:endParaRPr lang="sk-SK" sz="1200" b="0" noProof="0" dirty="0">
                        <a:solidFill>
                          <a:schemeClr val="tx1"/>
                        </a:solidFill>
                      </a:endParaRPr>
                    </a:p>
                    <a:p>
                      <a:pPr algn="ctr"/>
                      <a:r>
                        <a:rPr lang="sk-SK" sz="1200" b="0" noProof="0" dirty="0">
                          <a:solidFill>
                            <a:schemeClr val="tx1"/>
                          </a:solidFill>
                        </a:rPr>
                        <a:t>PRACOVNÉ ZAANGAŽOVANIE SKUPINY A SCHOPNOSŤ SPOLUPRÁCE</a:t>
                      </a:r>
                    </a:p>
                    <a:p>
                      <a:pPr algn="ctr"/>
                      <a:endParaRPr lang="sk-SK" sz="1600" b="0" noProof="0" dirty="0">
                        <a:solidFill>
                          <a:srgbClr val="FF0000"/>
                        </a:solidFill>
                      </a:endParaRPr>
                    </a:p>
                  </a:txBody>
                  <a:tcPr>
                    <a:solidFill>
                      <a:schemeClr val="accent1">
                        <a:lumMod val="75000"/>
                      </a:schemeClr>
                    </a:solidFill>
                  </a:tcPr>
                </a:tc>
                <a:tc>
                  <a:txBody>
                    <a:bodyPr/>
                    <a:lstStyle/>
                    <a:p>
                      <a:endParaRPr lang="sk-SK" sz="1200" b="0" noProof="0" dirty="0">
                        <a:solidFill>
                          <a:schemeClr val="tx1"/>
                        </a:solidFill>
                      </a:endParaRPr>
                    </a:p>
                    <a:p>
                      <a:endParaRPr lang="sk-SK" sz="1200" b="0" noProof="0" dirty="0">
                        <a:solidFill>
                          <a:schemeClr val="tx1"/>
                        </a:solidFill>
                      </a:endParaRPr>
                    </a:p>
                    <a:p>
                      <a:r>
                        <a:rPr lang="sk-SK" sz="1200" b="0" noProof="0" dirty="0">
                          <a:solidFill>
                            <a:schemeClr val="tx1"/>
                          </a:solidFill>
                        </a:rPr>
                        <a:t>Chýbajúce</a:t>
                      </a:r>
                      <a:r>
                        <a:rPr lang="sk-SK" sz="1200" b="0" baseline="0" noProof="0" dirty="0">
                          <a:solidFill>
                            <a:schemeClr val="tx1"/>
                          </a:solidFill>
                        </a:rPr>
                        <a:t> zaangažovanie všetkých členov skupiny</a:t>
                      </a:r>
                      <a:r>
                        <a:rPr lang="sk-SK" sz="1200" b="0" noProof="0" dirty="0">
                          <a:solidFill>
                            <a:schemeClr val="tx1"/>
                          </a:solidFill>
                        </a:rPr>
                        <a:t>.  Nezhody pri plánovaní obsahu plagátu.</a:t>
                      </a:r>
                    </a:p>
                  </a:txBody>
                  <a:tcPr>
                    <a:solidFill>
                      <a:schemeClr val="accent1">
                        <a:lumMod val="75000"/>
                      </a:schemeClr>
                    </a:solidFill>
                  </a:tcPr>
                </a:tc>
                <a:tc>
                  <a:txBody>
                    <a:bodyPr/>
                    <a:lstStyle/>
                    <a:p>
                      <a:endParaRPr lang="sk-SK" sz="1200" b="0" noProof="0" dirty="0">
                        <a:solidFill>
                          <a:schemeClr val="tx1"/>
                        </a:solidFill>
                      </a:endParaRPr>
                    </a:p>
                    <a:p>
                      <a:endParaRPr lang="sk-SK" sz="1200" b="0" noProof="0" dirty="0">
                        <a:solidFill>
                          <a:schemeClr val="tx1"/>
                        </a:solidFill>
                      </a:endParaRPr>
                    </a:p>
                    <a:p>
                      <a:r>
                        <a:rPr lang="sk-SK" sz="1200" b="0" noProof="0" dirty="0">
                          <a:solidFill>
                            <a:schemeClr val="tx1"/>
                          </a:solidFill>
                        </a:rPr>
                        <a:t>Dobrá spolupráca so všetkými členmi skupiny</a:t>
                      </a:r>
                      <a:r>
                        <a:rPr lang="sk-SK" sz="1200" b="0" baseline="0" noProof="0" dirty="0">
                          <a:solidFill>
                            <a:schemeClr val="tx1"/>
                          </a:solidFill>
                        </a:rPr>
                        <a:t>. Schopnosť spolupráce na uspokojivej úrovni. </a:t>
                      </a:r>
                      <a:endParaRPr lang="sk-SK" sz="1200" b="0" noProof="0" dirty="0">
                        <a:solidFill>
                          <a:schemeClr val="tx1"/>
                        </a:solidFill>
                      </a:endParaRPr>
                    </a:p>
                  </a:txBody>
                  <a:tcPr>
                    <a:solidFill>
                      <a:schemeClr val="accent1">
                        <a:lumMod val="75000"/>
                      </a:schemeClr>
                    </a:solidFill>
                  </a:tcPr>
                </a:tc>
                <a:tc>
                  <a:txBody>
                    <a:bodyPr/>
                    <a:lstStyle/>
                    <a:p>
                      <a:r>
                        <a:rPr lang="sk-SK" sz="1200" b="0" noProof="0" dirty="0">
                          <a:solidFill>
                            <a:schemeClr val="tx1"/>
                          </a:solidFill>
                        </a:rPr>
                        <a:t>Úplné zaangažovanie všetkých členov skupiny</a:t>
                      </a:r>
                      <a:r>
                        <a:rPr lang="sk-SK" sz="1200" b="0" baseline="0" noProof="0" dirty="0">
                          <a:solidFill>
                            <a:schemeClr val="tx1"/>
                          </a:solidFill>
                        </a:rPr>
                        <a:t>, vzájomná motivácia a pomoc pri práci. Vysoká úroveň spolupráce v skupine.</a:t>
                      </a:r>
                      <a:endParaRPr lang="sk-SK" sz="1200" b="0" noProof="0" dirty="0">
                        <a:solidFill>
                          <a:schemeClr val="tx1"/>
                        </a:solidFill>
                      </a:endParaRPr>
                    </a:p>
                  </a:txBody>
                  <a:tcPr>
                    <a:solidFill>
                      <a:schemeClr val="accent1">
                        <a:lumMod val="75000"/>
                      </a:schemeClr>
                    </a:solidFill>
                  </a:tcPr>
                </a:tc>
                <a:extLst>
                  <a:ext uri="{0D108BD9-81ED-4DB2-BD59-A6C34878D82A}">
                    <a16:rowId xmlns="" xmlns:a16="http://schemas.microsoft.com/office/drawing/2014/main" val="10001"/>
                  </a:ext>
                </a:extLst>
              </a:tr>
              <a:tr h="2346903">
                <a:tc>
                  <a:txBody>
                    <a:bodyPr/>
                    <a:lstStyle/>
                    <a:p>
                      <a:endParaRPr lang="pl-PL" sz="1200" dirty="0"/>
                    </a:p>
                    <a:p>
                      <a:endParaRPr lang="pl-PL" sz="1200" dirty="0"/>
                    </a:p>
                    <a:p>
                      <a:endParaRPr lang="pl-PL" sz="1200" dirty="0"/>
                    </a:p>
                    <a:p>
                      <a:r>
                        <a:rPr lang="pl-PL" sz="1200" dirty="0"/>
                        <a:t>OBSAHOVÁ</a:t>
                      </a:r>
                      <a:r>
                        <a:rPr lang="pl-PL" sz="1200" baseline="0" dirty="0"/>
                        <a:t> STRÁNKA PLAGÁTU A SPÔSOB VÝROBY PLAGÁTU</a:t>
                      </a:r>
                      <a:endParaRPr lang="pl-PL" sz="1200" dirty="0"/>
                    </a:p>
                  </a:txBody>
                  <a:tcPr>
                    <a:solidFill>
                      <a:schemeClr val="accent1">
                        <a:lumMod val="75000"/>
                      </a:schemeClr>
                    </a:solidFill>
                  </a:tcPr>
                </a:tc>
                <a:tc>
                  <a:txBody>
                    <a:bodyPr/>
                    <a:lstStyle/>
                    <a:p>
                      <a:endParaRPr lang="sk-SK" sz="1200" noProof="0" dirty="0"/>
                    </a:p>
                    <a:p>
                      <a:endParaRPr lang="sk-SK" sz="1200" noProof="0" dirty="0"/>
                    </a:p>
                    <a:p>
                      <a:endParaRPr lang="sk-SK" sz="1200" noProof="0" dirty="0"/>
                    </a:p>
                    <a:p>
                      <a:r>
                        <a:rPr lang="sk-SK" sz="1200" noProof="0" dirty="0"/>
                        <a:t>Nedbalo pripravený plagát. Plagát nie je v súlade</a:t>
                      </a:r>
                      <a:r>
                        <a:rPr lang="sk-SK" sz="1200" baseline="0" noProof="0" dirty="0"/>
                        <a:t> s obsahom úlohy. Málo čitateľný plagát, ktorý neobsahuje všetky prvky.</a:t>
                      </a:r>
                      <a:endParaRPr lang="sk-SK" sz="1200" noProof="0" dirty="0"/>
                    </a:p>
                  </a:txBody>
                  <a:tcPr>
                    <a:solidFill>
                      <a:schemeClr val="accent1">
                        <a:lumMod val="75000"/>
                      </a:schemeClr>
                    </a:solidFill>
                  </a:tcPr>
                </a:tc>
                <a:tc>
                  <a:txBody>
                    <a:bodyPr/>
                    <a:lstStyle/>
                    <a:p>
                      <a:endParaRPr lang="sk-SK" sz="1200" noProof="0" dirty="0"/>
                    </a:p>
                    <a:p>
                      <a:endParaRPr lang="sk-SK" sz="1200" baseline="0" noProof="0" dirty="0"/>
                    </a:p>
                    <a:p>
                      <a:r>
                        <a:rPr lang="sk-SK" sz="1200" baseline="0" noProof="0" dirty="0"/>
                        <a:t>Plagát čitateľný a estetický.</a:t>
                      </a:r>
                    </a:p>
                    <a:p>
                      <a:r>
                        <a:rPr lang="sk-SK" sz="1200" baseline="0" noProof="0" dirty="0"/>
                        <a:t>Drobné nedokonalosti.</a:t>
                      </a:r>
                    </a:p>
                    <a:p>
                      <a:r>
                        <a:rPr lang="sk-SK" sz="1200" baseline="0" noProof="0" dirty="0"/>
                        <a:t>Obsah plagátu v súlade s úlohou, drobné chyby.</a:t>
                      </a:r>
                      <a:endParaRPr lang="sk-SK" sz="1200" noProof="0" dirty="0"/>
                    </a:p>
                  </a:txBody>
                  <a:tcPr>
                    <a:solidFill>
                      <a:schemeClr val="accent1">
                        <a:lumMod val="75000"/>
                      </a:schemeClr>
                    </a:solidFill>
                  </a:tcPr>
                </a:tc>
                <a:tc>
                  <a:txBody>
                    <a:bodyPr/>
                    <a:lstStyle/>
                    <a:p>
                      <a:r>
                        <a:rPr lang="sk-SK" sz="1200" noProof="0" dirty="0"/>
                        <a:t>Veľmi zaujímavý plagát s využitím</a:t>
                      </a:r>
                      <a:r>
                        <a:rPr lang="sk-SK" sz="1200" baseline="0" noProof="0" dirty="0"/>
                        <a:t> rôznorodých materiálov.</a:t>
                      </a:r>
                      <a:r>
                        <a:rPr lang="sk-SK" sz="1200" noProof="0" dirty="0"/>
                        <a:t> Veľká kreativita mládeže. Dobre pripravený, estetický</a:t>
                      </a:r>
                      <a:r>
                        <a:rPr lang="sk-SK" sz="1200" baseline="0" noProof="0" dirty="0"/>
                        <a:t> plagát, výrazný.  </a:t>
                      </a:r>
                    </a:p>
                    <a:p>
                      <a:r>
                        <a:rPr lang="sk-SK" sz="1200" baseline="0" noProof="0" dirty="0"/>
                        <a:t>Obsah plagátu v súlade s odporúčaniami.</a:t>
                      </a:r>
                      <a:endParaRPr lang="sk-SK" sz="1200" noProof="0" dirty="0"/>
                    </a:p>
                  </a:txBody>
                  <a:tcPr>
                    <a:solidFill>
                      <a:schemeClr val="accent1">
                        <a:lumMod val="75000"/>
                      </a:schemeClr>
                    </a:solidFill>
                  </a:tcPr>
                </a:tc>
                <a:extLst>
                  <a:ext uri="{0D108BD9-81ED-4DB2-BD59-A6C34878D82A}">
                    <a16:rowId xmlns="" xmlns:a16="http://schemas.microsoft.com/office/drawing/2014/main" val="10002"/>
                  </a:ext>
                </a:extLst>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16632"/>
            <a:ext cx="1511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6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72200" y="-13886"/>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dirty="0"/>
              <a:t>HODNOTENIE</a:t>
            </a:r>
          </a:p>
        </p:txBody>
      </p:sp>
      <p:graphicFrame>
        <p:nvGraphicFramePr>
          <p:cNvPr id="4" name="Tabela 3"/>
          <p:cNvGraphicFramePr>
            <a:graphicFrameLocks noGrp="1"/>
          </p:cNvGraphicFramePr>
          <p:nvPr>
            <p:extLst>
              <p:ext uri="{D42A27DB-BD31-4B8C-83A1-F6EECF244321}">
                <p14:modId xmlns:p14="http://schemas.microsoft.com/office/powerpoint/2010/main" val="1336726778"/>
              </p:ext>
            </p:extLst>
          </p:nvPr>
        </p:nvGraphicFramePr>
        <p:xfrm>
          <a:off x="899592" y="1806574"/>
          <a:ext cx="7958930" cy="3638649"/>
        </p:xfrm>
        <a:graphic>
          <a:graphicData uri="http://schemas.openxmlformats.org/drawingml/2006/table">
            <a:tbl>
              <a:tblPr firstRow="1" bandRow="1">
                <a:tableStyleId>{5C22544A-7EE6-4342-B048-85BDC9FD1C3A}</a:tableStyleId>
              </a:tblPr>
              <a:tblGrid>
                <a:gridCol w="3979465">
                  <a:extLst>
                    <a:ext uri="{9D8B030D-6E8A-4147-A177-3AD203B41FA5}">
                      <a16:colId xmlns="" xmlns:a16="http://schemas.microsoft.com/office/drawing/2014/main" val="20000"/>
                    </a:ext>
                  </a:extLst>
                </a:gridCol>
                <a:gridCol w="3979465">
                  <a:extLst>
                    <a:ext uri="{9D8B030D-6E8A-4147-A177-3AD203B41FA5}">
                      <a16:colId xmlns="" xmlns:a16="http://schemas.microsoft.com/office/drawing/2014/main" val="20001"/>
                    </a:ext>
                  </a:extLst>
                </a:gridCol>
              </a:tblGrid>
              <a:tr h="519807">
                <a:tc>
                  <a:txBody>
                    <a:bodyPr/>
                    <a:lstStyle/>
                    <a:p>
                      <a:pPr algn="ctr"/>
                      <a:r>
                        <a:rPr lang="pl-PL" dirty="0">
                          <a:effectLst/>
                        </a:rPr>
                        <a:t>BODY</a:t>
                      </a:r>
                    </a:p>
                  </a:txBody>
                  <a:tcPr marL="68580" marR="68580" marT="0" marB="0"/>
                </a:tc>
                <a:tc>
                  <a:txBody>
                    <a:bodyPr/>
                    <a:lstStyle/>
                    <a:p>
                      <a:pPr algn="ctr"/>
                      <a:r>
                        <a:rPr lang="pl-PL" sz="1800" dirty="0">
                          <a:effectLst/>
                          <a:latin typeface="Times New Roman"/>
                        </a:rPr>
                        <a:t>HODNOTENIE</a:t>
                      </a:r>
                      <a:endParaRPr lang="pl-PL" sz="1800" dirty="0">
                        <a:effectLst/>
                      </a:endParaRPr>
                    </a:p>
                  </a:txBody>
                  <a:tcPr marL="68580" marR="68580" marT="0" marB="0"/>
                </a:tc>
                <a:extLst>
                  <a:ext uri="{0D108BD9-81ED-4DB2-BD59-A6C34878D82A}">
                    <a16:rowId xmlns="" xmlns:a16="http://schemas.microsoft.com/office/drawing/2014/main" val="10000"/>
                  </a:ext>
                </a:extLst>
              </a:tr>
              <a:tr h="519807">
                <a:tc>
                  <a:txBody>
                    <a:bodyPr/>
                    <a:lstStyle/>
                    <a:p>
                      <a:pPr algn="ctr"/>
                      <a:r>
                        <a:rPr lang="pl-PL" dirty="0">
                          <a:effectLst/>
                        </a:rPr>
                        <a:t>   &lt;5</a:t>
                      </a:r>
                    </a:p>
                  </a:txBody>
                  <a:tcPr marL="68580" marR="68580" marT="0" marB="0"/>
                </a:tc>
                <a:tc>
                  <a:txBody>
                    <a:bodyPr/>
                    <a:lstStyle/>
                    <a:p>
                      <a:pPr algn="ctr"/>
                      <a:r>
                        <a:rPr lang="sk-SK" noProof="0" dirty="0">
                          <a:effectLst/>
                        </a:rPr>
                        <a:t>Nedostatočný</a:t>
                      </a:r>
                    </a:p>
                  </a:txBody>
                  <a:tcPr marL="68580" marR="68580" marT="0" marB="0"/>
                </a:tc>
                <a:extLst>
                  <a:ext uri="{0D108BD9-81ED-4DB2-BD59-A6C34878D82A}">
                    <a16:rowId xmlns="" xmlns:a16="http://schemas.microsoft.com/office/drawing/2014/main" val="10001"/>
                  </a:ext>
                </a:extLst>
              </a:tr>
              <a:tr h="519807">
                <a:tc>
                  <a:txBody>
                    <a:bodyPr/>
                    <a:lstStyle/>
                    <a:p>
                      <a:pPr algn="ctr"/>
                      <a:r>
                        <a:rPr lang="pl-PL" dirty="0">
                          <a:effectLst/>
                        </a:rPr>
                        <a:t>   5-7</a:t>
                      </a:r>
                    </a:p>
                  </a:txBody>
                  <a:tcPr marL="68580" marR="68580" marT="0" marB="0"/>
                </a:tc>
                <a:tc>
                  <a:txBody>
                    <a:bodyPr/>
                    <a:lstStyle/>
                    <a:p>
                      <a:pPr algn="ctr"/>
                      <a:r>
                        <a:rPr lang="sk-SK" noProof="0" dirty="0">
                          <a:effectLst/>
                        </a:rPr>
                        <a:t>Prípustný</a:t>
                      </a:r>
                    </a:p>
                  </a:txBody>
                  <a:tcPr marL="68580" marR="68580" marT="0" marB="0"/>
                </a:tc>
                <a:extLst>
                  <a:ext uri="{0D108BD9-81ED-4DB2-BD59-A6C34878D82A}">
                    <a16:rowId xmlns="" xmlns:a16="http://schemas.microsoft.com/office/drawing/2014/main" val="10002"/>
                  </a:ext>
                </a:extLst>
              </a:tr>
              <a:tr h="519807">
                <a:tc>
                  <a:txBody>
                    <a:bodyPr/>
                    <a:lstStyle/>
                    <a:p>
                      <a:pPr algn="ctr"/>
                      <a:r>
                        <a:rPr lang="pl-PL" dirty="0">
                          <a:effectLst/>
                        </a:rPr>
                        <a:t>   8-10</a:t>
                      </a:r>
                    </a:p>
                  </a:txBody>
                  <a:tcPr marL="68580" marR="68580" marT="0" marB="0"/>
                </a:tc>
                <a:tc>
                  <a:txBody>
                    <a:bodyPr/>
                    <a:lstStyle/>
                    <a:p>
                      <a:pPr algn="ctr"/>
                      <a:r>
                        <a:rPr lang="sk-SK" noProof="0" dirty="0">
                          <a:effectLst/>
                        </a:rPr>
                        <a:t>Dostatočný</a:t>
                      </a:r>
                    </a:p>
                  </a:txBody>
                  <a:tcPr marL="68580" marR="68580" marT="0" marB="0"/>
                </a:tc>
                <a:extLst>
                  <a:ext uri="{0D108BD9-81ED-4DB2-BD59-A6C34878D82A}">
                    <a16:rowId xmlns="" xmlns:a16="http://schemas.microsoft.com/office/drawing/2014/main" val="10003"/>
                  </a:ext>
                </a:extLst>
              </a:tr>
              <a:tr h="519807">
                <a:tc>
                  <a:txBody>
                    <a:bodyPr/>
                    <a:lstStyle/>
                    <a:p>
                      <a:pPr algn="ctr"/>
                      <a:r>
                        <a:rPr lang="pl-PL" dirty="0">
                          <a:effectLst/>
                        </a:rPr>
                        <a:t> 11-13</a:t>
                      </a:r>
                    </a:p>
                  </a:txBody>
                  <a:tcPr marL="68580" marR="68580" marT="0" marB="0"/>
                </a:tc>
                <a:tc>
                  <a:txBody>
                    <a:bodyPr/>
                    <a:lstStyle/>
                    <a:p>
                      <a:pPr algn="ctr"/>
                      <a:r>
                        <a:rPr lang="sk-SK" noProof="0" dirty="0">
                          <a:effectLst/>
                        </a:rPr>
                        <a:t>Dobrý</a:t>
                      </a:r>
                    </a:p>
                  </a:txBody>
                  <a:tcPr marL="68580" marR="68580" marT="0" marB="0"/>
                </a:tc>
                <a:extLst>
                  <a:ext uri="{0D108BD9-81ED-4DB2-BD59-A6C34878D82A}">
                    <a16:rowId xmlns="" xmlns:a16="http://schemas.microsoft.com/office/drawing/2014/main" val="10004"/>
                  </a:ext>
                </a:extLst>
              </a:tr>
              <a:tr h="519807">
                <a:tc>
                  <a:txBody>
                    <a:bodyPr/>
                    <a:lstStyle/>
                    <a:p>
                      <a:pPr algn="ctr"/>
                      <a:r>
                        <a:rPr lang="pl-PL" dirty="0">
                          <a:effectLst/>
                        </a:rPr>
                        <a:t> 14-16</a:t>
                      </a:r>
                    </a:p>
                  </a:txBody>
                  <a:tcPr marL="68580" marR="68580" marT="0" marB="0"/>
                </a:tc>
                <a:tc>
                  <a:txBody>
                    <a:bodyPr/>
                    <a:lstStyle/>
                    <a:p>
                      <a:pPr algn="ctr"/>
                      <a:r>
                        <a:rPr lang="sk-SK" noProof="0" dirty="0">
                          <a:effectLst/>
                        </a:rPr>
                        <a:t>Veľmi dobrý</a:t>
                      </a:r>
                    </a:p>
                  </a:txBody>
                  <a:tcPr marL="68580" marR="68580" marT="0" marB="0"/>
                </a:tc>
                <a:extLst>
                  <a:ext uri="{0D108BD9-81ED-4DB2-BD59-A6C34878D82A}">
                    <a16:rowId xmlns="" xmlns:a16="http://schemas.microsoft.com/office/drawing/2014/main" val="10005"/>
                  </a:ext>
                </a:extLst>
              </a:tr>
              <a:tr h="519807">
                <a:tc>
                  <a:txBody>
                    <a:bodyPr/>
                    <a:lstStyle/>
                    <a:p>
                      <a:pPr algn="ctr"/>
                      <a:r>
                        <a:rPr lang="pl-PL" dirty="0">
                          <a:effectLst/>
                        </a:rPr>
                        <a:t> 17-18</a:t>
                      </a:r>
                    </a:p>
                  </a:txBody>
                  <a:tcPr marL="68580" marR="68580" marT="0" marB="0"/>
                </a:tc>
                <a:tc>
                  <a:txBody>
                    <a:bodyPr/>
                    <a:lstStyle/>
                    <a:p>
                      <a:pPr algn="ctr"/>
                      <a:r>
                        <a:rPr lang="sk-SK" noProof="0" dirty="0">
                          <a:effectLst/>
                        </a:rPr>
                        <a:t>Výborný</a:t>
                      </a:r>
                    </a:p>
                  </a:txBody>
                  <a:tcPr marL="68580" marR="68580" marT="0" marB="0"/>
                </a:tc>
                <a:extLst>
                  <a:ext uri="{0D108BD9-81ED-4DB2-BD59-A6C34878D82A}">
                    <a16:rowId xmlns="" xmlns:a16="http://schemas.microsoft.com/office/drawing/2014/main" val="10006"/>
                  </a:ext>
                </a:extLst>
              </a:tr>
            </a:tbl>
          </a:graphicData>
        </a:graphic>
      </p:graphicFrame>
      <p:sp>
        <p:nvSpPr>
          <p:cNvPr id="5" name="pole tekstowe 4"/>
          <p:cNvSpPr txBox="1"/>
          <p:nvPr/>
        </p:nvSpPr>
        <p:spPr>
          <a:xfrm>
            <a:off x="1187624" y="6021288"/>
            <a:ext cx="3960440" cy="369332"/>
          </a:xfrm>
          <a:prstGeom prst="rect">
            <a:avLst/>
          </a:prstGeom>
          <a:noFill/>
        </p:spPr>
        <p:txBody>
          <a:bodyPr wrap="square" rtlCol="0">
            <a:spAutoFit/>
          </a:bodyPr>
          <a:lstStyle/>
          <a:p>
            <a:r>
              <a:rPr lang="sk-SK" dirty="0"/>
              <a:t>Hodnotenie učiteľa prírodovedy</a:t>
            </a:r>
          </a:p>
        </p:txBody>
      </p:sp>
    </p:spTree>
    <p:extLst>
      <p:ext uri="{BB962C8B-B14F-4D97-AF65-F5344CB8AC3E}">
        <p14:creationId xmlns:p14="http://schemas.microsoft.com/office/powerpoint/2010/main" val="364235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153638"/>
            <a:ext cx="19240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pPr algn="ctr"/>
            <a:r>
              <a:rPr lang="pl-PL" dirty="0"/>
              <a:t>HODNOTENIE</a:t>
            </a:r>
          </a:p>
        </p:txBody>
      </p:sp>
      <p:sp>
        <p:nvSpPr>
          <p:cNvPr id="3" name="Symbol zastępczy zawartości 2"/>
          <p:cNvSpPr>
            <a:spLocks noGrp="1"/>
          </p:cNvSpPr>
          <p:nvPr>
            <p:ph idx="1"/>
          </p:nvPr>
        </p:nvSpPr>
        <p:spPr>
          <a:xfrm>
            <a:off x="801289" y="1619305"/>
            <a:ext cx="7125112" cy="4051437"/>
          </a:xfrm>
        </p:spPr>
        <p:txBody>
          <a:bodyPr>
            <a:normAutofit/>
          </a:bodyPr>
          <a:lstStyle/>
          <a:p>
            <a:pPr marL="0" indent="0">
              <a:buNone/>
            </a:pPr>
            <a:r>
              <a:rPr lang="sk-SK" sz="1600" dirty="0">
                <a:solidFill>
                  <a:schemeClr val="accent6">
                    <a:lumMod val="50000"/>
                  </a:schemeClr>
                </a:solidFill>
              </a:rPr>
              <a:t>Aké výhody Vám priniesla realizácia tohto projektu?</a:t>
            </a:r>
          </a:p>
          <a:p>
            <a:pPr marL="0" indent="0">
              <a:buNone/>
            </a:pPr>
            <a:endParaRPr lang="sk-SK" sz="1600" dirty="0">
              <a:solidFill>
                <a:schemeClr val="accent6">
                  <a:lumMod val="50000"/>
                </a:schemeClr>
              </a:solidFill>
            </a:endParaRPr>
          </a:p>
          <a:p>
            <a:pPr>
              <a:buAutoNum type="arabicPeriod"/>
            </a:pPr>
            <a:r>
              <a:rPr lang="sk-SK" sz="1600" dirty="0">
                <a:solidFill>
                  <a:schemeClr val="accent6">
                    <a:lumMod val="50000"/>
                  </a:schemeClr>
                </a:solidFill>
              </a:rPr>
              <a:t>Zistili ste, aké riziká pre ľudský život a život iných </a:t>
            </a:r>
          </a:p>
          <a:p>
            <a:pPr marL="0" indent="0">
              <a:buNone/>
            </a:pPr>
            <a:r>
              <a:rPr lang="sk-SK" sz="1600" dirty="0">
                <a:solidFill>
                  <a:schemeClr val="accent6">
                    <a:lumMod val="50000"/>
                  </a:schemeClr>
                </a:solidFill>
              </a:rPr>
              <a:t>organizmov, prináša znečistenie vody a vzduchu.</a:t>
            </a:r>
          </a:p>
          <a:p>
            <a:pPr marL="0" indent="0">
              <a:buNone/>
            </a:pPr>
            <a:r>
              <a:rPr lang="sk-SK" sz="1600" dirty="0">
                <a:solidFill>
                  <a:schemeClr val="accent6">
                    <a:lumMod val="50000"/>
                  </a:schemeClr>
                </a:solidFill>
              </a:rPr>
              <a:t>2. Spoznali ste zdroje znečistenia vody a vzduchu.</a:t>
            </a:r>
          </a:p>
          <a:p>
            <a:pPr marL="0" indent="0">
              <a:buNone/>
            </a:pPr>
            <a:r>
              <a:rPr lang="sk-SK" sz="1600" dirty="0">
                <a:solidFill>
                  <a:schemeClr val="accent6">
                    <a:lumMod val="50000"/>
                  </a:schemeClr>
                </a:solidFill>
              </a:rPr>
              <a:t>3. Dozvedeli ste sa, akým spôsobom možno chrániť vodu</a:t>
            </a:r>
          </a:p>
          <a:p>
            <a:pPr marL="0" indent="0">
              <a:buNone/>
            </a:pPr>
            <a:r>
              <a:rPr lang="sk-SK" sz="1600" dirty="0">
                <a:solidFill>
                  <a:schemeClr val="accent6">
                    <a:lumMod val="50000"/>
                  </a:schemeClr>
                </a:solidFill>
              </a:rPr>
              <a:t>a vzduch pred znečistením.</a:t>
            </a:r>
          </a:p>
          <a:p>
            <a:pPr marL="0" indent="0">
              <a:buNone/>
            </a:pPr>
            <a:r>
              <a:rPr lang="sk-SK" sz="1600" dirty="0">
                <a:solidFill>
                  <a:schemeClr val="accent6">
                    <a:lumMod val="50000"/>
                  </a:schemeClr>
                </a:solidFill>
              </a:rPr>
              <a:t>4. Uvedomili ste si, aký dôležitý je vo Vašom živote: čistý vzduch a voda.</a:t>
            </a:r>
          </a:p>
          <a:p>
            <a:pPr marL="0" indent="0">
              <a:buNone/>
            </a:pPr>
            <a:r>
              <a:rPr lang="sk-SK" sz="1600" dirty="0">
                <a:solidFill>
                  <a:schemeClr val="accent6">
                    <a:lumMod val="50000"/>
                  </a:schemeClr>
                </a:solidFill>
              </a:rPr>
              <a:t>5. Môžete vysvetliť iným osobám, prečo sa oplatí chrániť prostredie, v ktorom žijeme.</a:t>
            </a:r>
          </a:p>
        </p:txBody>
      </p:sp>
    </p:spTree>
    <p:extLst>
      <p:ext uri="{BB962C8B-B14F-4D97-AF65-F5344CB8AC3E}">
        <p14:creationId xmlns:p14="http://schemas.microsoft.com/office/powerpoint/2010/main" val="34661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04664"/>
            <a:ext cx="307323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	ÚVOD</a:t>
            </a:r>
          </a:p>
        </p:txBody>
      </p:sp>
      <p:sp>
        <p:nvSpPr>
          <p:cNvPr id="3" name="Symbol zastępczy zawartości 2"/>
          <p:cNvSpPr>
            <a:spLocks noGrp="1"/>
          </p:cNvSpPr>
          <p:nvPr>
            <p:ph idx="1"/>
          </p:nvPr>
        </p:nvSpPr>
        <p:spPr>
          <a:xfrm>
            <a:off x="1009443" y="1807361"/>
            <a:ext cx="7125112" cy="4285935"/>
          </a:xfrm>
        </p:spPr>
        <p:txBody>
          <a:bodyPr>
            <a:normAutofit/>
          </a:bodyPr>
          <a:lstStyle/>
          <a:p>
            <a:endParaRPr lang="sk-SK" dirty="0"/>
          </a:p>
          <a:p>
            <a:r>
              <a:rPr lang="sk-SK" dirty="0"/>
              <a:t>Malá mimozemšťanka Mila navštívila Zem. Vystúpila zo svojho lietajúceho taniera a takmer okamžite sa začala dusiť (začala kašľať) a ťažko dýchať. Chcela sa rýchlo napiť vody, pribehla k najbližšej rieke. Postavila sa na breh, pozrela na vodu a vystrašená utekala do lietajúceho taniera a odletela.</a:t>
            </a:r>
          </a:p>
          <a:p>
            <a:r>
              <a:rPr lang="sk-SK" b="1" dirty="0"/>
              <a:t>Prečo Mila nemohla normálne dýchať a napiť sa vody? Prečo utiekla z našej planéty?</a:t>
            </a:r>
          </a:p>
          <a:p>
            <a:r>
              <a:rPr lang="sk-SK" b="1" dirty="0"/>
              <a:t>Čo by sme mali urobiť, aby sa vrátila a zostala s nami čo najdlhšie?</a:t>
            </a:r>
          </a:p>
        </p:txBody>
      </p:sp>
    </p:spTree>
    <p:extLst>
      <p:ext uri="{BB962C8B-B14F-4D97-AF65-F5344CB8AC3E}">
        <p14:creationId xmlns:p14="http://schemas.microsoft.com/office/powerpoint/2010/main" val="114472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HODNOTENIE</a:t>
            </a:r>
          </a:p>
        </p:txBody>
      </p:sp>
      <p:sp>
        <p:nvSpPr>
          <p:cNvPr id="3" name="Symbol zastępczy zawartości 2"/>
          <p:cNvSpPr>
            <a:spLocks noGrp="1"/>
          </p:cNvSpPr>
          <p:nvPr>
            <p:ph idx="1"/>
          </p:nvPr>
        </p:nvSpPr>
        <p:spPr>
          <a:xfrm>
            <a:off x="1043608" y="1556792"/>
            <a:ext cx="7125112" cy="4051437"/>
          </a:xfrm>
        </p:spPr>
        <p:txBody>
          <a:bodyPr/>
          <a:lstStyle/>
          <a:p>
            <a:pPr marL="0" indent="0">
              <a:buNone/>
            </a:pPr>
            <a:r>
              <a:rPr lang="pl-PL" dirty="0"/>
              <a:t>6. </a:t>
            </a:r>
            <a:r>
              <a:rPr lang="sk-SK" dirty="0"/>
              <a:t>Mohli ste zaujímavým a tvorivým spôsobom pochopiť, čo znamená ochrana prostredia – vody a vzduchu.</a:t>
            </a:r>
          </a:p>
          <a:p>
            <a:pPr marL="0" indent="0">
              <a:buNone/>
            </a:pPr>
            <a:r>
              <a:rPr lang="sk-SK" dirty="0"/>
              <a:t>7. Naučili ste sa deliť sa s inými.</a:t>
            </a:r>
          </a:p>
          <a:p>
            <a:pPr marL="0" indent="0">
              <a:buNone/>
            </a:pPr>
            <a:r>
              <a:rPr lang="sk-SK" dirty="0"/>
              <a:t>8. Naučili ste sa využívať internet, ako zdroj informácií.</a:t>
            </a:r>
          </a:p>
          <a:p>
            <a:pPr marL="0" indent="0">
              <a:buNone/>
            </a:pPr>
            <a:r>
              <a:rPr lang="sk-SK" dirty="0"/>
              <a:t>9. Naučili ste sa náročnej spolupráci v skupine.</a:t>
            </a:r>
          </a:p>
          <a:p>
            <a:pPr marL="0" indent="0">
              <a:buNone/>
            </a:pPr>
            <a:endParaRPr lang="sk-SK" dirty="0"/>
          </a:p>
        </p:txBody>
      </p:sp>
      <p:sp>
        <p:nvSpPr>
          <p:cNvPr id="4" name="AutoShape 2" descr="Znalezione obrazy dla zapytania BRAW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725144"/>
            <a:ext cx="29337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48680"/>
            <a:ext cx="1969343" cy="166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467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237652"/>
            <a:ext cx="7125113" cy="924475"/>
          </a:xfrm>
        </p:spPr>
        <p:txBody>
          <a:bodyPr/>
          <a:lstStyle/>
          <a:p>
            <a:pPr algn="ctr"/>
            <a:r>
              <a:rPr lang="pl-PL" dirty="0"/>
              <a:t>PORADCA PRE UČITEĽA</a:t>
            </a:r>
          </a:p>
        </p:txBody>
      </p:sp>
      <p:sp>
        <p:nvSpPr>
          <p:cNvPr id="3" name="Symbol zastępczy zawartości 2"/>
          <p:cNvSpPr>
            <a:spLocks noGrp="1"/>
          </p:cNvSpPr>
          <p:nvPr>
            <p:ph idx="1"/>
          </p:nvPr>
        </p:nvSpPr>
        <p:spPr>
          <a:xfrm>
            <a:off x="1043608" y="2636912"/>
            <a:ext cx="7125112" cy="4051437"/>
          </a:xfrm>
        </p:spPr>
        <p:txBody>
          <a:bodyPr>
            <a:normAutofit lnSpcReduction="10000"/>
          </a:bodyPr>
          <a:lstStyle/>
          <a:p>
            <a:r>
              <a:rPr lang="sk-SK" dirty="0"/>
              <a:t>Vyššie uvedený WQ môže byť využívaný na hodinách prírodovedy pre 7 ročník základných škôl, alebo na výchovných hodinách.</a:t>
            </a:r>
          </a:p>
          <a:p>
            <a:r>
              <a:rPr lang="sk-SK" dirty="0"/>
              <a:t>Rozdelenie do skupín by málo byť realizované s ohľadom na poznávacie možnosti žiakov, ich zručnosti, záujmy, tak aby boli rovnomerne rozdelené sily v jednotlivých skupinách. Ak je trieda vyrovnaná – žiaci sa môžu samostatne rozdeliť do skupín. </a:t>
            </a:r>
          </a:p>
          <a:p>
            <a:r>
              <a:rPr lang="sk-SK" dirty="0"/>
              <a:t>Úloha vedúceho je možná len v triedach, v ktorých žiaci majú na túto úlohu predispozície a možnosti (žiadne emocionálne poruchy, organizačné schopnosti, otvorenosť, svedomitosť, intelektuálna úroveň umožňujúca na samostatnosť vo vzdelávacích činnostiach).</a:t>
            </a:r>
          </a:p>
          <a:p>
            <a:endParaRPr lang="pl-PL"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052736"/>
            <a:ext cx="38290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9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PORADCA PRE UČITEĽA</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484784"/>
            <a:ext cx="2922637" cy="90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1030602" y="2248336"/>
            <a:ext cx="7125112" cy="4051437"/>
          </a:xfrm>
        </p:spPr>
        <p:txBody>
          <a:bodyPr/>
          <a:lstStyle/>
          <a:p>
            <a:r>
              <a:rPr lang="sk-SK" dirty="0"/>
              <a:t>Učiteľ môže upraviť alebo znížiť počet otázok v úlohe. Môže rozdeliť žiakov do skupín a zadať im menší počet úloh, napr. rozdelenie do menších skupín, ktoré budú tvoriť kartičky do albumu, na ktorých sa nachádzajú odpovede na jednu otázku. Učiteľ rozhodne aj o počte plagátov – 2 alebo 1. Všetko závisí od triedneho tímu (intelektuálnej úrovní, zručnosti, šikovnosti, samostatnosti).</a:t>
            </a:r>
          </a:p>
          <a:p>
            <a:r>
              <a:rPr lang="sk-SK" dirty="0"/>
              <a:t>Učiteľ by sa mal pred realizáciou oboznámiť s Web </a:t>
            </a:r>
            <a:r>
              <a:rPr lang="sk-SK" dirty="0" err="1"/>
              <a:t>Questom</a:t>
            </a:r>
            <a:r>
              <a:rPr lang="sk-SK" dirty="0"/>
              <a:t>, aby vedel, či si žiaci s realizáciou úlohy poradia.</a:t>
            </a:r>
          </a:p>
        </p:txBody>
      </p:sp>
    </p:spTree>
    <p:extLst>
      <p:ext uri="{BB962C8B-B14F-4D97-AF65-F5344CB8AC3E}">
        <p14:creationId xmlns:p14="http://schemas.microsoft.com/office/powerpoint/2010/main" val="3300448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3768" y="227947"/>
            <a:ext cx="7125113" cy="924475"/>
          </a:xfrm>
        </p:spPr>
        <p:txBody>
          <a:bodyPr/>
          <a:lstStyle/>
          <a:p>
            <a:pPr algn="ctr"/>
            <a:r>
              <a:rPr lang="pl-PL" dirty="0"/>
              <a:t>PORADCA PRE UČITEĽA</a:t>
            </a:r>
          </a:p>
        </p:txBody>
      </p:sp>
      <p:sp>
        <p:nvSpPr>
          <p:cNvPr id="3" name="Symbol zastępczy zawartości 2"/>
          <p:cNvSpPr>
            <a:spLocks noGrp="1"/>
          </p:cNvSpPr>
          <p:nvPr>
            <p:ph idx="1"/>
          </p:nvPr>
        </p:nvSpPr>
        <p:spPr>
          <a:xfrm>
            <a:off x="943749" y="2276872"/>
            <a:ext cx="7125112" cy="4051437"/>
          </a:xfrm>
        </p:spPr>
        <p:txBody>
          <a:bodyPr>
            <a:normAutofit lnSpcReduction="10000"/>
          </a:bodyPr>
          <a:lstStyle/>
          <a:p>
            <a:r>
              <a:rPr lang="sk-SK" dirty="0"/>
              <a:t>Učiteľ by mal dôkladne preanalyzovať obsah testu, až kým si nebude istý, že ho žiaci dôkladne pochopili. Mal by im pomáhať, radiť, objasňovať, nie však poskytovať hotové riešenia. Takáto metóda bude dobrou formou, ako učiť žiakov samostatnosti.</a:t>
            </a:r>
          </a:p>
          <a:p>
            <a:r>
              <a:rPr lang="sk-SK" dirty="0"/>
              <a:t>Učiteľ by mal pomáhať žiakom oboznamovať sa so zdrojovými materiálmi. Mal by objasniť nezrozumiteľné slová alebo ukázať, kde možno nájsť význam slova. Môže tiež pomôcť pri verifikácií materiálu – potrebného na realizáciu tohto projektu (predovšetkým slabší žiaci môžu potrebovať pomoc v tejto oblasti).</a:t>
            </a:r>
          </a:p>
          <a:p>
            <a:r>
              <a:rPr lang="sk-SK" dirty="0"/>
              <a:t>Učiteľ by mal požiadať žiakov, aby priniesli rôzne výtvarné materiály potrebné na prípravu albumu </a:t>
            </a:r>
            <a:r>
              <a:rPr lang="sk-SK"/>
              <a:t>alebo ich </a:t>
            </a:r>
            <a:r>
              <a:rPr lang="sk-SK" dirty="0"/>
              <a:t>sám zabezpečiť.</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196752"/>
            <a:ext cx="3180978" cy="98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44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43606" y="1730602"/>
            <a:ext cx="7125113" cy="924475"/>
          </a:xfrm>
        </p:spPr>
        <p:txBody>
          <a:bodyPr/>
          <a:lstStyle/>
          <a:p>
            <a:pPr algn="ctr"/>
            <a:r>
              <a:rPr lang="pl-PL" dirty="0"/>
              <a:t>PORADCA PRE UČITEĽA</a:t>
            </a:r>
          </a:p>
        </p:txBody>
      </p:sp>
      <p:sp>
        <p:nvSpPr>
          <p:cNvPr id="3" name="Symbol zastępczy zawartości 2"/>
          <p:cNvSpPr>
            <a:spLocks noGrp="1"/>
          </p:cNvSpPr>
          <p:nvPr>
            <p:ph idx="1"/>
          </p:nvPr>
        </p:nvSpPr>
        <p:spPr>
          <a:xfrm>
            <a:off x="251520" y="3933057"/>
            <a:ext cx="8640960" cy="2304256"/>
          </a:xfrm>
        </p:spPr>
        <p:txBody>
          <a:bodyPr>
            <a:normAutofit fontScale="70000" lnSpcReduction="20000"/>
          </a:bodyPr>
          <a:lstStyle/>
          <a:p>
            <a:r>
              <a:rPr lang="sk-SK" dirty="0"/>
              <a:t>Čas na realizáciu projektu by mal byť prispôsobený možnostiam žiakov. Nie je presne určený.</a:t>
            </a:r>
          </a:p>
          <a:p>
            <a:r>
              <a:rPr lang="sk-SK" dirty="0"/>
              <a:t>Pripravené albumy a plagáty (alebo len plagáty) možno využiť na prípravu výstavy, ktorá bude propagovať ochranu ovzdušia a vody, kampane, ktorá motivuje k ochrane životného prostredia. (Tento druh aktivity by mal ovplyvniť hodnotenie zo správania).</a:t>
            </a:r>
          </a:p>
          <a:p>
            <a:r>
              <a:rPr lang="sk-SK" dirty="0"/>
              <a:t>Učiteľ by mal prispôsobiť hodnotenie možnostiam celej triedy.</a:t>
            </a:r>
          </a:p>
          <a:p>
            <a:r>
              <a:rPr lang="sk-SK" dirty="0"/>
              <a:t>Po prezentácií albumov by mal učiteľ zhrnúť získané vedomostí a na dve otázky súvisiace s hrdinkou príbehu: </a:t>
            </a:r>
          </a:p>
          <a:p>
            <a:pPr>
              <a:buFont typeface="Wingdings" panose="05000000000000000000" pitchFamily="2" charset="2"/>
              <a:buChar char="v"/>
            </a:pPr>
            <a:r>
              <a:rPr lang="sk-SK" sz="1500" dirty="0"/>
              <a:t>Prečo Mila nemohla normálne dýchať a napiť sa vody? Prečo utiekla z našej planéty?</a:t>
            </a:r>
          </a:p>
          <a:p>
            <a:pPr>
              <a:buFont typeface="Wingdings" panose="05000000000000000000" pitchFamily="2" charset="2"/>
              <a:buChar char="v"/>
            </a:pPr>
            <a:r>
              <a:rPr lang="sk-SK" sz="1500" dirty="0"/>
              <a:t>Čo by sme mali urobiť, aby sa chcela vrátiť a zostať s nami čo najdlhšie?</a:t>
            </a:r>
          </a:p>
          <a:p>
            <a:pPr marL="0" indent="0">
              <a:buNone/>
            </a:pPr>
            <a:endParaRPr lang="sk-SK" sz="1500" dirty="0"/>
          </a:p>
          <a:p>
            <a:endParaRPr lang="sk-SK"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829" y="2636912"/>
            <a:ext cx="3210669" cy="99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a:extLst>
              <a:ext uri="{FF2B5EF4-FFF2-40B4-BE49-F238E27FC236}">
                <a16:creationId xmlns="" xmlns:a16="http://schemas.microsoft.com/office/drawing/2014/main" id="{F08B7BC8-1358-4612-B293-582D3DE44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58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9443" y="404664"/>
            <a:ext cx="7125113" cy="924475"/>
          </a:xfrm>
        </p:spPr>
        <p:txBody>
          <a:bodyPr/>
          <a:lstStyle/>
          <a:p>
            <a:pPr algn="ctr"/>
            <a:r>
              <a:rPr lang="pl-PL" dirty="0"/>
              <a:t>ÚVOD</a:t>
            </a:r>
          </a:p>
        </p:txBody>
      </p:sp>
      <p:sp>
        <p:nvSpPr>
          <p:cNvPr id="3" name="Symbol zastępczy zawartości 2"/>
          <p:cNvSpPr>
            <a:spLocks noGrp="1"/>
          </p:cNvSpPr>
          <p:nvPr>
            <p:ph idx="1"/>
          </p:nvPr>
        </p:nvSpPr>
        <p:spPr>
          <a:xfrm>
            <a:off x="1115616" y="1234938"/>
            <a:ext cx="7125112" cy="4051437"/>
          </a:xfrm>
        </p:spPr>
        <p:txBody>
          <a:bodyPr/>
          <a:lstStyle/>
          <a:p>
            <a:pPr lvl="0"/>
            <a:r>
              <a:rPr lang="sk-SK" dirty="0"/>
              <a:t>Odpovede na tieto otázky získate na týchto hodinách. To bude VAŠA PRÁCA, sami vyhľadáte informácie a vyriešite hádanku: </a:t>
            </a:r>
            <a:r>
              <a:rPr lang="sk-SK" b="1" dirty="0"/>
              <a:t>prečo hosť z inej planéty tak rýchlo utiekol. </a:t>
            </a:r>
            <a:endParaRPr lang="sk-SK" dirty="0"/>
          </a:p>
          <a:p>
            <a:r>
              <a:rPr lang="sk-SK" dirty="0"/>
              <a:t>Dozviete sa, čo je potrebné urobiť, aby sa tu chcela vrátiť a zostať s nami čo najdlhšie? Aby si ľudia nemuseli hľadať iné miesto na život. </a:t>
            </a:r>
          </a:p>
          <a:p>
            <a:r>
              <a:rPr lang="sk-SK" dirty="0"/>
              <a:t>Pochopíte, prečo to je dôležité nie len pre mimozemšťanku </a:t>
            </a:r>
            <a:r>
              <a:rPr lang="sk-SK" dirty="0" err="1"/>
              <a:t>Milu</a:t>
            </a:r>
            <a:r>
              <a:rPr lang="sk-SK" dirty="0"/>
              <a:t>, ale aj pre nás samotných.</a:t>
            </a:r>
          </a:p>
          <a:p>
            <a:pPr lvl="0"/>
            <a:r>
              <a:rPr lang="sk-SK" b="1" dirty="0"/>
              <a:t>Motivujte iných, aby menili život na Zemi </a:t>
            </a:r>
            <a:r>
              <a:rPr lang="sk-SK" dirty="0"/>
              <a:t>a budete expertmi v tejto oblasti.</a:t>
            </a:r>
          </a:p>
          <a:p>
            <a:endParaRPr lang="pl-PL" dirty="0"/>
          </a:p>
        </p:txBody>
      </p:sp>
      <p:pic>
        <p:nvPicPr>
          <p:cNvPr id="16387" name="Picture 3"/>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3887"/>
            <a:ext cx="899592" cy="89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670" y="5013176"/>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69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sk-SK" dirty="0"/>
              <a:t>Úvod</a:t>
            </a:r>
          </a:p>
        </p:txBody>
      </p:sp>
      <p:sp>
        <p:nvSpPr>
          <p:cNvPr id="3" name="Symbol zastępczy zawartości 2"/>
          <p:cNvSpPr>
            <a:spLocks noGrp="1"/>
          </p:cNvSpPr>
          <p:nvPr>
            <p:ph idx="1"/>
          </p:nvPr>
        </p:nvSpPr>
        <p:spPr/>
        <p:txBody>
          <a:bodyPr/>
          <a:lstStyle/>
          <a:p>
            <a:r>
              <a:rPr lang="sk-SK" dirty="0"/>
              <a:t>Vďaka Vašej práci si uvedomíte reálne (=skutočné) hrozby pre ľudstvo, ktoré so sebou prináša znečistenie vzduchu a vody.</a:t>
            </a:r>
          </a:p>
          <a:p>
            <a:endParaRPr lang="sk-SK" dirty="0"/>
          </a:p>
          <a:p>
            <a:r>
              <a:rPr lang="sk-SK" dirty="0"/>
              <a:t>Pochopíte, že od Vás samotných závisí kvalita života obyvateľov Zeme.</a:t>
            </a:r>
          </a:p>
          <a:p>
            <a:pPr marL="0" indent="0">
              <a:buNone/>
            </a:pPr>
            <a:endParaRPr lang="pl-PL" dirty="0"/>
          </a:p>
          <a:p>
            <a:r>
              <a:rPr lang="sk-SK" dirty="0"/>
              <a:t>Pochopíte, že aj Vy budete môcť ovplyvňovať činnosť iných osôb ich vzdelávaním o ochrane životného prostredia.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93603"/>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661248"/>
            <a:ext cx="993970" cy="76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20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sk-SK" dirty="0"/>
              <a:t>ÚLOHA</a:t>
            </a:r>
            <a:endParaRPr lang="pl-PL" dirty="0"/>
          </a:p>
        </p:txBody>
      </p:sp>
      <p:sp>
        <p:nvSpPr>
          <p:cNvPr id="3" name="Symbol zastępczy zawartości 2"/>
          <p:cNvSpPr>
            <a:spLocks noGrp="1"/>
          </p:cNvSpPr>
          <p:nvPr>
            <p:ph idx="1"/>
          </p:nvPr>
        </p:nvSpPr>
        <p:spPr>
          <a:xfrm>
            <a:off x="1187624" y="980728"/>
            <a:ext cx="7125112" cy="1440160"/>
          </a:xfrm>
        </p:spPr>
        <p:txBody>
          <a:bodyPr/>
          <a:lstStyle/>
          <a:p>
            <a:pPr marL="0" indent="0" algn="ctr">
              <a:buNone/>
            </a:pPr>
            <a:r>
              <a:rPr lang="pl-PL" dirty="0"/>
              <a:t>VAŠOU ÚLOHOU BUDE:</a:t>
            </a:r>
          </a:p>
        </p:txBody>
      </p:sp>
      <p:graphicFrame>
        <p:nvGraphicFramePr>
          <p:cNvPr id="5" name="Diagram 4"/>
          <p:cNvGraphicFramePr/>
          <p:nvPr>
            <p:extLst>
              <p:ext uri="{D42A27DB-BD31-4B8C-83A1-F6EECF244321}">
                <p14:modId xmlns:p14="http://schemas.microsoft.com/office/powerpoint/2010/main" val="1221527918"/>
              </p:ext>
            </p:extLst>
          </p:nvPr>
        </p:nvGraphicFramePr>
        <p:xfrm>
          <a:off x="611560" y="1844824"/>
          <a:ext cx="763284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5148064" y="2564904"/>
            <a:ext cx="187220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flipH="1">
            <a:off x="1763688" y="2348880"/>
            <a:ext cx="1656184"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0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1009443" y="1340769"/>
            <a:ext cx="7125112" cy="1368152"/>
          </a:xfrm>
        </p:spPr>
        <p:txBody>
          <a:bodyPr/>
          <a:lstStyle/>
          <a:p>
            <a:pPr marL="0" indent="0" algn="ctr">
              <a:buNone/>
            </a:pPr>
            <a:r>
              <a:rPr lang="pl-PL" dirty="0"/>
              <a:t>1. ČASŤ</a:t>
            </a:r>
          </a:p>
          <a:p>
            <a:r>
              <a:rPr lang="sk-SK" dirty="0"/>
              <a:t>Budete rozdelení do dvoch skupín</a:t>
            </a:r>
            <a:r>
              <a:rPr lang="pl-PL" dirty="0"/>
              <a:t>:</a:t>
            </a:r>
          </a:p>
          <a:p>
            <a:endParaRPr lang="pl-PL" dirty="0"/>
          </a:p>
        </p:txBody>
      </p:sp>
      <p:graphicFrame>
        <p:nvGraphicFramePr>
          <p:cNvPr id="4" name="Diagram 3"/>
          <p:cNvGraphicFramePr/>
          <p:nvPr>
            <p:extLst>
              <p:ext uri="{D42A27DB-BD31-4B8C-83A1-F6EECF244321}">
                <p14:modId xmlns:p14="http://schemas.microsoft.com/office/powerpoint/2010/main" val="4061640623"/>
              </p:ext>
            </p:extLst>
          </p:nvPr>
        </p:nvGraphicFramePr>
        <p:xfrm>
          <a:off x="755576" y="2060848"/>
          <a:ext cx="69600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3275856" y="5190050"/>
            <a:ext cx="4032448" cy="646331"/>
          </a:xfrm>
          <a:prstGeom prst="rect">
            <a:avLst/>
          </a:prstGeom>
          <a:noFill/>
        </p:spPr>
        <p:txBody>
          <a:bodyPr wrap="square" rtlCol="0">
            <a:spAutoFit/>
          </a:bodyPr>
          <a:lstStyle/>
          <a:p>
            <a:r>
              <a:rPr lang="sk-SK" dirty="0"/>
              <a:t>Vašou úlohou bude pripraviť album o znečistení ovzdušia</a:t>
            </a:r>
          </a:p>
        </p:txBody>
      </p:sp>
      <p:sp>
        <p:nvSpPr>
          <p:cNvPr id="8" name="pole tekstowe 7"/>
          <p:cNvSpPr txBox="1"/>
          <p:nvPr/>
        </p:nvSpPr>
        <p:spPr>
          <a:xfrm>
            <a:off x="6300192" y="2878280"/>
            <a:ext cx="2843808" cy="923330"/>
          </a:xfrm>
          <a:prstGeom prst="rect">
            <a:avLst/>
          </a:prstGeom>
          <a:noFill/>
        </p:spPr>
        <p:txBody>
          <a:bodyPr wrap="square" rtlCol="0">
            <a:spAutoFit/>
          </a:bodyPr>
          <a:lstStyle/>
          <a:p>
            <a:r>
              <a:rPr lang="sk-SK" dirty="0"/>
              <a:t>Vašou úlohou bude pripraviť album o znečistení vody</a:t>
            </a:r>
          </a:p>
        </p:txBody>
      </p:sp>
      <p:pic>
        <p:nvPicPr>
          <p:cNvPr id="194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29325" y="548680"/>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96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br>
              <a:rPr lang="pl-PL" dirty="0"/>
            </a:br>
            <a:r>
              <a:rPr lang="pl-PL" sz="2000" dirty="0"/>
              <a:t>2.ČASŤ</a:t>
            </a:r>
          </a:p>
        </p:txBody>
      </p:sp>
      <p:sp>
        <p:nvSpPr>
          <p:cNvPr id="3" name="Symbol zastępczy zawartości 2"/>
          <p:cNvSpPr>
            <a:spLocks noGrp="1"/>
          </p:cNvSpPr>
          <p:nvPr>
            <p:ph idx="1"/>
          </p:nvPr>
        </p:nvSpPr>
        <p:spPr/>
        <p:txBody>
          <a:bodyPr>
            <a:normAutofit/>
          </a:bodyPr>
          <a:lstStyle/>
          <a:p>
            <a:endParaRPr lang="pl-PL" dirty="0"/>
          </a:p>
          <a:p>
            <a:endParaRPr lang="pl-PL" dirty="0"/>
          </a:p>
          <a:p>
            <a:endParaRPr lang="pl-PL" dirty="0"/>
          </a:p>
          <a:p>
            <a:endParaRPr lang="pl-PL" dirty="0"/>
          </a:p>
          <a:p>
            <a:endParaRPr lang="pl-PL" dirty="0"/>
          </a:p>
          <a:p>
            <a:pPr marL="0" indent="0">
              <a:buNone/>
            </a:pPr>
            <a:endParaRPr lang="pl-PL" dirty="0"/>
          </a:p>
          <a:p>
            <a:pPr marL="0" indent="0">
              <a:buNone/>
            </a:pPr>
            <a:endParaRPr lang="pl-PL" dirty="0"/>
          </a:p>
          <a:p>
            <a:pPr marL="0" indent="0" algn="ctr">
              <a:buNone/>
            </a:pPr>
            <a:r>
              <a:rPr lang="sk-SK" b="1" dirty="0"/>
              <a:t>Spolu pripravíte PLAGÁT, ktorý bude motivovať iných k ochrane životného prostredia – aby voda a ovzdušie neboli znečistené*</a:t>
            </a:r>
          </a:p>
        </p:txBody>
      </p:sp>
      <p:sp>
        <p:nvSpPr>
          <p:cNvPr id="4" name="Pięciokąt foremny 3"/>
          <p:cNvSpPr/>
          <p:nvPr/>
        </p:nvSpPr>
        <p:spPr>
          <a:xfrm>
            <a:off x="1934879" y="1700808"/>
            <a:ext cx="4824536" cy="302433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rgbClr val="C00000"/>
                </a:solidFill>
              </a:rPr>
              <a:t>VŠETCI SPOLU</a:t>
            </a:r>
          </a:p>
        </p:txBody>
      </p:sp>
      <p:sp>
        <p:nvSpPr>
          <p:cNvPr id="5" name="pole tekstowe 4"/>
          <p:cNvSpPr txBox="1"/>
          <p:nvPr/>
        </p:nvSpPr>
        <p:spPr>
          <a:xfrm>
            <a:off x="251520" y="6093296"/>
            <a:ext cx="8496944" cy="369332"/>
          </a:xfrm>
          <a:prstGeom prst="rect">
            <a:avLst/>
          </a:prstGeom>
          <a:noFill/>
        </p:spPr>
        <p:txBody>
          <a:bodyPr wrap="square" rtlCol="0">
            <a:spAutoFit/>
          </a:bodyPr>
          <a:lstStyle/>
          <a:p>
            <a:r>
              <a:rPr lang="pl-PL" dirty="0"/>
              <a:t>* </a:t>
            </a:r>
            <a:r>
              <a:rPr lang="sk-SK" sz="1200" dirty="0"/>
              <a:t>Možno pripraviť aj dva plagáty – jeden o ochrane vody a druhý o ochrane ovzdušia</a:t>
            </a:r>
            <a:r>
              <a:rPr lang="sk-SK" dirty="0"/>
              <a:t>.</a:t>
            </a:r>
          </a:p>
        </p:txBody>
      </p:sp>
    </p:spTree>
    <p:extLst>
      <p:ext uri="{BB962C8B-B14F-4D97-AF65-F5344CB8AC3E}">
        <p14:creationId xmlns:p14="http://schemas.microsoft.com/office/powerpoint/2010/main" val="164988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PROCES</a:t>
            </a:r>
          </a:p>
        </p:txBody>
      </p:sp>
      <p:sp>
        <p:nvSpPr>
          <p:cNvPr id="3" name="Symbol zastępczy zawartości 2"/>
          <p:cNvSpPr>
            <a:spLocks noGrp="1"/>
          </p:cNvSpPr>
          <p:nvPr>
            <p:ph idx="1"/>
          </p:nvPr>
        </p:nvSpPr>
        <p:spPr>
          <a:xfrm>
            <a:off x="1009443" y="1807361"/>
            <a:ext cx="7125112" cy="4861999"/>
          </a:xfrm>
        </p:spPr>
        <p:txBody>
          <a:bodyPr>
            <a:normAutofit fontScale="92500" lnSpcReduction="10000"/>
          </a:bodyPr>
          <a:lstStyle/>
          <a:p>
            <a:r>
              <a:rPr lang="sk-SK" dirty="0"/>
              <a:t>Rozdeľte sa do dvoch skupín</a:t>
            </a:r>
          </a:p>
          <a:p>
            <a:pPr marL="0" indent="0">
              <a:buNone/>
            </a:pPr>
            <a:r>
              <a:rPr lang="sk-SK" dirty="0"/>
              <a:t> (V prípade potreby Vám s rozdelením do skupín pomôže učiteľ)</a:t>
            </a:r>
          </a:p>
          <a:p>
            <a:r>
              <a:rPr lang="sk-SK" dirty="0"/>
              <a:t>Každá skupina má svojho vedúceho*, ktorý rozdelí úlohy v skupine</a:t>
            </a:r>
          </a:p>
          <a:p>
            <a:r>
              <a:rPr lang="sk-SK" dirty="0"/>
              <a:t>Vedúci musí správne rozdelil úlohy takým spôsobom, aby sa v albume nachádzali:</a:t>
            </a:r>
          </a:p>
          <a:p>
            <a:pPr>
              <a:buFontTx/>
              <a:buChar char="-"/>
            </a:pPr>
            <a:r>
              <a:rPr lang="sk-SK" dirty="0"/>
              <a:t>Informácie o druhu znečistení</a:t>
            </a:r>
          </a:p>
          <a:p>
            <a:pPr>
              <a:buFontTx/>
              <a:buChar char="-"/>
            </a:pPr>
            <a:r>
              <a:rPr lang="sk-SK" dirty="0"/>
              <a:t>Informácie o výsledkoch znečistení</a:t>
            </a:r>
          </a:p>
          <a:p>
            <a:pPr>
              <a:buFontTx/>
              <a:buChar char="-"/>
            </a:pPr>
            <a:r>
              <a:rPr lang="sk-SK" dirty="0"/>
              <a:t>Informácie o tom, ako zabrániť znečisteniu.</a:t>
            </a:r>
          </a:p>
          <a:p>
            <a:pPr marL="0" indent="0">
              <a:buNone/>
            </a:pPr>
            <a:r>
              <a:rPr lang="sk-SK" dirty="0"/>
              <a:t>Vedúci zisťuje, či všetky osoby v skupine vedia, čo majú robiť. Ak nie, snaží sa to vysvetliť (sám alebo pomocou učiteľa).</a:t>
            </a:r>
          </a:p>
          <a:p>
            <a:pPr marL="0" indent="0">
              <a:buNone/>
            </a:pPr>
            <a:endParaRPr lang="sk-SK" dirty="0"/>
          </a:p>
          <a:p>
            <a:pPr marL="0" indent="0">
              <a:buNone/>
            </a:pPr>
            <a:r>
              <a:rPr lang="sk-SK" dirty="0"/>
              <a:t>* VEDÚCEHO môže určiť učiteľ.</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50671"/>
            <a:ext cx="20162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469280"/>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Wiosna</Template>
  <TotalTime>1723</TotalTime>
  <Words>2127</Words>
  <Application>Microsoft Office PowerPoint</Application>
  <PresentationFormat>Pokaz na ekranie (4:3)</PresentationFormat>
  <Paragraphs>329</Paragraphs>
  <Slides>34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34</vt:i4>
      </vt:variant>
    </vt:vector>
  </HeadingPairs>
  <TitlesOfParts>
    <vt:vector size="43" baseType="lpstr">
      <vt:lpstr>Arial</vt:lpstr>
      <vt:lpstr>Comic Sans MS</vt:lpstr>
      <vt:lpstr>Courier New</vt:lpstr>
      <vt:lpstr>Times New Roman</vt:lpstr>
      <vt:lpstr>Trebuchet MS</vt:lpstr>
      <vt:lpstr>Verdana</vt:lpstr>
      <vt:lpstr>Wingdings</vt:lpstr>
      <vt:lpstr>Wingdings 2</vt:lpstr>
      <vt:lpstr>Spring</vt:lpstr>
      <vt:lpstr>OCHRANA ŽIVOTNÉHO PROSTREDIA</vt:lpstr>
      <vt:lpstr>OBSAH</vt:lpstr>
      <vt:lpstr> ÚVOD</vt:lpstr>
      <vt:lpstr>ÚVOD</vt:lpstr>
      <vt:lpstr>Úvod</vt:lpstr>
      <vt:lpstr>ÚLOHA</vt:lpstr>
      <vt:lpstr>PROCES</vt:lpstr>
      <vt:lpstr>PROCES 2.ČASŤ</vt:lpstr>
      <vt:lpstr>PROCES</vt:lpstr>
      <vt:lpstr>PROCES</vt:lpstr>
      <vt:lpstr>PROCES</vt:lpstr>
      <vt:lpstr>PROCES</vt:lpstr>
      <vt:lpstr>PROCES</vt:lpstr>
      <vt:lpstr>PROCES</vt:lpstr>
      <vt:lpstr>PROCES</vt:lpstr>
      <vt:lpstr>PROCES</vt:lpstr>
      <vt:lpstr>PROCES</vt:lpstr>
      <vt:lpstr>PROCES</vt:lpstr>
      <vt:lpstr>PROCES</vt:lpstr>
      <vt:lpstr>PROCES</vt:lpstr>
      <vt:lpstr>PROCES</vt:lpstr>
      <vt:lpstr>ZDROJE</vt:lpstr>
      <vt:lpstr>ZDROJE</vt:lpstr>
      <vt:lpstr>ZDROJE</vt:lpstr>
      <vt:lpstr>HODNOTENIE</vt:lpstr>
      <vt:lpstr>HODNOTENIE</vt:lpstr>
      <vt:lpstr>HODNOTENIE</vt:lpstr>
      <vt:lpstr>HODNOTENIE</vt:lpstr>
      <vt:lpstr>HODNOTENIE</vt:lpstr>
      <vt:lpstr>HODNOTENIE</vt:lpstr>
      <vt:lpstr>PORADCA PRE UČITEĽA</vt:lpstr>
      <vt:lpstr>PORADCA PRE UČITEĽA</vt:lpstr>
      <vt:lpstr>PORADCA PRE UČITEĽA</vt:lpstr>
      <vt:lpstr>PORADCA PRE UČITEĽA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ŚRODOWISKA</dc:title>
  <dc:creator>Joanna Wronka</dc:creator>
  <cp:lastModifiedBy>Anna Basta</cp:lastModifiedBy>
  <cp:revision>124</cp:revision>
  <dcterms:created xsi:type="dcterms:W3CDTF">2017-06-05T12:02:22Z</dcterms:created>
  <dcterms:modified xsi:type="dcterms:W3CDTF">2020-01-22T12:27:42Z</dcterms:modified>
</cp:coreProperties>
</file>