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>
      <p:cViewPr varScale="1">
        <p:scale>
          <a:sx n="84" d="100"/>
          <a:sy n="84" d="100"/>
        </p:scale>
        <p:origin x="1445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96CDA-7A8B-41DF-A3AA-7D3737AE0FB6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6857E-36F5-4ACE-99B7-F9B9F6E3CA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517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6857E-36F5-4ACE-99B7-F9B9F6E3CA78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241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C078-4FEC-45C8-B391-9E6389F58D43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0FFE831-A1EB-4E7C-BFBD-533C05A7CA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C078-4FEC-45C8-B391-9E6389F58D43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E831-A1EB-4E7C-BFBD-533C05A7CA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C078-4FEC-45C8-B391-9E6389F58D43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E831-A1EB-4E7C-BFBD-533C05A7CA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C078-4FEC-45C8-B391-9E6389F58D43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E831-A1EB-4E7C-BFBD-533C05A7CA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C078-4FEC-45C8-B391-9E6389F58D43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E831-A1EB-4E7C-BFBD-533C05A7CA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C078-4FEC-45C8-B391-9E6389F58D43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E831-A1EB-4E7C-BFBD-533C05A7CA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C078-4FEC-45C8-B391-9E6389F58D43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E831-A1EB-4E7C-BFBD-533C05A7CA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C078-4FEC-45C8-B391-9E6389F58D43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E831-A1EB-4E7C-BFBD-533C05A7CA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C078-4FEC-45C8-B391-9E6389F58D43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E831-A1EB-4E7C-BFBD-533C05A7CA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C078-4FEC-45C8-B391-9E6389F58D43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E831-A1EB-4E7C-BFBD-533C05A7CA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C078-4FEC-45C8-B391-9E6389F58D43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E831-A1EB-4E7C-BFBD-533C05A7CA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FF1C078-4FEC-45C8-B391-9E6389F58D43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0FFE831-A1EB-4E7C-BFBD-533C05A7CA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df.truni.sk/e-ucebnice/chzp/data/6ed0fca1-9df3-4d19-bcec-7c1621272a51.html?ownapi=1" TargetMode="External"/><Relationship Id="rId2" Type="http://schemas.openxmlformats.org/officeDocument/2006/relationships/hyperlink" Target="https://sk.wikipedia.org/wiki/Hlavn%C3%A1_str%C3%A1nk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www.odpadyrecycling.vlastnyweb.sk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lTEL9mEOio" TargetMode="External"/><Relationship Id="rId2" Type="http://schemas.openxmlformats.org/officeDocument/2006/relationships/hyperlink" Target="https://www.youtube.com/watch?v=WXnApSInQ-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s://www.youtube.com/watch?v=bDC5e63ruz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55372" y="3247182"/>
            <a:ext cx="7460840" cy="2990130"/>
          </a:xfrm>
        </p:spPr>
        <p:txBody>
          <a:bodyPr>
            <a:normAutofit fontScale="92500" lnSpcReduction="20000"/>
          </a:bodyPr>
          <a:lstStyle/>
          <a:p>
            <a:r>
              <a:rPr lang="pl-PL" sz="2000" b="1" dirty="0">
                <a:solidFill>
                  <a:srgbClr val="000000"/>
                </a:solidFill>
              </a:rPr>
              <a:t/>
            </a:r>
            <a:br>
              <a:rPr lang="pl-PL" sz="2000" b="1" dirty="0">
                <a:solidFill>
                  <a:srgbClr val="000000"/>
                </a:solidFill>
              </a:rPr>
            </a:br>
            <a:r>
              <a:rPr lang="pl-PL" sz="2400" b="1" dirty="0">
                <a:solidFill>
                  <a:srgbClr val="000000"/>
                </a:solidFill>
              </a:rPr>
              <a:t/>
            </a:r>
            <a:br>
              <a:rPr lang="pl-PL" sz="2400" b="1" dirty="0">
                <a:solidFill>
                  <a:srgbClr val="000000"/>
                </a:solidFill>
              </a:rPr>
            </a:br>
            <a:r>
              <a:rPr lang="pl-PL" b="1" dirty="0">
                <a:solidFill>
                  <a:srgbClr val="000000"/>
                </a:solidFill>
              </a:rPr>
              <a:t> WebQuest JE UR</a:t>
            </a:r>
            <a:r>
              <a:rPr lang="sk-SK" b="1" dirty="0">
                <a:solidFill>
                  <a:srgbClr val="000000"/>
                </a:solidFill>
              </a:rPr>
              <a:t>ČENÝ PRE ŽIAKOV SIEDMYCH ROČNÍKOV ZÁKLADNÝCH ŠKÔL</a:t>
            </a:r>
            <a:r>
              <a:rPr lang="pl-PL" b="1" dirty="0">
                <a:solidFill>
                  <a:srgbClr val="000000"/>
                </a:solidFill>
              </a:rPr>
              <a:t>.</a:t>
            </a:r>
          </a:p>
          <a:p>
            <a:r>
              <a:rPr lang="sk-SK" b="1" dirty="0" err="1">
                <a:solidFill>
                  <a:srgbClr val="000000"/>
                </a:solidFill>
              </a:rPr>
              <a:t>CIeĽ</a:t>
            </a:r>
            <a:r>
              <a:rPr lang="sk-SK" b="1" dirty="0">
                <a:solidFill>
                  <a:srgbClr val="000000"/>
                </a:solidFill>
              </a:rPr>
              <a:t>: upevnenie </a:t>
            </a:r>
            <a:r>
              <a:rPr lang="sk-SK" b="1" dirty="0" err="1">
                <a:solidFill>
                  <a:srgbClr val="000000"/>
                </a:solidFill>
              </a:rPr>
              <a:t>vedomostÍ</a:t>
            </a:r>
            <a:r>
              <a:rPr lang="sk-SK" b="1" dirty="0">
                <a:solidFill>
                  <a:srgbClr val="000000"/>
                </a:solidFill>
              </a:rPr>
              <a:t> žiakov o </a:t>
            </a:r>
            <a:r>
              <a:rPr lang="sk-SK" b="1" dirty="0" err="1">
                <a:solidFill>
                  <a:srgbClr val="000000"/>
                </a:solidFill>
              </a:rPr>
              <a:t>ochranE</a:t>
            </a:r>
            <a:r>
              <a:rPr lang="sk-SK" b="1" dirty="0">
                <a:solidFill>
                  <a:srgbClr val="000000"/>
                </a:solidFill>
              </a:rPr>
              <a:t> životného prostredia,</a:t>
            </a:r>
          </a:p>
          <a:p>
            <a:r>
              <a:rPr lang="sk-SK" b="1" dirty="0">
                <a:solidFill>
                  <a:srgbClr val="000000"/>
                </a:solidFill>
              </a:rPr>
              <a:t> prehlbovanie vedomostí žiakov o </a:t>
            </a:r>
            <a:r>
              <a:rPr lang="sk-SK" b="1" dirty="0" err="1">
                <a:solidFill>
                  <a:srgbClr val="000000"/>
                </a:solidFill>
              </a:rPr>
              <a:t>ochranE</a:t>
            </a:r>
            <a:r>
              <a:rPr lang="sk-SK" b="1" dirty="0">
                <a:solidFill>
                  <a:srgbClr val="000000"/>
                </a:solidFill>
              </a:rPr>
              <a:t> životného prostredia</a:t>
            </a:r>
            <a:r>
              <a:rPr lang="pl-PL" b="1" dirty="0">
                <a:solidFill>
                  <a:srgbClr val="000000"/>
                </a:solidFill>
              </a:rPr>
              <a:t>.</a:t>
            </a:r>
          </a:p>
          <a:p>
            <a:endParaRPr lang="pl-PL" b="1" dirty="0">
              <a:solidFill>
                <a:srgbClr val="000000"/>
              </a:solidFill>
            </a:endParaRPr>
          </a:p>
          <a:p>
            <a:r>
              <a:rPr lang="pl-PL" b="1" dirty="0">
                <a:solidFill>
                  <a:srgbClr val="000000"/>
                </a:solidFill>
              </a:rPr>
              <a:t/>
            </a:r>
            <a:br>
              <a:rPr lang="pl-PL" b="1" dirty="0">
                <a:solidFill>
                  <a:srgbClr val="000000"/>
                </a:solidFill>
              </a:rPr>
            </a:br>
            <a:r>
              <a:rPr lang="pl-PL" b="1" dirty="0" err="1">
                <a:solidFill>
                  <a:srgbClr val="000000"/>
                </a:solidFill>
              </a:rPr>
              <a:t>autorkou</a:t>
            </a:r>
            <a:r>
              <a:rPr lang="pl-PL" b="1" dirty="0">
                <a:solidFill>
                  <a:srgbClr val="000000"/>
                </a:solidFill>
              </a:rPr>
              <a:t> projektu je: Joanna Lemirowska - Wronka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2353221"/>
            <a:ext cx="7772400" cy="893961"/>
          </a:xfrm>
        </p:spPr>
        <p:txBody>
          <a:bodyPr>
            <a:normAutofit/>
          </a:bodyPr>
          <a:lstStyle/>
          <a:p>
            <a:r>
              <a:rPr lang="sk-SK" dirty="0"/>
              <a:t>Triedenie odpadu</a:t>
            </a:r>
            <a:r>
              <a:rPr lang="pl-PL" dirty="0"/>
              <a:t>!!!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CEFC0DE0-A927-47A1-A361-31DB3A6A85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254" y="623731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558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88380"/>
          </a:xfrm>
        </p:spPr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304005"/>
              </p:ext>
            </p:extLst>
          </p:nvPr>
        </p:nvGraphicFramePr>
        <p:xfrm>
          <a:off x="395536" y="1484784"/>
          <a:ext cx="856895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44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6036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1. SKUPINA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2. 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1587"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r>
                        <a:rPr lang="sk-SK" b="1" baseline="0" noProof="0" dirty="0"/>
                        <a:t>Pripravte projekt troch brožúr, ktoré sa budú týkať nasledujúcich otázok</a:t>
                      </a:r>
                      <a:r>
                        <a:rPr lang="pl-PL" b="1" baseline="0" dirty="0"/>
                        <a:t>: </a:t>
                      </a:r>
                    </a:p>
                    <a:p>
                      <a:endParaRPr lang="pl-PL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1. Aké hrozby /nebezpečenstvá/ vyplývajú zo znečisťovania našej planéty?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noProof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aseline="0" noProof="0" dirty="0"/>
                        <a:t>2. </a:t>
                      </a:r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Čo to je triedenie</a:t>
                      </a:r>
                      <a:r>
                        <a:rPr lang="sk-SK" baseline="0" noProof="0" dirty="0">
                          <a:solidFill>
                            <a:schemeClr val="tx1"/>
                          </a:solidFill>
                        </a:rPr>
                        <a:t> odpadov</a:t>
                      </a:r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noProof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aseline="0" noProof="0" dirty="0"/>
                        <a:t>3.</a:t>
                      </a:r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 V čom spočíva hospodárenie odpadmi?</a:t>
                      </a:r>
                    </a:p>
                    <a:p>
                      <a:endParaRPr lang="pl-PL" baseline="0" dirty="0"/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noProof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="1" baseline="0" noProof="0" dirty="0"/>
                        <a:t>Pripravte projekt troch brožúr, ktoré sa budú týkať nasledujúcich otázok: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noProof="0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Čo je možné urobiť, aby</a:t>
                      </a:r>
                      <a:r>
                        <a:rPr lang="sk-SK" baseline="0" noProof="0" dirty="0">
                          <a:solidFill>
                            <a:schemeClr val="tx1"/>
                          </a:solidFill>
                        </a:rPr>
                        <a:t> sa znížilo množstvo odpadov a zlepšil sa stav prostredia</a:t>
                      </a:r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noProof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2.   Čo sú to biologicky rozložiteľné odpady?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noProof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3.    V čom spočíva triedenie odpadov?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dirty="0">
                        <a:solidFill>
                          <a:schemeClr val="tx1"/>
                        </a:solidFill>
                      </a:endParaRP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2555776" y="148478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ÚLOHY</a:t>
            </a: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115616" y="6093296"/>
            <a:ext cx="676875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</a:rPr>
              <a:t>Projekty brožúr pripravte na počítači pomocou programu Microsoft PowerPoint alebo  Microsoft Word</a:t>
            </a:r>
          </a:p>
        </p:txBody>
      </p:sp>
    </p:spTree>
    <p:extLst>
      <p:ext uri="{BB962C8B-B14F-4D97-AF65-F5344CB8AC3E}">
        <p14:creationId xmlns:p14="http://schemas.microsoft.com/office/powerpoint/2010/main" val="3249348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pl-PL" dirty="0"/>
              <a:t>2.ČASŤ</a:t>
            </a:r>
          </a:p>
          <a:p>
            <a:pPr marL="114300" indent="0" algn="ctr">
              <a:buNone/>
            </a:pPr>
            <a:endParaRPr lang="pl-PL" dirty="0"/>
          </a:p>
          <a:p>
            <a:pPr marL="114300" indent="0" algn="ctr">
              <a:buNone/>
            </a:pPr>
            <a:r>
              <a:rPr lang="sk-SK" b="1" dirty="0"/>
              <a:t>Predstavte svoje brožúry, vysvetlite problém (odpovedzte na otázky)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4283353" cy="23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268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260672" cy="792088"/>
          </a:xfrm>
        </p:spPr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24945"/>
          </a:xfrm>
        </p:spPr>
        <p:txBody>
          <a:bodyPr/>
          <a:lstStyle/>
          <a:p>
            <a:pPr marL="114300" indent="0" algn="ctr">
              <a:buNone/>
            </a:pPr>
            <a:r>
              <a:rPr lang="pl-PL" dirty="0"/>
              <a:t>3.ČASŤ</a:t>
            </a:r>
          </a:p>
          <a:p>
            <a:pPr marL="114300" indent="0" algn="ctr">
              <a:buNone/>
            </a:pPr>
            <a:r>
              <a:rPr lang="sk-SK" b="1" dirty="0"/>
              <a:t>Pripravte spoločnú prácu:</a:t>
            </a:r>
          </a:p>
          <a:p>
            <a:pPr marL="114300" indent="0">
              <a:buNone/>
            </a:pPr>
            <a:r>
              <a:rPr lang="sk-SK" dirty="0"/>
              <a:t>Cvičenia, ktoré budú učiť správne(dobré) triedenie vo forme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Wybuch  2 3"/>
          <p:cNvSpPr/>
          <p:nvPr/>
        </p:nvSpPr>
        <p:spPr>
          <a:xfrm>
            <a:off x="5457203" y="3748650"/>
            <a:ext cx="3686797" cy="310935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>
                <a:solidFill>
                  <a:srgbClr val="0070C0"/>
                </a:solidFill>
              </a:rPr>
              <a:t>Multimediálnej počítačovej hry</a:t>
            </a:r>
          </a:p>
        </p:txBody>
      </p:sp>
      <p:sp>
        <p:nvSpPr>
          <p:cNvPr id="5" name="Wybuch  2 4"/>
          <p:cNvSpPr/>
          <p:nvPr/>
        </p:nvSpPr>
        <p:spPr>
          <a:xfrm>
            <a:off x="251520" y="3933056"/>
            <a:ext cx="4500500" cy="29249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 b="1" dirty="0">
              <a:solidFill>
                <a:srgbClr val="0070C0"/>
              </a:solidFill>
            </a:endParaRPr>
          </a:p>
          <a:p>
            <a:pPr algn="ctr"/>
            <a:r>
              <a:rPr lang="sk-SK" sz="1400" b="1" dirty="0">
                <a:solidFill>
                  <a:srgbClr val="0070C0"/>
                </a:solidFill>
              </a:rPr>
              <a:t>Plagátu s farebnými nádobami na triedenia a obrázkami predstavujúcimi odpady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851920" y="5193196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/>
              <a:t>ALEBO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300" y="2708920"/>
            <a:ext cx="227238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365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sk-SK" dirty="0"/>
              <a:t>Na realizáciu projektu máte </a:t>
            </a:r>
            <a:r>
              <a:rPr lang="sk-SK" sz="3600" dirty="0">
                <a:solidFill>
                  <a:srgbClr val="FF0000"/>
                </a:solidFill>
              </a:rPr>
              <a:t>štyri</a:t>
            </a:r>
            <a:r>
              <a:rPr lang="sk-SK" dirty="0"/>
              <a:t> týždne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43608" y="299695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dirty="0">
                <a:solidFill>
                  <a:srgbClr val="FF0000"/>
                </a:solidFill>
              </a:rPr>
              <a:t>PRVÝ TÝŽDEŇ</a:t>
            </a:r>
          </a:p>
          <a:p>
            <a:r>
              <a:rPr lang="sk-SK" dirty="0"/>
              <a:t>Oboznámenie sa s úlohou, rozdelenie úloh v skupine, predbežné zbieranie informácií:  </a:t>
            </a:r>
          </a:p>
          <a:p>
            <a:pPr>
              <a:buFontTx/>
              <a:buChar char="-"/>
            </a:pPr>
            <a:r>
              <a:rPr lang="sk-SK" dirty="0"/>
              <a:t>Hľadanie internetových zdrojoch, v slovníkoch, učebniciach, tematických knihách, letákoch</a:t>
            </a:r>
          </a:p>
          <a:p>
            <a:pPr>
              <a:buFontTx/>
              <a:buChar char="-"/>
            </a:pPr>
            <a:r>
              <a:rPr lang="sk-SK" dirty="0"/>
              <a:t>Vysvetlenie neznámych termínov(slov)</a:t>
            </a:r>
          </a:p>
          <a:p>
            <a:pPr>
              <a:buFontTx/>
              <a:buChar char="-"/>
            </a:pPr>
            <a:r>
              <a:rPr lang="sk-SK" dirty="0"/>
              <a:t>Výber dôležitých informácií, ktoré ľahko pochopia žiaci z druhej skupiny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497" y="378904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6084168" y="2996952"/>
            <a:ext cx="5004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605978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DRUHÝ TÝŽDEŇ</a:t>
            </a:r>
          </a:p>
          <a:p>
            <a:pPr marL="0" indent="0" algn="ctr">
              <a:buNone/>
            </a:pPr>
            <a:endParaRPr lang="pl-PL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sk-SK" dirty="0"/>
              <a:t>Odpovede na otázky</a:t>
            </a:r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r>
              <a:rPr lang="sk-SK" dirty="0"/>
              <a:t>Príprava projektov brožúr – spoločné rozhodovanie o spôsobe písania týchto informácií a vytipovanie si miest na grafiku, obrázky a fotografie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7624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TRETÍ TÝŽDEŇ:</a:t>
            </a:r>
          </a:p>
          <a:p>
            <a:pPr marL="0" indent="0" algn="ctr">
              <a:buNone/>
            </a:pPr>
            <a:endParaRPr lang="pl-PL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sk-SK" dirty="0"/>
              <a:t>Príprava brožúr – spoločné rozhodovanie o spôsobe písania týchto informácií a vytipovanie miest na grafiku, obrázky alebo fotografie</a:t>
            </a:r>
          </a:p>
          <a:p>
            <a:pPr marL="114300" indent="0">
              <a:buNone/>
            </a:pPr>
            <a:endParaRPr lang="sk-SK" dirty="0"/>
          </a:p>
          <a:p>
            <a:pPr>
              <a:buFontTx/>
              <a:buChar char="-"/>
            </a:pPr>
            <a:r>
              <a:rPr lang="sk-SK" dirty="0"/>
              <a:t>Prezentácia albumu, vysvetlenie problematiky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4188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4. TÝŽDEŇ</a:t>
            </a:r>
          </a:p>
          <a:p>
            <a:pPr marL="114300" indent="0" algn="ctr">
              <a:buNone/>
            </a:pPr>
            <a:endParaRPr lang="pl-PL" dirty="0">
              <a:solidFill>
                <a:srgbClr val="FF0000"/>
              </a:solidFill>
            </a:endParaRPr>
          </a:p>
          <a:p>
            <a:r>
              <a:rPr lang="sk-SK" dirty="0"/>
              <a:t>Prezentovanie projektov s brožúrami na hodinách biológie, každá skupina vysvetlí problematiku obsiahnutú v projekte</a:t>
            </a:r>
          </a:p>
          <a:p>
            <a:endParaRPr lang="sk-SK" dirty="0"/>
          </a:p>
          <a:p>
            <a:r>
              <a:rPr lang="sk-SK" dirty="0"/>
              <a:t>Spoločná príprava cvičenia, ktoré učí správne triediť odpad </a:t>
            </a:r>
          </a:p>
        </p:txBody>
      </p:sp>
    </p:spTree>
    <p:extLst>
      <p:ext uri="{BB962C8B-B14F-4D97-AF65-F5344CB8AC3E}">
        <p14:creationId xmlns:p14="http://schemas.microsoft.com/office/powerpoint/2010/main" val="2343876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sk-SK" dirty="0"/>
              <a:t>Informácie potrebné na prípravu úlohy hľadajte na uvedených internetových stránkach alebo na iných Vám známych stránkach.</a:t>
            </a:r>
          </a:p>
          <a:p>
            <a:pPr marL="0" indent="0" algn="just">
              <a:buNone/>
            </a:pPr>
            <a:endParaRPr lang="sk-SK" b="1" dirty="0"/>
          </a:p>
          <a:p>
            <a:pPr marL="0" indent="0" algn="just">
              <a:buNone/>
            </a:pPr>
            <a:r>
              <a:rPr lang="sk-SK" b="1" dirty="0"/>
              <a:t>Nezabúdajte na to, aby ste v svojich prácach uviedli:</a:t>
            </a:r>
          </a:p>
          <a:p>
            <a:pPr algn="just">
              <a:buNone/>
            </a:pPr>
            <a:r>
              <a:rPr lang="sk-SK" dirty="0"/>
              <a:t>1. Mená a priezviská žiakov, ktorí ju pripravili.</a:t>
            </a:r>
          </a:p>
          <a:p>
            <a:pPr lvl="0" algn="just">
              <a:buNone/>
            </a:pPr>
            <a:r>
              <a:rPr lang="sk-SK" dirty="0"/>
              <a:t>2. Odpovede na otázky.</a:t>
            </a:r>
          </a:p>
          <a:p>
            <a:pPr lvl="0" algn="just">
              <a:buNone/>
            </a:pPr>
            <a:r>
              <a:rPr lang="sk-SK" dirty="0"/>
              <a:t>3. Informácie v zaujímavej, estetickej, vyčerpávajúcej a rôznorodej forme. Využite Vašu predstavivosť a zručnosti.</a:t>
            </a:r>
          </a:p>
          <a:p>
            <a:pPr lvl="0" algn="just">
              <a:buNone/>
            </a:pPr>
            <a:r>
              <a:rPr lang="sk-SK" dirty="0"/>
              <a:t>4. Každá skupina bude samostatne prezentovať svoju prácu pred celou triedou.</a:t>
            </a:r>
          </a:p>
          <a:p>
            <a:pPr lvl="0" algn="just">
              <a:buNone/>
            </a:pPr>
            <a:endParaRPr lang="sk-SK" sz="2800" dirty="0"/>
          </a:p>
          <a:p>
            <a:pPr lvl="0" algn="ctr">
              <a:buNone/>
            </a:pPr>
            <a:r>
              <a:rPr lang="sk-SK" sz="2800" b="1" dirty="0"/>
              <a:t>Nezabúdajte na to, aby ste pracovali v súlade s usmerneniami.</a:t>
            </a:r>
          </a:p>
          <a:p>
            <a:pPr lvl="0" algn="ctr">
              <a:buNone/>
            </a:pPr>
            <a:r>
              <a:rPr lang="sk-SK" sz="2800" b="1" dirty="0"/>
              <a:t>Každý z Vás by sa mal snažiť a aktívne pracovať.  Dôležitá je aj vzájomná spolupráca v skupine!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0183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sk-SK" dirty="0">
                <a:solidFill>
                  <a:schemeClr val="tx1"/>
                </a:solidFill>
              </a:rPr>
              <a:t>NEZABÚDAJTE na to, že Vaša práca bude hodnotená učiteľom, preto:</a:t>
            </a:r>
          </a:p>
          <a:p>
            <a:pPr marL="0" indent="0" algn="ctr">
              <a:buNone/>
            </a:pPr>
            <a:endParaRPr lang="sk-SK" dirty="0">
              <a:solidFill>
                <a:schemeClr val="tx1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sk-SK" dirty="0">
                <a:solidFill>
                  <a:schemeClr val="tx1"/>
                </a:solidFill>
              </a:rPr>
              <a:t>Dobre ju pripravte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sk-SK" dirty="0">
                <a:solidFill>
                  <a:schemeClr val="tx1"/>
                </a:solidFill>
              </a:rPr>
              <a:t>Snažte sa, aby odpovede na otázky boli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sk-SK" dirty="0">
                <a:solidFill>
                  <a:schemeClr val="tx1"/>
                </a:solidFill>
              </a:rPr>
              <a:t>úplné a správne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sk-SK" dirty="0">
                <a:solidFill>
                  <a:schemeClr val="tx1"/>
                </a:solidFill>
              </a:rPr>
              <a:t>Nezabúdajte na to, že dobrá spolupráca prináša vynikajúce výsledky!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39432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pPr marL="114300" indent="0">
              <a:buNone/>
            </a:pPr>
            <a:endParaRPr lang="pl-PL" b="1" dirty="0"/>
          </a:p>
          <a:p>
            <a:r>
              <a:rPr lang="pl-PL" b="1" dirty="0"/>
              <a:t>Knižné zdroje</a:t>
            </a:r>
            <a:r>
              <a:rPr lang="pl-PL" dirty="0"/>
              <a:t> - </a:t>
            </a:r>
            <a:r>
              <a:rPr lang="sk-SK" dirty="0"/>
              <a:t>učebnica biológie </a:t>
            </a:r>
            <a:r>
              <a:rPr lang="pl-PL" dirty="0"/>
              <a:t>Puls życia. 3, wydawnictwa Nowa Era, autorzy: Beata </a:t>
            </a:r>
            <a:r>
              <a:rPr lang="pl-PL" dirty="0" err="1"/>
              <a:t>Sągin</a:t>
            </a:r>
            <a:r>
              <a:rPr lang="pl-PL" dirty="0"/>
              <a:t>, Andrzej </a:t>
            </a:r>
            <a:r>
              <a:rPr lang="pl-PL" dirty="0" err="1"/>
              <a:t>Boczarowski</a:t>
            </a:r>
            <a:r>
              <a:rPr lang="pl-PL" dirty="0"/>
              <a:t>, Marian </a:t>
            </a:r>
            <a:r>
              <a:rPr lang="pl-PL" dirty="0" err="1"/>
              <a:t>Sęktas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405" y="1844824"/>
            <a:ext cx="2844785" cy="189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38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obsah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</a:t>
            </a:r>
            <a:r>
              <a:rPr lang="sk-SK" dirty="0"/>
              <a:t>. Úvod</a:t>
            </a:r>
          </a:p>
          <a:p>
            <a:r>
              <a:rPr lang="sk-SK" dirty="0"/>
              <a:t>2. Úlohy</a:t>
            </a:r>
          </a:p>
          <a:p>
            <a:r>
              <a:rPr lang="sk-SK" dirty="0"/>
              <a:t>3. Proces</a:t>
            </a:r>
          </a:p>
          <a:p>
            <a:r>
              <a:rPr lang="sk-SK" dirty="0"/>
              <a:t>4. Zdroje</a:t>
            </a:r>
          </a:p>
          <a:p>
            <a:r>
              <a:rPr lang="sk-SK" dirty="0"/>
              <a:t>5. Hodnotenie</a:t>
            </a:r>
          </a:p>
          <a:p>
            <a:r>
              <a:rPr lang="sk-SK" dirty="0"/>
              <a:t>6. Záver</a:t>
            </a:r>
          </a:p>
          <a:p>
            <a:r>
              <a:rPr lang="sk-SK" dirty="0"/>
              <a:t>7. Poradca pre učiteľa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5141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ZDROJE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Zdroje vyhľadané na internetových stránkach </a:t>
            </a:r>
            <a:r>
              <a:rPr lang="sk-SK" dirty="0"/>
              <a:t>súvisiacich s ochranou prostredia z hľadiska zlepšenia životného prostredia, likvidovania odpadov, triedenie odpadov</a:t>
            </a:r>
          </a:p>
          <a:p>
            <a:pPr>
              <a:buFontTx/>
              <a:buChar char="-"/>
            </a:pPr>
            <a:r>
              <a:rPr lang="pl-PL" dirty="0" smtClean="0">
                <a:hlinkClick r:id="rId2"/>
              </a:rPr>
              <a:t>https://sk.wikipedia.org/wiki/Hlavn%C3%A1_str%C3%A1nka 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>
                <a:hlinkClick r:id="rId3"/>
              </a:rPr>
              <a:t>http://pdf.truni.sk/e-ucebnice/chzp/data/6ed0fca1-9df3-4d19-bcec-7c1621272a51.html?ownapi=1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>
                <a:hlinkClick r:id="rId4"/>
              </a:rPr>
              <a:t>http://www.odpadyrecycling.vlastnyweb.sk/</a:t>
            </a:r>
            <a:endParaRPr lang="pl-PL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pl-PL" dirty="0"/>
          </a:p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4282"/>
            <a:ext cx="2160240" cy="143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138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ZDROJE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www.youtube.com/watch?v=WXnApSInQ-c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www.youtube.com/watch?v=ZlTEL9mEOio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>
                <a:hlinkClick r:id="rId4"/>
              </a:rPr>
              <a:t>https://www.youtube.com/watch?v=bDC5e63ruz4</a:t>
            </a:r>
            <a:endParaRPr lang="pl-PL" dirty="0"/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sk-SK" dirty="0"/>
              <a:t>MULTIMEDIÁLNE PREZENTÁCIE týkajúce sa ochrany životného prostredia, ktoré súvisia so zneškodňovaním odpadov</a:t>
            </a:r>
          </a:p>
          <a:p>
            <a:pPr marL="114300" indent="0">
              <a:buNone/>
            </a:pPr>
            <a:endParaRPr lang="sk-SK" dirty="0"/>
          </a:p>
          <a:p>
            <a:r>
              <a:rPr lang="sk-SK" dirty="0"/>
              <a:t>Filmy týkajúce sa životného prostredia</a:t>
            </a:r>
          </a:p>
          <a:p>
            <a:endParaRPr lang="sk-SK" dirty="0"/>
          </a:p>
          <a:p>
            <a:r>
              <a:rPr lang="sk-SK" dirty="0"/>
              <a:t>Pri hľadaní vhodných informácií na internete sa riaďte heslami: ochrana prostredia, zlepšenie stavu prostredia, hospodárenie s odpadmi, recyklácia, triedenia odpadov, skládky odpadov</a:t>
            </a:r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195736" cy="14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407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tx1"/>
                </a:solidFill>
              </a:rPr>
              <a:t>hodnotenie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1516614" cy="136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2" y="1916832"/>
            <a:ext cx="7660560" cy="444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21629"/>
              </p:ext>
            </p:extLst>
          </p:nvPr>
        </p:nvGraphicFramePr>
        <p:xfrm>
          <a:off x="467544" y="1988839"/>
          <a:ext cx="8291264" cy="4533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4227"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POČET</a:t>
                      </a:r>
                      <a:r>
                        <a:rPr lang="pl-PL" sz="1600" b="0" baseline="0" dirty="0">
                          <a:solidFill>
                            <a:srgbClr val="FF0000"/>
                          </a:solidFill>
                        </a:rPr>
                        <a:t> BODOV</a:t>
                      </a:r>
                      <a:endParaRPr lang="pl-PL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5008">
                <a:tc>
                  <a:txBody>
                    <a:bodyPr/>
                    <a:lstStyle/>
                    <a:p>
                      <a:endParaRPr lang="pl-PL" sz="1200" dirty="0"/>
                    </a:p>
                    <a:p>
                      <a:endParaRPr lang="pl-PL" sz="1200" dirty="0"/>
                    </a:p>
                    <a:p>
                      <a:endParaRPr lang="pl-PL" sz="1200" dirty="0"/>
                    </a:p>
                    <a:p>
                      <a:endParaRPr lang="pl-PL" sz="1200" dirty="0"/>
                    </a:p>
                    <a:p>
                      <a:pPr algn="ctr"/>
                      <a:r>
                        <a:rPr lang="pl-PL" sz="1200" dirty="0"/>
                        <a:t>OBSAHOVÁ STRÁNKA BORŽÚR</a:t>
                      </a:r>
                    </a:p>
                    <a:p>
                      <a:pPr algn="ctr"/>
                      <a:endParaRPr lang="pl-PL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200" noProof="0" dirty="0"/>
                    </a:p>
                    <a:p>
                      <a:endParaRPr lang="sk-SK" sz="1200" noProof="0" dirty="0"/>
                    </a:p>
                    <a:p>
                      <a:endParaRPr lang="sk-SK" sz="1200" noProof="0" dirty="0"/>
                    </a:p>
                    <a:p>
                      <a:r>
                        <a:rPr lang="sk-SK" sz="1200" noProof="0" dirty="0"/>
                        <a:t>Neúplne informácie, mnoho</a:t>
                      </a:r>
                      <a:r>
                        <a:rPr lang="sk-SK" sz="1200" baseline="0" noProof="0" dirty="0"/>
                        <a:t> chýb, objavujú sa informácie, ktoré nesúvisia s témou. Slabé využitie zdrojov.</a:t>
                      </a:r>
                      <a:endParaRPr lang="sk-SK" sz="1200" noProof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200" noProof="0" dirty="0"/>
                    </a:p>
                    <a:p>
                      <a:endParaRPr lang="sk-SK" sz="1200" noProof="0" dirty="0"/>
                    </a:p>
                    <a:p>
                      <a:endParaRPr lang="sk-SK" sz="1200" noProof="0" dirty="0"/>
                    </a:p>
                    <a:p>
                      <a:r>
                        <a:rPr lang="sk-SK" sz="1200" noProof="0" dirty="0"/>
                        <a:t>Správne informácie, prípadne malé chyby.</a:t>
                      </a:r>
                      <a:r>
                        <a:rPr lang="sk-SK" sz="1200" baseline="0" noProof="0" dirty="0"/>
                        <a:t> Dobré využitie zdrojov</a:t>
                      </a:r>
                      <a:r>
                        <a:rPr lang="sk-SK" sz="1200" noProof="0" dirty="0"/>
                        <a:t>. 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200" noProof="0" dirty="0"/>
                    </a:p>
                    <a:p>
                      <a:r>
                        <a:rPr lang="sk-SK" sz="1200" noProof="0" dirty="0"/>
                        <a:t>Dobre spracovaná téma, správne a vyčerpávajúce informácie. Veľmi dobre využitie zdrojov, prípadne iných</a:t>
                      </a:r>
                      <a:r>
                        <a:rPr lang="sk-SK" sz="1200" baseline="0" noProof="0" dirty="0"/>
                        <a:t> zdrojov a doplnkové informácie, ktoré presahujú učebný plán.</a:t>
                      </a:r>
                      <a:endParaRPr lang="sk-SK" sz="1200" noProof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19237">
                <a:tc>
                  <a:txBody>
                    <a:bodyPr/>
                    <a:lstStyle/>
                    <a:p>
                      <a:endParaRPr lang="pl-PL" sz="1200" dirty="0"/>
                    </a:p>
                    <a:p>
                      <a:endParaRPr lang="pl-PL" sz="1200" dirty="0"/>
                    </a:p>
                    <a:p>
                      <a:endParaRPr lang="pl-PL" sz="1200" dirty="0"/>
                    </a:p>
                    <a:p>
                      <a:pPr algn="ctr"/>
                      <a:r>
                        <a:rPr lang="pl-PL" sz="1200" dirty="0"/>
                        <a:t>ESTETICKÁ</a:t>
                      </a:r>
                      <a:r>
                        <a:rPr lang="pl-PL" sz="1200" baseline="0" dirty="0"/>
                        <a:t> STRÁNKA BROŽÚR</a:t>
                      </a:r>
                      <a:endParaRPr lang="pl-PL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noProof="0" dirty="0"/>
                        <a:t>Nedbanlivo vykonaná</a:t>
                      </a:r>
                      <a:r>
                        <a:rPr lang="sk-SK" sz="1200" baseline="0" noProof="0" dirty="0"/>
                        <a:t> práca, nečitateľná, chýbajú grafiky, obrázky, opis. Zle rozmiestnenie informácií na stránke</a:t>
                      </a:r>
                      <a:r>
                        <a:rPr lang="pl-PL" sz="1200" baseline="0" dirty="0"/>
                        <a:t>.</a:t>
                      </a:r>
                      <a:endParaRPr lang="pl-PL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200" noProof="0" dirty="0"/>
                    </a:p>
                    <a:p>
                      <a:r>
                        <a:rPr lang="sk-SK" sz="1200" noProof="0" dirty="0"/>
                        <a:t>Dobre</a:t>
                      </a:r>
                      <a:r>
                        <a:rPr lang="sk-SK" sz="1200" baseline="0" noProof="0" dirty="0"/>
                        <a:t> a čitateľne pripravená práca</a:t>
                      </a:r>
                      <a:r>
                        <a:rPr lang="sk-SK" sz="1200" noProof="0" dirty="0"/>
                        <a:t>. Dobré rozmiestnenie informácií a vhodná</a:t>
                      </a:r>
                      <a:r>
                        <a:rPr lang="sk-SK" sz="1200" baseline="0" noProof="0" dirty="0"/>
                        <a:t> grafika.</a:t>
                      </a:r>
                      <a:endParaRPr lang="sk-SK" sz="1200" noProof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200" noProof="0" dirty="0"/>
                    </a:p>
                    <a:p>
                      <a:r>
                        <a:rPr lang="sk-SK" sz="1200" noProof="0" dirty="0"/>
                        <a:t>Veľmi</a:t>
                      </a:r>
                      <a:r>
                        <a:rPr lang="sk-SK" sz="1200" baseline="0" noProof="0" dirty="0"/>
                        <a:t> estetická a kreatívna práca, prehľadná a motivujúca. </a:t>
                      </a:r>
                      <a:r>
                        <a:rPr lang="sk-SK" sz="1200" noProof="0" dirty="0"/>
                        <a:t>Dobré usporiadanie</a:t>
                      </a:r>
                      <a:r>
                        <a:rPr lang="sk-SK" sz="1200" baseline="0" noProof="0" dirty="0"/>
                        <a:t> grafiky a textu. Práca zaujímavá a farebná.</a:t>
                      </a:r>
                      <a:endParaRPr lang="sk-SK" sz="1200" noProof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294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HODNOTENIE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1" y="1752600"/>
            <a:ext cx="7544257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080131"/>
              </p:ext>
            </p:extLst>
          </p:nvPr>
        </p:nvGraphicFramePr>
        <p:xfrm>
          <a:off x="467544" y="1497385"/>
          <a:ext cx="8291264" cy="4739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5682"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POČET BODOV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5008">
                <a:tc>
                  <a:txBody>
                    <a:bodyPr/>
                    <a:lstStyle/>
                    <a:p>
                      <a:endParaRPr lang="sk-SK" sz="1200" noProof="0" dirty="0"/>
                    </a:p>
                    <a:p>
                      <a:endParaRPr lang="sk-SK" sz="1200" noProof="0" dirty="0"/>
                    </a:p>
                    <a:p>
                      <a:endParaRPr lang="sk-SK" sz="1200" noProof="0" dirty="0"/>
                    </a:p>
                    <a:p>
                      <a:pPr algn="ctr"/>
                      <a:r>
                        <a:rPr lang="sk-SK" sz="1200" noProof="0" dirty="0"/>
                        <a:t>ZAANGAŽOVANIE</a:t>
                      </a:r>
                      <a:r>
                        <a:rPr lang="sk-SK" sz="1200" baseline="0" noProof="0" dirty="0"/>
                        <a:t> SKUPINY A SCHOPNOSŤ SPOLUPRÁCE</a:t>
                      </a:r>
                      <a:endParaRPr lang="sk-SK" sz="1200" noProof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200" noProof="0" dirty="0"/>
                    </a:p>
                    <a:p>
                      <a:endParaRPr lang="sk-SK" sz="1200" noProof="0" dirty="0"/>
                    </a:p>
                    <a:p>
                      <a:endParaRPr lang="sk-SK" sz="1200" noProof="0" dirty="0"/>
                    </a:p>
                    <a:p>
                      <a:r>
                        <a:rPr lang="sk-SK" sz="1200" noProof="0" dirty="0"/>
                        <a:t>Chýbajúce zaangažovanie všetkých členov skupiny</a:t>
                      </a:r>
                      <a:r>
                        <a:rPr lang="sk-SK" sz="1200" baseline="0" noProof="0" dirty="0"/>
                        <a:t>.</a:t>
                      </a:r>
                      <a:endParaRPr lang="sk-SK" sz="1200" noProof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200" noProof="0" dirty="0"/>
                    </a:p>
                    <a:p>
                      <a:endParaRPr lang="sk-SK" sz="1200" noProof="0" dirty="0"/>
                    </a:p>
                    <a:p>
                      <a:endParaRPr lang="sk-SK" sz="1200" noProof="0" dirty="0"/>
                    </a:p>
                    <a:p>
                      <a:r>
                        <a:rPr lang="sk-SK" sz="1200" noProof="0" dirty="0"/>
                        <a:t>Celá skupina zaangažovaná do prace. Drobné nedorozumenia</a:t>
                      </a:r>
                      <a:r>
                        <a:rPr lang="sk-SK" sz="1200" baseline="0" noProof="0" dirty="0"/>
                        <a:t>.</a:t>
                      </a:r>
                      <a:endParaRPr lang="sk-SK" sz="1200" noProof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200" noProof="0" dirty="0"/>
                    </a:p>
                    <a:p>
                      <a:endParaRPr lang="sk-SK" sz="1200" noProof="0" dirty="0"/>
                    </a:p>
                    <a:p>
                      <a:endParaRPr lang="sk-SK" sz="1200" noProof="0" dirty="0"/>
                    </a:p>
                    <a:p>
                      <a:r>
                        <a:rPr lang="sk-SK" sz="1200" baseline="0" noProof="0" dirty="0"/>
                        <a:t>Veľmi dobrá spolupráca celej skupiny.</a:t>
                      </a:r>
                      <a:endParaRPr lang="sk-SK" sz="1200" noProof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19237">
                <a:tc>
                  <a:txBody>
                    <a:bodyPr/>
                    <a:lstStyle/>
                    <a:p>
                      <a:endParaRPr lang="sk-SK" sz="1200" noProof="0" dirty="0"/>
                    </a:p>
                    <a:p>
                      <a:endParaRPr lang="sk-SK" sz="1200" noProof="0" dirty="0"/>
                    </a:p>
                    <a:p>
                      <a:pPr algn="ctr"/>
                      <a:r>
                        <a:rPr lang="sk-SK" sz="1200" noProof="0" dirty="0"/>
                        <a:t>PREZENTÁCIA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200" noProof="0" dirty="0"/>
                    </a:p>
                    <a:p>
                      <a:r>
                        <a:rPr lang="sk-SK" sz="1200" baseline="0" noProof="0" dirty="0"/>
                        <a:t>Čítaná prezentácia projektu brožúr. Neznalosť témy. Chýbajú správne odpovede na kladené otázky.</a:t>
                      </a:r>
                      <a:endParaRPr lang="sk-SK" sz="1200" noProof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noProof="0" dirty="0"/>
                        <a:t>Práca hovorená čiastočne</a:t>
                      </a:r>
                      <a:r>
                        <a:rPr lang="sk-SK" sz="1200" baseline="0" noProof="0" dirty="0"/>
                        <a:t> spamäti a čiastočne podporovaná čítaním, ťažkosti s vysvetľovaním problematiky a odpovedaním na otázky.</a:t>
                      </a:r>
                      <a:endParaRPr lang="sk-SK" sz="1200" noProof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noProof="0" dirty="0"/>
                        <a:t>Práca prezentovaná zaujímavo a správne</a:t>
                      </a:r>
                      <a:r>
                        <a:rPr lang="sk-SK" sz="1200" baseline="0" noProof="0" dirty="0"/>
                        <a:t>. Vyčerpávajúce odpovede na otázky.</a:t>
                      </a:r>
                      <a:endParaRPr lang="sk-SK" sz="1200" noProof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144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HODNOTENIE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35" y="1556792"/>
            <a:ext cx="7544257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115665"/>
              </p:ext>
            </p:extLst>
          </p:nvPr>
        </p:nvGraphicFramePr>
        <p:xfrm>
          <a:off x="467544" y="1497385"/>
          <a:ext cx="8291264" cy="4461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5682"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sk-SK" sz="1600" b="0" noProof="0" dirty="0">
                          <a:solidFill>
                            <a:srgbClr val="FF0000"/>
                          </a:solidFill>
                        </a:rPr>
                        <a:t>Počet</a:t>
                      </a:r>
                      <a:r>
                        <a:rPr lang="sk-SK" sz="1600" b="0" baseline="0" noProof="0" dirty="0">
                          <a:solidFill>
                            <a:srgbClr val="FF0000"/>
                          </a:solidFill>
                        </a:rPr>
                        <a:t> bodov</a:t>
                      </a:r>
                      <a:endParaRPr lang="sk-SK" sz="1600" b="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8021">
                <a:tc>
                  <a:txBody>
                    <a:bodyPr/>
                    <a:lstStyle/>
                    <a:p>
                      <a:pPr algn="ctr"/>
                      <a:endParaRPr lang="sk-SK" sz="1600" b="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k-SK" sz="1200" b="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k-SK" sz="1200" b="0" noProof="0" dirty="0">
                          <a:solidFill>
                            <a:schemeClr val="tx1"/>
                          </a:solidFill>
                        </a:rPr>
                        <a:t>ZAANGAŽOVANIE</a:t>
                      </a:r>
                      <a:r>
                        <a:rPr lang="sk-SK" sz="1200" b="0" baseline="0" noProof="0" dirty="0">
                          <a:solidFill>
                            <a:schemeClr val="tx1"/>
                          </a:solidFill>
                        </a:rPr>
                        <a:t> SKUPINY A SCHOPNOSŤ SPOLUPRÁCE</a:t>
                      </a:r>
                      <a:endParaRPr lang="sk-SK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200" b="0" noProof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k-SK" sz="1200" b="0" noProof="0" dirty="0">
                          <a:solidFill>
                            <a:schemeClr val="tx1"/>
                          </a:solidFill>
                        </a:rPr>
                        <a:t>Chýbajúce</a:t>
                      </a:r>
                      <a:r>
                        <a:rPr lang="sk-SK" sz="1200" b="0" baseline="0" noProof="0" dirty="0">
                          <a:solidFill>
                            <a:schemeClr val="tx1"/>
                          </a:solidFill>
                        </a:rPr>
                        <a:t> zaangažovanie všetkých členov skupiny</a:t>
                      </a:r>
                      <a:r>
                        <a:rPr lang="sk-SK" sz="1200" b="0" noProof="0" dirty="0">
                          <a:solidFill>
                            <a:schemeClr val="tx1"/>
                          </a:solidFill>
                        </a:rPr>
                        <a:t>.  Chýbajúca zhoda pri plánovaní obsahu plagátu. 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200" b="0" noProof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k-SK" sz="1200" b="0" noProof="0" dirty="0">
                          <a:solidFill>
                            <a:schemeClr val="tx1"/>
                          </a:solidFill>
                        </a:rPr>
                        <a:t>Dobrá spolupráca v skupine</a:t>
                      </a:r>
                      <a:r>
                        <a:rPr lang="sk-SK" sz="1200" b="0" baseline="0" noProof="0" dirty="0">
                          <a:solidFill>
                            <a:schemeClr val="tx1"/>
                          </a:solidFill>
                        </a:rPr>
                        <a:t>. Schopnosť spolupráce na uspokojivej úrovni. </a:t>
                      </a:r>
                      <a:endParaRPr lang="sk-SK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200" b="0" noProof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k-SK" sz="1200" b="0" baseline="0" noProof="0" dirty="0">
                          <a:solidFill>
                            <a:schemeClr val="tx1"/>
                          </a:solidFill>
                        </a:rPr>
                        <a:t>Dobré zaangažovanie všetkých členov skupiny, vzájomná motivácia a pomoc pri práci. Vysoká úroveň spolupráce v skupine.</a:t>
                      </a:r>
                      <a:endParaRPr lang="sk-SK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19237">
                <a:tc>
                  <a:txBody>
                    <a:bodyPr/>
                    <a:lstStyle/>
                    <a:p>
                      <a:endParaRPr lang="sk-SK" sz="1200" noProof="0" dirty="0"/>
                    </a:p>
                    <a:p>
                      <a:endParaRPr lang="sk-SK" sz="1200" noProof="0" dirty="0"/>
                    </a:p>
                    <a:p>
                      <a:pPr algn="ctr"/>
                      <a:r>
                        <a:rPr lang="sk-SK" sz="1200" noProof="0" dirty="0"/>
                        <a:t>OBSAHOVÁ STRÁNKA CVIČENIA,</a:t>
                      </a:r>
                      <a:r>
                        <a:rPr lang="sk-SK" sz="1200" baseline="0" noProof="0" dirty="0"/>
                        <a:t> KTORÉ MÁ NAUČIŤ AKO TRIEDIŤ ODPAD </a:t>
                      </a:r>
                      <a:r>
                        <a:rPr lang="sk-SK" sz="1200" noProof="0" dirty="0"/>
                        <a:t>A SPÔSOB REALIZÁCIE CVIČENIA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200" noProof="0" dirty="0"/>
                    </a:p>
                    <a:p>
                      <a:r>
                        <a:rPr lang="sk-SK" sz="1200" noProof="0" dirty="0"/>
                        <a:t>Nedbanlivo urobené cvičenie</a:t>
                      </a:r>
                      <a:r>
                        <a:rPr lang="sk-SK" sz="1200" baseline="0" noProof="0" dirty="0"/>
                        <a:t>.</a:t>
                      </a:r>
                      <a:r>
                        <a:rPr lang="sk-SK" sz="1200" noProof="0" dirty="0"/>
                        <a:t> Nie je zhodné s obsahom úlohy</a:t>
                      </a:r>
                      <a:r>
                        <a:rPr lang="sk-SK" sz="1200" baseline="0" noProof="0" dirty="0"/>
                        <a:t>. Cvičenie je nečitateľné, neobsahuje všetky prvky.</a:t>
                      </a:r>
                      <a:endParaRPr lang="sk-SK" sz="1200" noProof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200" baseline="0" noProof="0" dirty="0"/>
                    </a:p>
                    <a:p>
                      <a:r>
                        <a:rPr lang="sk-SK" sz="1200" baseline="0" noProof="0" dirty="0"/>
                        <a:t>Čitateľné a estetický pripravené cvičenie.</a:t>
                      </a:r>
                    </a:p>
                    <a:p>
                      <a:r>
                        <a:rPr lang="sk-SK" sz="1200" baseline="0" noProof="0" dirty="0"/>
                        <a:t>Prípustné drobné nedokonalosti.</a:t>
                      </a:r>
                    </a:p>
                    <a:p>
                      <a:r>
                        <a:rPr lang="sk-SK" sz="1200" baseline="0" noProof="0" dirty="0"/>
                        <a:t>Obsah cvičenia v súlade s úlohou, prípustné drobné chyby.</a:t>
                      </a:r>
                      <a:endParaRPr lang="sk-SK" sz="1200" noProof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200" noProof="0" dirty="0"/>
                    </a:p>
                    <a:p>
                      <a:r>
                        <a:rPr lang="sk-SK" sz="1200" noProof="0" dirty="0"/>
                        <a:t>Veľmi zaujímavé a nápadité</a:t>
                      </a:r>
                      <a:r>
                        <a:rPr lang="sk-SK" sz="1200" baseline="0" noProof="0" dirty="0"/>
                        <a:t> cvičenie. </a:t>
                      </a:r>
                      <a:r>
                        <a:rPr lang="sk-SK" sz="1200" noProof="0" dirty="0"/>
                        <a:t>Veľmi kreatívne. Estetika na vysokej úrovni, správne</a:t>
                      </a:r>
                      <a:r>
                        <a:rPr lang="sk-SK" sz="1200" baseline="0" noProof="0" dirty="0"/>
                        <a:t> pripravené, výrazné, zrozumiteľné.  </a:t>
                      </a:r>
                    </a:p>
                    <a:p>
                      <a:r>
                        <a:rPr lang="sk-SK" sz="1200" baseline="0" noProof="0" dirty="0"/>
                        <a:t>Obsah cvičenia v súlade s odporúčaniami.</a:t>
                      </a:r>
                      <a:endParaRPr lang="sk-SK" sz="1200" noProof="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217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dirty="0"/>
              <a:t>hodnotenie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018511"/>
              </p:ext>
            </p:extLst>
          </p:nvPr>
        </p:nvGraphicFramePr>
        <p:xfrm>
          <a:off x="539552" y="2348880"/>
          <a:ext cx="7958930" cy="3638649"/>
        </p:xfrm>
        <a:graphic>
          <a:graphicData uri="http://schemas.openxmlformats.org/drawingml/2006/table">
            <a:tbl>
              <a:tblPr firstRow="1" bandRow="1"/>
              <a:tblGrid>
                <a:gridCol w="39794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794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9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pl-PL" dirty="0">
                          <a:effectLst/>
                        </a:rPr>
                        <a:t>BODY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pl-PL" sz="1800" dirty="0">
                          <a:effectLst/>
                          <a:latin typeface="Times New Roman"/>
                        </a:rPr>
                        <a:t>HODNOTENIE</a:t>
                      </a:r>
                      <a:endParaRPr lang="pl-PL" sz="18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pl-PL" dirty="0">
                          <a:effectLst/>
                        </a:rPr>
                        <a:t>   &lt;5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sk-SK" noProof="0" dirty="0">
                          <a:effectLst/>
                        </a:rPr>
                        <a:t>Nedostatočný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9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pl-PL">
                          <a:effectLst/>
                        </a:rPr>
                        <a:t>   5-7</a:t>
                      </a:r>
                      <a:endParaRPr lang="pl-PL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sk-SK" noProof="0" dirty="0">
                          <a:effectLst/>
                        </a:rPr>
                        <a:t>Prípustný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9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pl-PL" dirty="0">
                          <a:effectLst/>
                        </a:rPr>
                        <a:t>   8-10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sk-SK" noProof="0" dirty="0">
                          <a:effectLst/>
                        </a:rPr>
                        <a:t>Dostatočný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9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pl-PL">
                          <a:effectLst/>
                        </a:rPr>
                        <a:t> 11-13</a:t>
                      </a:r>
                      <a:endParaRPr lang="pl-PL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sk-SK" noProof="0" dirty="0">
                          <a:effectLst/>
                        </a:rPr>
                        <a:t>Dobrý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9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pl-PL">
                          <a:effectLst/>
                        </a:rPr>
                        <a:t> 14-16</a:t>
                      </a:r>
                      <a:endParaRPr lang="pl-PL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sk-SK" noProof="0" dirty="0">
                          <a:effectLst/>
                        </a:rPr>
                        <a:t>Veľmi dobrý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9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pl-PL">
                          <a:effectLst/>
                        </a:rPr>
                        <a:t> 17-18</a:t>
                      </a:r>
                      <a:endParaRPr lang="pl-PL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sk-SK" noProof="0" dirty="0">
                          <a:effectLst/>
                        </a:rPr>
                        <a:t>Výborný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2337"/>
            <a:ext cx="3384376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249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</a:rPr>
              <a:t>ZÁVER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AKÉ VÝHODY PRINIESLA REALIZÁCIA TOHTO PROJEKTU?</a:t>
            </a:r>
          </a:p>
          <a:p>
            <a:pPr marL="0" indent="0">
              <a:buNone/>
            </a:pP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sk-SK" dirty="0">
                <a:solidFill>
                  <a:schemeClr val="accent6">
                    <a:lumMod val="50000"/>
                  </a:schemeClr>
                </a:solidFill>
              </a:rPr>
              <a:t>Naučili ste sa získavať informácie z rôznych zdrojov, medzi inými z internetu a spracovávať tieto informácie.</a:t>
            </a:r>
          </a:p>
          <a:p>
            <a:pPr marL="0" indent="0">
              <a:buNone/>
            </a:pPr>
            <a:r>
              <a:rPr lang="sk-SK" dirty="0">
                <a:solidFill>
                  <a:schemeClr val="accent6">
                    <a:lumMod val="50000"/>
                  </a:schemeClr>
                </a:solidFill>
              </a:rPr>
              <a:t>2. Naučili ste sa využívať moderné nástroje a metódy informačnej a komunikačnej technológie.</a:t>
            </a:r>
          </a:p>
          <a:p>
            <a:pPr marL="0" indent="0">
              <a:buNone/>
            </a:pPr>
            <a:r>
              <a:rPr lang="sk-SK" dirty="0">
                <a:solidFill>
                  <a:schemeClr val="accent6">
                    <a:lumMod val="50000"/>
                  </a:schemeClr>
                </a:solidFill>
              </a:rPr>
              <a:t>3. Zdokonalili ste si schopnosť spolupráce v skupine.</a:t>
            </a:r>
          </a:p>
          <a:p>
            <a:pPr marL="0" indent="0">
              <a:buNone/>
            </a:pPr>
            <a:r>
              <a:rPr lang="sk-SK" dirty="0">
                <a:solidFill>
                  <a:schemeClr val="accent6">
                    <a:lumMod val="50000"/>
                  </a:schemeClr>
                </a:solidFill>
              </a:rPr>
              <a:t>4. Uvedomili ste si, akú hrozbu pre prostredie predstavujú odpady.</a:t>
            </a:r>
          </a:p>
          <a:p>
            <a:pPr marL="0" indent="0">
              <a:buNone/>
            </a:pPr>
            <a:r>
              <a:rPr lang="sk-SK" dirty="0">
                <a:solidFill>
                  <a:schemeClr val="accent6">
                    <a:lumMod val="50000"/>
                  </a:schemeClr>
                </a:solidFill>
              </a:rPr>
              <a:t>5. Spoznali ste spôsoby, ako obmedziť negatívny vplyv na prostredie.</a:t>
            </a:r>
          </a:p>
          <a:p>
            <a:pPr marL="0" indent="0">
              <a:buNone/>
            </a:pPr>
            <a:r>
              <a:rPr lang="sk-SK" dirty="0">
                <a:solidFill>
                  <a:schemeClr val="accent6">
                    <a:lumMod val="50000"/>
                  </a:schemeClr>
                </a:solidFill>
              </a:rPr>
              <a:t>6. Presvedčili ste sa, že triedenie odpadov nie je náročné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2469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PORADCA PRE UČITEĽA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25144"/>
            <a:ext cx="1591444" cy="165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10000"/>
          </a:bodyPr>
          <a:lstStyle/>
          <a:p>
            <a:r>
              <a:rPr lang="sk-SK" dirty="0" err="1"/>
              <a:t>WebQest</a:t>
            </a:r>
            <a:r>
              <a:rPr lang="sk-SK" dirty="0"/>
              <a:t> môže byť využívaný v siedmej triede základných škôl na hodinách prírodovedy a tiež na výchovných hodinách na ľubovoľnej vzdelávacej úrovni.</a:t>
            </a:r>
          </a:p>
          <a:p>
            <a:r>
              <a:rPr lang="sk-SK" dirty="0"/>
              <a:t>Čas na realizáciu projektu by mal byť prispôsobený možnostiam žiakov– rozhodne o ňom učiteľ, ktorý projekt vedie.</a:t>
            </a:r>
          </a:p>
          <a:p>
            <a:r>
              <a:rPr lang="sk-SK" dirty="0"/>
              <a:t>Pri rozdeľovaní do skupín treba brať do úvahy poznávacie možnosti žiakov, ich schopnosti, záujmy </a:t>
            </a:r>
          </a:p>
          <a:p>
            <a:pPr marL="114300" indent="0">
              <a:buNone/>
            </a:pPr>
            <a:r>
              <a:rPr lang="sk-SK" dirty="0"/>
              <a:t>a vytvoriť žiakom optimálne podmienky na  to, </a:t>
            </a:r>
          </a:p>
          <a:p>
            <a:pPr marL="114300" indent="0">
              <a:buNone/>
            </a:pPr>
            <a:r>
              <a:rPr lang="sk-SK" dirty="0"/>
              <a:t>aby každá skupina úspešne splnila úlohu a každý</a:t>
            </a:r>
          </a:p>
          <a:p>
            <a:pPr marL="114300" indent="0">
              <a:buNone/>
            </a:pPr>
            <a:r>
              <a:rPr lang="sk-SK" dirty="0"/>
              <a:t>jednotlivec bol spokojný so svojou prác</a:t>
            </a:r>
            <a:r>
              <a:rPr lang="pl-PL" dirty="0" err="1"/>
              <a:t>ou</a:t>
            </a:r>
            <a:r>
              <a:rPr lang="pl-PL" dirty="0"/>
              <a:t>.</a:t>
            </a:r>
          </a:p>
          <a:p>
            <a:pPr marL="11430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963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PORADCA PRE UČITEĽA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l-PL" dirty="0"/>
          </a:p>
          <a:p>
            <a:r>
              <a:rPr lang="sk-SK" dirty="0"/>
              <a:t>Učiteľ by sa mal pred realizáciou projektu oboznámiť s Web </a:t>
            </a:r>
            <a:r>
              <a:rPr lang="sk-SK" dirty="0" err="1"/>
              <a:t>Questom</a:t>
            </a:r>
            <a:r>
              <a:rPr lang="sk-SK" dirty="0"/>
              <a:t>, zistiť, či trieda bude vedieť splniť úlohy uvedené v projekte, a v prípade potreby môže zmeniť úlohy takým spôsobom, aby žiaci realizáciou projektu zvládli.</a:t>
            </a:r>
          </a:p>
          <a:p>
            <a:r>
              <a:rPr lang="sk-SK" dirty="0"/>
              <a:t>Učiteľ by mal dôkladne preanalyzovať obsah projektu spolu so žiakmi, aby mal istotu, že žiaci projekt správne pochopili. Mal by im pomáhať, radiť, ale nie poskytovať hotové riešenia.</a:t>
            </a:r>
            <a:br>
              <a:rPr lang="sk-SK" dirty="0"/>
            </a:br>
            <a:r>
              <a:rPr lang="sk-SK" dirty="0"/>
              <a:t>Táto metóda bude dobrou formou, ako </a:t>
            </a:r>
          </a:p>
          <a:p>
            <a:pPr marL="114300" indent="0">
              <a:buNone/>
            </a:pPr>
            <a:r>
              <a:rPr lang="sk-SK" dirty="0"/>
              <a:t>učiť žiakov samostatnosti. </a:t>
            </a:r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900" y="4941168"/>
            <a:ext cx="1591444" cy="165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254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PORADCA PRE UČITEĽA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Učiteľ požiada žiakov, aby priniesli potrebné materiály, alebo ich sám zabezpečí.</a:t>
            </a:r>
          </a:p>
          <a:p>
            <a:r>
              <a:rPr lang="sk-SK" dirty="0"/>
              <a:t>Učiteľ by mal žiakom pomáhať pri oboznamovaní sa so zdrojovými materiálmi. Mal by vysvetľovať nezrozumiteľné slová alebo odkázať žiakov na príslušný slovník a predovšetkým by im mal vysvetliť, aby neprepisovali celé texty zo zdrojových materiálov, ale z nich len vyberali najdôležitejšie informácie. Učiteľ by mal overovať žiakmi </a:t>
            </a:r>
          </a:p>
          <a:p>
            <a:pPr marL="114300" indent="0">
              <a:buNone/>
            </a:pPr>
            <a:r>
              <a:rPr lang="sk-SK" dirty="0"/>
              <a:t>vybrané informácie.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08375"/>
            <a:ext cx="1591444" cy="165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23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6671" y="201359"/>
            <a:ext cx="7931224" cy="864096"/>
          </a:xfrm>
        </p:spPr>
        <p:txBody>
          <a:bodyPr>
            <a:normAutofit/>
          </a:bodyPr>
          <a:lstStyle/>
          <a:p>
            <a:r>
              <a:rPr lang="pl-PL" dirty="0"/>
              <a:t>               ÚVOD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908720"/>
            <a:ext cx="8229600" cy="4525963"/>
          </a:xfrm>
        </p:spPr>
        <p:txBody>
          <a:bodyPr>
            <a:normAutofit/>
          </a:bodyPr>
          <a:lstStyle/>
          <a:p>
            <a:endParaRPr lang="pl-PL" sz="2400" dirty="0"/>
          </a:p>
          <a:p>
            <a:pPr marL="0" indent="0" algn="ctr">
              <a:buNone/>
            </a:pPr>
            <a:r>
              <a:rPr lang="pl-PL" sz="2400" dirty="0"/>
              <a:t>			</a:t>
            </a:r>
            <a:r>
              <a:rPr lang="sk-SK" dirty="0"/>
              <a:t>Predstavte si, že idete s priateľmi na prechádzku do lesa</a:t>
            </a:r>
            <a:r>
              <a:rPr lang="sk-SK" sz="2400" dirty="0"/>
              <a:t>. </a:t>
            </a:r>
          </a:p>
          <a:p>
            <a:pPr marL="0" indent="0">
              <a:buNone/>
            </a:pPr>
            <a:r>
              <a:rPr lang="sk-SK" sz="2400" dirty="0"/>
              <a:t>Chcete príjemne stráviť čas.  </a:t>
            </a:r>
            <a:br>
              <a:rPr lang="sk-SK" sz="2400" dirty="0"/>
            </a:br>
            <a:r>
              <a:rPr lang="sk-SK" sz="2400" dirty="0"/>
              <a:t>			Chcete ovoňať </a:t>
            </a:r>
          </a:p>
          <a:p>
            <a:pPr marL="0" indent="0">
              <a:buNone/>
            </a:pPr>
            <a:r>
              <a:rPr lang="sk-SK" dirty="0"/>
              <a:t>                                 </a:t>
            </a:r>
            <a:r>
              <a:rPr lang="sk-SK" sz="2400" dirty="0"/>
              <a:t>pekné kvety</a:t>
            </a:r>
            <a:r>
              <a:rPr lang="pl-PL" sz="2400" dirty="0"/>
              <a:t>, </a:t>
            </a:r>
          </a:p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pl-PL" sz="2400" dirty="0"/>
              <a:t>		</a:t>
            </a:r>
          </a:p>
          <a:p>
            <a:pPr marL="0" indent="0" algn="ctr">
              <a:buNone/>
            </a:pPr>
            <a:r>
              <a:rPr lang="sk-SK" sz="2400" dirty="0"/>
              <a:t>nájsť huby</a:t>
            </a:r>
          </a:p>
          <a:p>
            <a:pPr marL="0" indent="0" algn="ctr">
              <a:buNone/>
            </a:pPr>
            <a:r>
              <a:rPr lang="sk-SK" sz="2400" dirty="0"/>
              <a:t>a vidieť veveričku alebo motýľa.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67" y="1764202"/>
            <a:ext cx="173041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73" y="201359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164" y="5248276"/>
            <a:ext cx="1683559" cy="128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99504"/>
            <a:ext cx="1699040" cy="113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48276"/>
            <a:ext cx="1796091" cy="119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38" y="2924944"/>
            <a:ext cx="2111630" cy="140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335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260672" cy="1039427"/>
          </a:xfrm>
        </p:spPr>
        <p:txBody>
          <a:bodyPr/>
          <a:lstStyle/>
          <a:p>
            <a:r>
              <a:rPr lang="pl-PL" dirty="0"/>
              <a:t>PORADCA PRE UČITEĽA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3621100"/>
            <a:ext cx="6275040" cy="2828528"/>
          </a:xfrm>
        </p:spPr>
        <p:txBody>
          <a:bodyPr>
            <a:normAutofit fontScale="70000" lnSpcReduction="20000"/>
          </a:bodyPr>
          <a:lstStyle/>
          <a:p>
            <a:r>
              <a:rPr lang="sk-SK" dirty="0"/>
              <a:t>Získané výsledky možno sprístupniť iným žiakom, napr. v školskej knižnici, na špeciálne pripravenom mieste na chodbe, alebo počas prestávok môžu žiaci vysvetľovať výsledky svojej práce. </a:t>
            </a:r>
          </a:p>
          <a:p>
            <a:r>
              <a:rPr lang="sk-SK" dirty="0"/>
              <a:t>Žiakmi pripravené brožúry možno rozdať žiakom ostatných tried za účelom šírenia ekologického povedomia medzi nepočujúcou mládežou.</a:t>
            </a:r>
          </a:p>
          <a:p>
            <a:r>
              <a:rPr lang="sk-SK" dirty="0"/>
              <a:t>Žiaci spolu s učiteľom, ktorý projekt vedie, môžu zorganizovať Deň ochrany životného </a:t>
            </a:r>
          </a:p>
          <a:p>
            <a:pPr marL="114300" indent="0">
              <a:buNone/>
            </a:pPr>
            <a:r>
              <a:rPr lang="sk-SK" dirty="0"/>
              <a:t>prostredia v škole a prezentovať iným žiakom výsledky svojej práce.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85184"/>
            <a:ext cx="1591444" cy="165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395D5D67-3B70-424A-B950-2745E278B3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" y="0"/>
            <a:ext cx="9144000" cy="187723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326" y="6184521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35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ÚVOD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52601"/>
            <a:ext cx="8219256" cy="4268688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Vojdete do lesa a tam......</a:t>
            </a:r>
          </a:p>
          <a:p>
            <a:pPr marL="0" indent="0">
              <a:buNone/>
            </a:pPr>
            <a:r>
              <a:rPr lang="sk-SK" dirty="0"/>
              <a:t>vidíte.......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		ODPADKY  !!!</a:t>
            </a:r>
          </a:p>
          <a:p>
            <a:pPr marL="0" indent="0">
              <a:buNone/>
            </a:pPr>
            <a:endParaRPr lang="pl-PL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2886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95536" y="616530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https://www.youtube.com/watch?v=lU3h3_PE6w0</a:t>
            </a:r>
          </a:p>
        </p:txBody>
      </p:sp>
    </p:spTree>
    <p:extLst>
      <p:ext uri="{BB962C8B-B14F-4D97-AF65-F5344CB8AC3E}">
        <p14:creationId xmlns:p14="http://schemas.microsoft.com/office/powerpoint/2010/main" val="44835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85184"/>
            <a:ext cx="1512167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úvod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000597"/>
            <a:ext cx="8363272" cy="4857403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sk-SK" dirty="0"/>
              <a:t>To nie je príjemný pohľad..... každý z nás má rad prírodu </a:t>
            </a:r>
          </a:p>
          <a:p>
            <a:pPr marL="114300" indent="0">
              <a:buNone/>
            </a:pPr>
            <a:r>
              <a:rPr lang="sk-SK" dirty="0"/>
              <a:t>a čisté, príjemné prostredie.</a:t>
            </a:r>
          </a:p>
          <a:p>
            <a:pPr marL="114300" indent="0">
              <a:buNone/>
            </a:pPr>
            <a:endParaRPr lang="sk-SK" dirty="0"/>
          </a:p>
          <a:p>
            <a:pPr marL="114300" indent="0">
              <a:buNone/>
            </a:pPr>
            <a:r>
              <a:rPr lang="sk-SK" dirty="0"/>
              <a:t>Zamyslite sa nad tým, čo treba urobiť, aby takéto situácie</a:t>
            </a:r>
          </a:p>
          <a:p>
            <a:pPr marL="114300" indent="0">
              <a:buNone/>
            </a:pPr>
            <a:r>
              <a:rPr lang="sk-SK" dirty="0"/>
              <a:t>už nevznikali. Aby sa každý z nás mohol tešiť z krásnej</a:t>
            </a:r>
          </a:p>
          <a:p>
            <a:pPr marL="114300" indent="0">
              <a:buNone/>
            </a:pPr>
            <a:r>
              <a:rPr lang="sk-SK" dirty="0"/>
              <a:t>prírody, aby nám komunálny odpad neležal pod nohami, aby bolo odpadu menej.</a:t>
            </a:r>
          </a:p>
          <a:p>
            <a:endParaRPr lang="pl-PL" dirty="0"/>
          </a:p>
          <a:p>
            <a:pPr marL="114300" lvl="0" indent="0">
              <a:buNone/>
            </a:pPr>
            <a:r>
              <a:rPr lang="sk-SK" dirty="0"/>
              <a:t>Riešenie tohto problému bude VAŠOU PRÁCOU, sami vyhľadáte informácie a nájdete riešenie. </a:t>
            </a:r>
          </a:p>
          <a:p>
            <a:pPr lvl="0"/>
            <a:endParaRPr lang="sk-SK" dirty="0"/>
          </a:p>
          <a:p>
            <a:pPr lvl="0"/>
            <a:endParaRPr lang="sk-SK" dirty="0"/>
          </a:p>
          <a:p>
            <a:pPr lvl="3"/>
            <a:r>
              <a:rPr lang="sk-SK" sz="2900" dirty="0"/>
              <a:t>Dozviete sa, čo je treba robiť, aby ste znížili množstvo odpadkov. </a:t>
            </a:r>
          </a:p>
          <a:p>
            <a:pPr lvl="3"/>
            <a:r>
              <a:rPr lang="sk-SK" sz="2900" dirty="0"/>
              <a:t>Pochopíte, prečo sú tieto činnosti také dôležité pre všetkých ľudí.</a:t>
            </a:r>
          </a:p>
          <a:p>
            <a:pPr lvl="3"/>
            <a:r>
              <a:rPr lang="sk-SK" sz="2900" b="1" dirty="0"/>
              <a:t>Budete motivovať iných, aby menili našu Zem </a:t>
            </a:r>
            <a:r>
              <a:rPr lang="sk-SK" sz="2900" dirty="0"/>
              <a:t>a budete expertami v tejto oblasti.</a:t>
            </a: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738" y="980728"/>
            <a:ext cx="2038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6732240" y="980728"/>
            <a:ext cx="2592288" cy="2664296"/>
          </a:xfrm>
          <a:prstGeom prst="line">
            <a:avLst/>
          </a:prstGeom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/>
          <p:nvPr/>
        </p:nvCxnSpPr>
        <p:spPr>
          <a:xfrm flipH="1">
            <a:off x="6444208" y="836712"/>
            <a:ext cx="2699792" cy="23919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04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9024"/>
            <a:ext cx="656701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08373"/>
            <a:ext cx="8147248" cy="716372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ÚLOHA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sk-SK" b="1" dirty="0"/>
              <a:t>Čo budete robiť???</a:t>
            </a:r>
          </a:p>
          <a:p>
            <a:pPr marL="114300" indent="0">
              <a:buNone/>
            </a:pPr>
            <a:endParaRPr lang="sk-SK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dirty="0">
                <a:solidFill>
                  <a:schemeClr val="tx1"/>
                </a:solidFill>
              </a:rPr>
              <a:t>Odpovedzte na otázky: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1"/>
                </a:solidFill>
              </a:rPr>
              <a:t>Aké hrozby/nebezpečenstvá/ prináša znečisťovanie našej planéty?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1"/>
                </a:solidFill>
              </a:rPr>
              <a:t>Čo možno urobiť, aby sa znížilo množstvo odpadov a zlepšil stav životného prostredia?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1"/>
                </a:solidFill>
              </a:rPr>
              <a:t>Čo znamená recyklácia?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1"/>
                </a:solidFill>
              </a:rPr>
              <a:t>Čo sú to produkty biologicky rozložiteľné?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1"/>
                </a:solidFill>
              </a:rPr>
              <a:t>V čom spočíva hospodárenie s odpadkami?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1"/>
                </a:solidFill>
              </a:rPr>
              <a:t>V čom spočíva segregácia odpadu? </a:t>
            </a:r>
          </a:p>
          <a:p>
            <a:pPr marL="114300" indent="0">
              <a:buNone/>
            </a:pP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78301"/>
            <a:ext cx="1825524" cy="10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740" y="5017182"/>
            <a:ext cx="2104260" cy="157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68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3" y="1340257"/>
            <a:ext cx="1698277" cy="95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05" y="404664"/>
            <a:ext cx="65659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sk-SK" b="1" dirty="0"/>
              <a:t>Čo budete robiť???</a:t>
            </a: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ÚLOHA</a:t>
            </a:r>
          </a:p>
        </p:txBody>
      </p:sp>
      <p:sp>
        <p:nvSpPr>
          <p:cNvPr id="5" name="Prostokąt 4"/>
          <p:cNvSpPr/>
          <p:nvPr/>
        </p:nvSpPr>
        <p:spPr>
          <a:xfrm>
            <a:off x="755576" y="2420888"/>
            <a:ext cx="78488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285750">
              <a:buFont typeface="Wingdings" panose="05000000000000000000" pitchFamily="2" charset="2"/>
              <a:buChar char="q"/>
            </a:pPr>
            <a:r>
              <a:rPr lang="sk-SK" sz="2400" dirty="0"/>
              <a:t>Pripravte projekty informačných brožúr týkajúce sa našej témy.</a:t>
            </a:r>
          </a:p>
          <a:p>
            <a:pPr marL="400050" indent="-285750">
              <a:buFont typeface="Wingdings" panose="05000000000000000000" pitchFamily="2" charset="2"/>
              <a:buChar char="q"/>
            </a:pPr>
            <a:endParaRPr lang="pl-PL" sz="2400" dirty="0"/>
          </a:p>
          <a:p>
            <a:pPr marL="400050" indent="-285750">
              <a:buFont typeface="Wingdings" panose="05000000000000000000" pitchFamily="2" charset="2"/>
              <a:buChar char="q"/>
            </a:pPr>
            <a:r>
              <a:rPr lang="sk-SK" sz="2400" dirty="0"/>
              <a:t>Predstavte (prezentujte) svoje</a:t>
            </a:r>
          </a:p>
          <a:p>
            <a:pPr marL="114300"/>
            <a:r>
              <a:rPr lang="sk-SK" sz="2400" dirty="0"/>
              <a:t> projekty a hovorte o nich.</a:t>
            </a:r>
          </a:p>
          <a:p>
            <a:pPr marL="400050" indent="-285750">
              <a:buFont typeface="Wingdings" panose="05000000000000000000" pitchFamily="2" charset="2"/>
              <a:buChar char="q"/>
            </a:pPr>
            <a:endParaRPr lang="sk-SK" sz="2400" dirty="0"/>
          </a:p>
          <a:p>
            <a:pPr marL="400050" indent="-285750">
              <a:buFont typeface="Wingdings" panose="05000000000000000000" pitchFamily="2" charset="2"/>
              <a:buChar char="q"/>
            </a:pPr>
            <a:r>
              <a:rPr lang="sk-SK" sz="2400" dirty="0"/>
              <a:t>Spoločne vymyslite a pripravte </a:t>
            </a:r>
          </a:p>
          <a:p>
            <a:pPr marL="114300"/>
            <a:r>
              <a:rPr lang="sk-SK" sz="2400" dirty="0"/>
              <a:t>cvičenia, ktoré učia správne (dobre) triediť odpad.</a:t>
            </a:r>
          </a:p>
          <a:p>
            <a:pPr marL="114300"/>
            <a:endParaRPr lang="pl-P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79" y="3356993"/>
            <a:ext cx="2487035" cy="164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158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sk-SK" b="1" dirty="0"/>
              <a:t>1.ČASŤ</a:t>
            </a:r>
          </a:p>
          <a:p>
            <a:pPr marL="114300" indent="0" algn="ctr">
              <a:buNone/>
            </a:pPr>
            <a:r>
              <a:rPr lang="sk-SK" dirty="0"/>
              <a:t>Budete rozdelení do dvoch skupín.</a:t>
            </a:r>
          </a:p>
          <a:p>
            <a:pPr marL="114300" indent="0">
              <a:buNone/>
            </a:pPr>
            <a:endParaRPr lang="sk-SK" dirty="0"/>
          </a:p>
          <a:p>
            <a:pPr marL="114300" indent="0">
              <a:buNone/>
            </a:pPr>
            <a:endParaRPr lang="sk-SK" dirty="0"/>
          </a:p>
          <a:p>
            <a:pPr marL="114300" indent="0">
              <a:buNone/>
            </a:pPr>
            <a:endParaRPr lang="sk-SK" dirty="0"/>
          </a:p>
          <a:p>
            <a:pPr marL="114300" indent="0">
              <a:buNone/>
            </a:pPr>
            <a:endParaRPr lang="sk-SK" dirty="0"/>
          </a:p>
          <a:p>
            <a:pPr marL="114300" indent="0" algn="ctr">
              <a:buNone/>
            </a:pPr>
            <a:r>
              <a:rPr lang="sk-SK" dirty="0"/>
              <a:t>Každá skupina dostane úlohy, ktoré bude musieť splniť.</a:t>
            </a:r>
          </a:p>
          <a:p>
            <a:pPr marL="114300" indent="0">
              <a:buNone/>
            </a:pPr>
            <a:endParaRPr lang="sk-SK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007941"/>
              </p:ext>
            </p:extLst>
          </p:nvPr>
        </p:nvGraphicFramePr>
        <p:xfrm>
          <a:off x="1475656" y="3429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9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1.SKUPINA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2. 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773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08373"/>
            <a:ext cx="8147248" cy="788380"/>
          </a:xfrm>
        </p:spPr>
        <p:txBody>
          <a:bodyPr/>
          <a:lstStyle/>
          <a:p>
            <a:r>
              <a:rPr lang="pl-PL" dirty="0"/>
              <a:t>PROCES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688456"/>
              </p:ext>
            </p:extLst>
          </p:nvPr>
        </p:nvGraphicFramePr>
        <p:xfrm>
          <a:off x="467544" y="1187460"/>
          <a:ext cx="828092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6036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1. SKUPINA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2.SKUPINA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1587"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r>
                        <a:rPr lang="sk-SK" b="1" noProof="0" dirty="0"/>
                        <a:t>Vyhľadajte na internete, v letákoch,</a:t>
                      </a:r>
                      <a:r>
                        <a:rPr lang="sk-SK" b="1" baseline="0" noProof="0" dirty="0"/>
                        <a:t> učebniciach informácie, ktoré Vám pomôžu nájsť odpoveď na otázky:</a:t>
                      </a:r>
                    </a:p>
                    <a:p>
                      <a:endParaRPr lang="sk-SK" baseline="0" noProof="0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Aké hrozby /nebezpečenstvá/ vyplývajú zo znečistenia našej planéty?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noProof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aseline="0" noProof="0" dirty="0"/>
                        <a:t>2. </a:t>
                      </a:r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Čo to je triedenie odpadu?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noProof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baseline="0" noProof="0" dirty="0"/>
                        <a:t>3.</a:t>
                      </a:r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 V čom spočíva</a:t>
                      </a:r>
                      <a:r>
                        <a:rPr lang="sk-SK" baseline="0" noProof="0" dirty="0">
                          <a:solidFill>
                            <a:schemeClr val="tx1"/>
                          </a:solidFill>
                        </a:rPr>
                        <a:t> hospodárenie odpadmi</a:t>
                      </a:r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endParaRPr lang="pl-PL" baseline="0" dirty="0"/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/>
                    </a:p>
                    <a:p>
                      <a:r>
                        <a:rPr lang="sk-SK" b="1" noProof="0" dirty="0"/>
                        <a:t>Vyhľadajte na internete, v letákoch,</a:t>
                      </a:r>
                      <a:r>
                        <a:rPr lang="sk-SK" b="1" baseline="0" noProof="0" dirty="0"/>
                        <a:t> učebniciach informácie, ktoré Vám pomôžu nájsť odpoveď na otázky: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Čo možno urobiť, aby sa znížilo množstvo</a:t>
                      </a:r>
                      <a:r>
                        <a:rPr lang="sk-SK" baseline="0" noProof="0" dirty="0">
                          <a:solidFill>
                            <a:schemeClr val="tx1"/>
                          </a:solidFill>
                        </a:rPr>
                        <a:t> odpadov a zlepšil stav životného</a:t>
                      </a:r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 prostredia?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noProof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2.   Čo sú to biologicky</a:t>
                      </a:r>
                      <a:r>
                        <a:rPr lang="sk-SK" baseline="0" noProof="0" dirty="0">
                          <a:solidFill>
                            <a:schemeClr val="tx1"/>
                          </a:solidFill>
                        </a:rPr>
                        <a:t> rozložiteľné odpady</a:t>
                      </a:r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noProof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3.    V čom spočíva</a:t>
                      </a:r>
                      <a:r>
                        <a:rPr lang="sk-SK" baseline="0" noProof="0" dirty="0">
                          <a:solidFill>
                            <a:schemeClr val="tx1"/>
                          </a:solidFill>
                        </a:rPr>
                        <a:t> triedenie odpadov</a:t>
                      </a:r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?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noProof="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dirty="0">
                        <a:solidFill>
                          <a:schemeClr val="tx1"/>
                        </a:solidFill>
                      </a:endParaRP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195736" y="118746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ÚLOHY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301208"/>
            <a:ext cx="1651873" cy="137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786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ka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884</TotalTime>
  <Words>1641</Words>
  <Application>Microsoft Office PowerPoint</Application>
  <PresentationFormat>Pokaz na ekranie (4:3)</PresentationFormat>
  <Paragraphs>341</Paragraphs>
  <Slides>30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8" baseType="lpstr">
      <vt:lpstr>Arial</vt:lpstr>
      <vt:lpstr>Book Antiqua</vt:lpstr>
      <vt:lpstr>Calibri</vt:lpstr>
      <vt:lpstr>Century Gothic</vt:lpstr>
      <vt:lpstr>Times New Roman</vt:lpstr>
      <vt:lpstr>Verdana</vt:lpstr>
      <vt:lpstr>Wingdings</vt:lpstr>
      <vt:lpstr>Apteka</vt:lpstr>
      <vt:lpstr>Triedenie odpadu!!!</vt:lpstr>
      <vt:lpstr>obsah</vt:lpstr>
      <vt:lpstr>               ÚVOD</vt:lpstr>
      <vt:lpstr>ÚVOD</vt:lpstr>
      <vt:lpstr>úvod</vt:lpstr>
      <vt:lpstr>ÚLOHA</vt:lpstr>
      <vt:lpstr>ÚLOHA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ZDROJE</vt:lpstr>
      <vt:lpstr>ZDROJE</vt:lpstr>
      <vt:lpstr>ZDROJE</vt:lpstr>
      <vt:lpstr>hodnotenie</vt:lpstr>
      <vt:lpstr>HODNOTENIE</vt:lpstr>
      <vt:lpstr>HODNOTENIE</vt:lpstr>
      <vt:lpstr>hodnotenie</vt:lpstr>
      <vt:lpstr>ZÁVER</vt:lpstr>
      <vt:lpstr>PORADCA PRE UČITEĽA</vt:lpstr>
      <vt:lpstr>PORADCA PRE UČITEĽA</vt:lpstr>
      <vt:lpstr>PORADCA PRE UČITEĽA</vt:lpstr>
      <vt:lpstr>PORADCA PRE UČITEĽA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SEGREGACJA TO REWELACJA!!!</dc:title>
  <dc:creator>Joanna Wronka</dc:creator>
  <cp:lastModifiedBy>Anna Basta</cp:lastModifiedBy>
  <cp:revision>113</cp:revision>
  <dcterms:created xsi:type="dcterms:W3CDTF">2017-07-15T21:13:21Z</dcterms:created>
  <dcterms:modified xsi:type="dcterms:W3CDTF">2020-01-22T10:17:07Z</dcterms:modified>
</cp:coreProperties>
</file>