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3" r:id="rId7"/>
    <p:sldId id="261" r:id="rId8"/>
    <p:sldId id="278" r:id="rId9"/>
    <p:sldId id="262" r:id="rId10"/>
    <p:sldId id="263" r:id="rId11"/>
    <p:sldId id="272" r:id="rId12"/>
    <p:sldId id="274" r:id="rId13"/>
    <p:sldId id="266" r:id="rId14"/>
    <p:sldId id="267" r:id="rId15"/>
    <p:sldId id="277" r:id="rId16"/>
    <p:sldId id="268" r:id="rId17"/>
    <p:sldId id="275" r:id="rId18"/>
    <p:sldId id="270" r:id="rId19"/>
    <p:sldId id="276" r:id="rId20"/>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 pośredni 1 — Ak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FABFCF23-3B69-468F-B69F-88F6DE6A72F2}" styleName="Styl pośredni 1 — Ak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69" autoAdjust="0"/>
    <p:restoredTop sz="94660"/>
  </p:normalViewPr>
  <p:slideViewPr>
    <p:cSldViewPr>
      <p:cViewPr varScale="1">
        <p:scale>
          <a:sx n="84" d="100"/>
          <a:sy n="84" d="100"/>
        </p:scale>
        <p:origin x="1435"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pl-PL"/>
              <a:t>Kliknij, aby edytować styl</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E9752003-0904-458C-B1DA-811803B0619D}"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l-PL"/>
              <a:t>Kliknij, aby edytować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pl-PL"/>
              <a:t>Kliknij, aby edytować styl</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7" name="Date Placeholder 6"/>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8" name="Slide Number Placeholder 7"/>
          <p:cNvSpPr>
            <a:spLocks noGrp="1"/>
          </p:cNvSpPr>
          <p:nvPr>
            <p:ph type="sldNum" sz="quarter" idx="11"/>
          </p:nvPr>
        </p:nvSpPr>
        <p:spPr/>
        <p:txBody>
          <a:bodyPr/>
          <a:lstStyle/>
          <a:p>
            <a:fld id="{E9752003-0904-458C-B1DA-811803B0619D}" type="slidenum">
              <a:rPr lang="pl-PL" smtClean="0"/>
              <a:pPr/>
              <a:t>‹#›</a:t>
            </a:fld>
            <a:endParaRPr lang="pl-PL"/>
          </a:p>
        </p:txBody>
      </p:sp>
      <p:sp>
        <p:nvSpPr>
          <p:cNvPr id="9" name="Footer Placeholder 8"/>
          <p:cNvSpPr>
            <a:spLocks noGrp="1"/>
          </p:cNvSpPr>
          <p:nvPr>
            <p:ph type="ftr" sz="quarter" idx="12"/>
          </p:nvPr>
        </p:nvSpPr>
        <p:spPr/>
        <p:txBody>
          <a:bodyPr/>
          <a:lstStyle/>
          <a:p>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pl-PL"/>
              <a:t>Kliknij, aby edytować style wzorca tekstu</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2"/>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E9752003-0904-458C-B1DA-811803B0619D}"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E9752003-0904-458C-B1DA-811803B0619D}" type="slidenum">
              <a:rPr lang="pl-PL" smtClean="0"/>
              <a:pPr/>
              <a:t>‹#›</a:t>
            </a:fld>
            <a:endParaRPr lang="pl-PL"/>
          </a:p>
        </p:txBody>
      </p:sp>
      <p:sp>
        <p:nvSpPr>
          <p:cNvPr id="8" name="Title 7"/>
          <p:cNvSpPr>
            <a:spLocks noGrp="1"/>
          </p:cNvSpPr>
          <p:nvPr>
            <p:ph type="title"/>
          </p:nvPr>
        </p:nvSpPr>
        <p:spPr/>
        <p:txBody>
          <a:bodyPr/>
          <a:lstStyle/>
          <a:p>
            <a:r>
              <a:rPr lang="pl-PL"/>
              <a:t>Kliknij, aby edytować styl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2FF7798-2ED1-4AAC-BA10-D8F588717C77}" type="datetimeFigureOut">
              <a:rPr lang="pl-PL" smtClean="0"/>
              <a:pPr/>
              <a:t>22.01.2020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9752003-0904-458C-B1DA-811803B0619D}" type="slidenum">
              <a:rPr lang="pl-PL" smtClean="0"/>
              <a:pPr/>
              <a:t>‹#›</a:t>
            </a:fld>
            <a:endParaRPr lang="pl-PL"/>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pl-PL"/>
              <a:t>Kliknij, aby edytować styl</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pl-PL"/>
              <a:t>Kliknij, aby edytować styl</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42FF7798-2ED1-4AAC-BA10-D8F588717C77}" type="datetimeFigureOut">
              <a:rPr lang="pl-PL" smtClean="0"/>
              <a:pPr/>
              <a:t>22.01.2020</a:t>
            </a:fld>
            <a:endParaRPr lang="pl-PL"/>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pl-PL"/>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E9752003-0904-458C-B1DA-811803B0619D}" type="slidenum">
              <a:rPr lang="pl-PL" smtClean="0"/>
              <a:pPr/>
              <a:t>‹#›</a:t>
            </a:fld>
            <a:endParaRPr lang="pl-PL"/>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uniba.sk/prijimacky/" TargetMode="External"/><Relationship Id="rId3" Type="http://schemas.openxmlformats.org/officeDocument/2006/relationships/hyperlink" Target="https://www.saia.sk/sk/konferencie/archiv/otaznik-na-zaciatku-skolskeho-roka-ako-a-kam-na-studia-do-za" TargetMode="External"/><Relationship Id="rId7" Type="http://schemas.openxmlformats.org/officeDocument/2006/relationships/hyperlink" Target="https://www.fpv.umb.sk/studium/pre-uchadzacov-o-studium/podmienky-prijatia-na-studia-v-roku-2020-2021/" TargetMode="External"/><Relationship Id="rId2" Type="http://schemas.openxmlformats.org/officeDocument/2006/relationships/hyperlink" Target="https://www.minedu.sk/" TargetMode="External"/><Relationship Id="rId1" Type="http://schemas.openxmlformats.org/officeDocument/2006/relationships/slideLayout" Target="../slideLayouts/slideLayout2.xml"/><Relationship Id="rId6" Type="http://schemas.openxmlformats.org/officeDocument/2006/relationships/hyperlink" Target="https://fphil.uniba.sk/studium/student/bakalarske-a-magisterske-studium/zapis-na-studium/" TargetMode="External"/><Relationship Id="rId5" Type="http://schemas.openxmlformats.org/officeDocument/2006/relationships/hyperlink" Target="http://www.ku.sk/index.php/fakulty-a-pracoviska/pedagogicka-fakulta/uchadzaci-o-studium/prihlaska-na-studium" TargetMode="External"/><Relationship Id="rId4" Type="http://schemas.openxmlformats.org/officeDocument/2006/relationships/hyperlink" Target="https://www.unipo.sk/vseobecne-informacie/uchadzaci/moznosti-studi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upjs.sk/zaujemcovia-o-studium/prihlaska/" TargetMode="External"/><Relationship Id="rId2" Type="http://schemas.openxmlformats.org/officeDocument/2006/relationships/hyperlink" Target="https://www.ff.ukf.sk/prijimacie-konanie/prihlaska-na-studium" TargetMode="External"/><Relationship Id="rId1" Type="http://schemas.openxmlformats.org/officeDocument/2006/relationships/slideLayout" Target="../slideLayouts/slideLayout2.xml"/><Relationship Id="rId4" Type="http://schemas.openxmlformats.org/officeDocument/2006/relationships/hyperlink" Target="https://e-prihlaska.upjs.sk/ais/eprihla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a:xfrm>
            <a:off x="324890" y="3855392"/>
            <a:ext cx="7772400" cy="1872209"/>
          </a:xfrm>
        </p:spPr>
        <p:txBody>
          <a:bodyPr>
            <a:normAutofit fontScale="90000"/>
          </a:bodyPr>
          <a:lstStyle/>
          <a:p>
            <a:r>
              <a:rPr lang="pl-PL" b="1" dirty="0"/>
              <a:t/>
            </a:r>
            <a:br>
              <a:rPr lang="pl-PL" b="1" dirty="0"/>
            </a:br>
            <a:r>
              <a:rPr lang="pl-PL" b="1" dirty="0"/>
              <a:t/>
            </a:r>
            <a:br>
              <a:rPr lang="pl-PL" b="1" dirty="0"/>
            </a:br>
            <a:r>
              <a:rPr lang="pl-PL" b="1" dirty="0"/>
              <a:t/>
            </a:r>
            <a:br>
              <a:rPr lang="pl-PL" b="1" dirty="0"/>
            </a:br>
            <a:r>
              <a:rPr lang="pl-PL" sz="3600" b="1" dirty="0"/>
              <a:t>„KAM PO ZÁKLADNEJ ŠKOLE – MOJA ŠKOLA, MÔJ VÝBER”</a:t>
            </a:r>
            <a:br>
              <a:rPr lang="pl-PL" sz="3600" b="1" dirty="0"/>
            </a:br>
            <a:r>
              <a:rPr lang="pl-PL" sz="2700" b="1" dirty="0"/>
              <a:t/>
            </a:r>
            <a:br>
              <a:rPr lang="pl-PL" sz="2700" b="1" dirty="0"/>
            </a:br>
            <a:r>
              <a:rPr lang="pl-PL" sz="2700" b="1" dirty="0"/>
              <a:t/>
            </a:r>
            <a:br>
              <a:rPr lang="pl-PL" sz="2700" b="1" dirty="0"/>
            </a:br>
            <a:r>
              <a:rPr lang="pl-PL" sz="2200" b="1" dirty="0"/>
              <a:t>Web Quest URČENÝ PRE ŽIAKOV ZÁKLADNÝCH</a:t>
            </a:r>
            <a:br>
              <a:rPr lang="pl-PL" sz="2200" b="1" dirty="0"/>
            </a:br>
            <a:r>
              <a:rPr lang="pl-PL" sz="2200" b="1" dirty="0"/>
              <a:t>ŠKÔL AKO PODPORA NA HODINÁCH </a:t>
            </a:r>
            <a:br>
              <a:rPr lang="pl-PL" sz="2200" b="1" dirty="0"/>
            </a:br>
            <a:r>
              <a:rPr lang="pl-PL" sz="2200" b="1" dirty="0"/>
              <a:t>ODBORNÉHO PORADENSTVA SO ŽIAKMI SO</a:t>
            </a:r>
            <a:br>
              <a:rPr lang="pl-PL" sz="2200" b="1" dirty="0"/>
            </a:br>
            <a:r>
              <a:rPr lang="pl-PL" sz="2200" b="1" dirty="0"/>
              <a:t>SLUCHOVÝM POSTIHNUTÍM</a:t>
            </a:r>
            <a:r>
              <a:rPr lang="pl-PL" sz="2200" dirty="0"/>
              <a:t/>
            </a:r>
            <a:br>
              <a:rPr lang="pl-PL" sz="2200" dirty="0"/>
            </a:br>
            <a:r>
              <a:rPr lang="pl-PL" dirty="0"/>
              <a:t/>
            </a:r>
            <a:br>
              <a:rPr lang="pl-PL" dirty="0"/>
            </a:br>
            <a:r>
              <a:rPr lang="pl-PL" dirty="0"/>
              <a:t/>
            </a:r>
            <a:br>
              <a:rPr lang="pl-PL" dirty="0"/>
            </a:br>
            <a:r>
              <a:rPr lang="pl-PL" dirty="0"/>
              <a:t/>
            </a:r>
            <a:br>
              <a:rPr lang="pl-PL" dirty="0"/>
            </a:br>
            <a:endParaRPr lang="pl-PL" dirty="0"/>
          </a:p>
        </p:txBody>
      </p:sp>
      <p:sp>
        <p:nvSpPr>
          <p:cNvPr id="3" name="Podtytuł 2"/>
          <p:cNvSpPr>
            <a:spLocks noGrp="1"/>
          </p:cNvSpPr>
          <p:nvPr>
            <p:ph type="subTitle" idx="1"/>
          </p:nvPr>
        </p:nvSpPr>
        <p:spPr>
          <a:xfrm>
            <a:off x="611560" y="5598337"/>
            <a:ext cx="6858000" cy="914400"/>
          </a:xfrm>
        </p:spPr>
        <p:txBody>
          <a:bodyPr/>
          <a:lstStyle/>
          <a:p>
            <a:r>
              <a:rPr lang="sk-SK" sz="2400" b="1" dirty="0"/>
              <a:t>vypracovala: Maria </a:t>
            </a:r>
            <a:r>
              <a:rPr lang="sk-SK" sz="2400" b="1" dirty="0" err="1"/>
              <a:t>Smorąg</a:t>
            </a:r>
            <a:endParaRPr lang="sk-SK" sz="2400" b="1" dirty="0"/>
          </a:p>
          <a:p>
            <a:endParaRPr lang="pl-PL"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982471" y="4653136"/>
            <a:ext cx="1836000" cy="183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descr="Znalezione obrazy dla zapytania g&amp;lstrok;usi obraz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0498" y="2420888"/>
            <a:ext cx="1577973" cy="1620000"/>
          </a:xfrm>
          <a:prstGeom prst="rect">
            <a:avLst/>
          </a:prstGeom>
          <a:noFill/>
          <a:extLst>
            <a:ext uri="{909E8E84-426E-40DD-AFC4-6F175D3DCCD1}">
              <a14:hiddenFill xmlns:a14="http://schemas.microsoft.com/office/drawing/2010/main">
                <a:solidFill>
                  <a:srgbClr val="FFFFFF"/>
                </a:solidFill>
              </a14:hiddenFill>
            </a:ext>
          </a:extLst>
        </p:spPr>
      </p:pic>
      <p:pic>
        <p:nvPicPr>
          <p:cNvPr id="7" name="Obraz 6">
            <a:extLst>
              <a:ext uri="{FF2B5EF4-FFF2-40B4-BE49-F238E27FC236}">
                <a16:creationId xmlns:a16="http://schemas.microsoft.com/office/drawing/2014/main" xmlns="" id="{3881E687-728E-4485-98DD-D4BE96FD0B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0"/>
            <a:ext cx="9144000" cy="1877232"/>
          </a:xfrm>
          <a:prstGeom prst="rect">
            <a:avLst/>
          </a:prstGeom>
        </p:spPr>
      </p:pic>
      <p:pic>
        <p:nvPicPr>
          <p:cNvPr id="8" name="Obraz 7"/>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00462" y="6300788"/>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321729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a:bodyPr>
          <a:lstStyle/>
          <a:p>
            <a:pPr marL="0" indent="0">
              <a:buNone/>
            </a:pPr>
            <a:r>
              <a:rPr lang="sk-SK" dirty="0"/>
              <a:t>Pri príprave individuálnej myšlienkovej mapy je potrebné navštíviť stránku školy, ktorá Vás zaujala a vybrať z nej najdôležitejšie informácie.</a:t>
            </a:r>
          </a:p>
          <a:p>
            <a:pPr marL="0" indent="0">
              <a:buNone/>
            </a:pPr>
            <a:r>
              <a:rPr lang="sk-SK" dirty="0"/>
              <a:t>Vaša myšlienková mapa by mala obsahovať:</a:t>
            </a:r>
          </a:p>
          <a:p>
            <a:r>
              <a:rPr lang="sk-SK" dirty="0"/>
              <a:t>1. Meno a priezvisko</a:t>
            </a:r>
          </a:p>
          <a:p>
            <a:r>
              <a:rPr lang="sk-SK" dirty="0"/>
              <a:t>2. Názov a adresu školy, ktorú chce žiak navštevovať</a:t>
            </a:r>
          </a:p>
          <a:p>
            <a:r>
              <a:rPr lang="sk-SK" dirty="0"/>
              <a:t>3. Názov a krátku informácia o povolaní, ktorému ho zaujíma</a:t>
            </a:r>
          </a:p>
          <a:p>
            <a:r>
              <a:rPr lang="sk-SK" dirty="0"/>
              <a:t>4. Krátko opísať, prečo si si vybral práve túto školu (čo sa Ti na nej páči)?</a:t>
            </a:r>
          </a:p>
          <a:p>
            <a:r>
              <a:rPr lang="sk-SK" dirty="0"/>
              <a:t>5. Možno prilepiť fotografiu vybranej školy, dôležitých úspechov jej žiakov, prístupovú mapu atď..</a:t>
            </a:r>
          </a:p>
        </p:txBody>
      </p:sp>
    </p:spTree>
    <p:extLst>
      <p:ext uri="{BB962C8B-B14F-4D97-AF65-F5344CB8AC3E}">
        <p14:creationId xmlns:p14="http://schemas.microsoft.com/office/powerpoint/2010/main" val="12289708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ZDROJE:</a:t>
            </a:r>
          </a:p>
        </p:txBody>
      </p:sp>
      <p:sp>
        <p:nvSpPr>
          <p:cNvPr id="3" name="Symbol zastępczy zawartości 2"/>
          <p:cNvSpPr>
            <a:spLocks noGrp="1"/>
          </p:cNvSpPr>
          <p:nvPr>
            <p:ph idx="1"/>
          </p:nvPr>
        </p:nvSpPr>
        <p:spPr/>
        <p:txBody>
          <a:bodyPr>
            <a:normAutofit fontScale="92500" lnSpcReduction="10000"/>
          </a:bodyPr>
          <a:lstStyle/>
          <a:p>
            <a:r>
              <a:rPr lang="pl-PL" dirty="0" smtClean="0">
                <a:hlinkClick r:id="rId2"/>
              </a:rPr>
              <a:t>https://www.minedu.sk/</a:t>
            </a:r>
            <a:endParaRPr lang="pl-PL" dirty="0" smtClean="0"/>
          </a:p>
          <a:p>
            <a:r>
              <a:rPr lang="pl-PL" dirty="0" smtClean="0">
                <a:hlinkClick r:id="rId3"/>
              </a:rPr>
              <a:t>https://www.saia.sk/sk/konferencie/archiv/otaznik-na-zaciatku-skolskeho-roka-ako-a-kam-na-studia-do-za</a:t>
            </a:r>
            <a:endParaRPr lang="pl-PL" dirty="0" smtClean="0"/>
          </a:p>
          <a:p>
            <a:r>
              <a:rPr lang="pl-PL" dirty="0" smtClean="0">
                <a:hlinkClick r:id="rId4"/>
              </a:rPr>
              <a:t>https://www.unipo.sk/vseobecne-informacie/uchadzaci/moznosti-studia/</a:t>
            </a:r>
            <a:endParaRPr lang="pl-PL" dirty="0" smtClean="0"/>
          </a:p>
          <a:p>
            <a:r>
              <a:rPr lang="pl-PL" dirty="0" smtClean="0">
                <a:hlinkClick r:id="rId5"/>
              </a:rPr>
              <a:t>http://www.ku.sk/index.php/fakulty-a-pracoviska/pedagogicka-fakulta/uchadzaci-o-studium/prihlaska-na-studium</a:t>
            </a:r>
            <a:endParaRPr lang="pl-PL" dirty="0" smtClean="0"/>
          </a:p>
          <a:p>
            <a:r>
              <a:rPr lang="pl-PL" dirty="0" smtClean="0">
                <a:hlinkClick r:id="rId6"/>
              </a:rPr>
              <a:t>https://fphil.uniba.sk/studium/student/bakalarske-a-magisterske-studium/zapis-na-studium/</a:t>
            </a:r>
            <a:endParaRPr lang="pl-PL" dirty="0" smtClean="0"/>
          </a:p>
          <a:p>
            <a:r>
              <a:rPr lang="pl-PL" dirty="0" smtClean="0">
                <a:hlinkClick r:id="rId7"/>
              </a:rPr>
              <a:t>https://www.fpv.umb.sk/studium/pre-uchadzacov-o-studium/podmienky-prijatia-na-studia-v-roku-2020-2021/</a:t>
            </a:r>
            <a:endParaRPr lang="pl-PL" dirty="0" smtClean="0"/>
          </a:p>
          <a:p>
            <a:r>
              <a:rPr lang="pl-PL" dirty="0" smtClean="0">
                <a:hlinkClick r:id="rId8"/>
              </a:rPr>
              <a:t>https://uniba.sk/prijimacky/</a:t>
            </a:r>
            <a:endParaRPr lang="pl-PL" dirty="0" smtClean="0"/>
          </a:p>
          <a:p>
            <a:endParaRPr lang="pl-PL" dirty="0" smtClean="0"/>
          </a:p>
          <a:p>
            <a:endParaRPr lang="pl-PL" dirty="0"/>
          </a:p>
          <a:p>
            <a:endParaRPr lang="pl-PL" dirty="0"/>
          </a:p>
          <a:p>
            <a:endParaRPr lang="pl-PL" dirty="0"/>
          </a:p>
        </p:txBody>
      </p:sp>
    </p:spTree>
    <p:extLst>
      <p:ext uri="{BB962C8B-B14F-4D97-AF65-F5344CB8AC3E}">
        <p14:creationId xmlns:p14="http://schemas.microsoft.com/office/powerpoint/2010/main" val="14609252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7643192" cy="1371600"/>
          </a:xfrm>
        </p:spPr>
        <p:txBody>
          <a:bodyPr/>
          <a:lstStyle/>
          <a:p>
            <a:r>
              <a:rPr lang="pl-PL" dirty="0"/>
              <a:t>ZDROJE:</a:t>
            </a:r>
          </a:p>
        </p:txBody>
      </p:sp>
      <p:sp>
        <p:nvSpPr>
          <p:cNvPr id="3" name="Symbol zastępczy zawartości 2"/>
          <p:cNvSpPr>
            <a:spLocks noGrp="1"/>
          </p:cNvSpPr>
          <p:nvPr>
            <p:ph idx="1"/>
          </p:nvPr>
        </p:nvSpPr>
        <p:spPr>
          <a:xfrm>
            <a:off x="467544" y="1772816"/>
            <a:ext cx="7620000" cy="4373563"/>
          </a:xfrm>
        </p:spPr>
        <p:txBody>
          <a:bodyPr/>
          <a:lstStyle/>
          <a:p>
            <a:r>
              <a:rPr lang="pl-PL" dirty="0" smtClean="0">
                <a:hlinkClick r:id="rId2"/>
              </a:rPr>
              <a:t>https://www.ff.ukf.sk/prijimacie-konanie/prihlaska-na-studium</a:t>
            </a:r>
            <a:endParaRPr lang="pl-PL" dirty="0" smtClean="0"/>
          </a:p>
          <a:p>
            <a:r>
              <a:rPr lang="pl-PL" dirty="0" smtClean="0">
                <a:hlinkClick r:id="rId3"/>
              </a:rPr>
              <a:t>https://www.upjs.sk/zaujemcovia-o-studium/prihlaska/</a:t>
            </a:r>
            <a:endParaRPr lang="pl-PL" dirty="0" smtClean="0"/>
          </a:p>
          <a:p>
            <a:r>
              <a:rPr lang="pl-PL" smtClean="0">
                <a:hlinkClick r:id="rId4"/>
              </a:rPr>
              <a:t>https://e-prihlaska.upjs.sk/ais/eprihlas/#!/vyhladavanie</a:t>
            </a:r>
            <a:endParaRPr lang="pl-PL" dirty="0"/>
          </a:p>
          <a:p>
            <a:endParaRPr lang="pl-PL" dirty="0"/>
          </a:p>
        </p:txBody>
      </p:sp>
    </p:spTree>
    <p:extLst>
      <p:ext uri="{BB962C8B-B14F-4D97-AF65-F5344CB8AC3E}">
        <p14:creationId xmlns:p14="http://schemas.microsoft.com/office/powerpoint/2010/main" val="2816046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108520" y="260648"/>
            <a:ext cx="8229600" cy="1143000"/>
          </a:xfrm>
        </p:spPr>
        <p:txBody>
          <a:bodyPr>
            <a:normAutofit/>
          </a:bodyPr>
          <a:lstStyle/>
          <a:p>
            <a:r>
              <a:rPr lang="pl-PL" dirty="0" err="1"/>
              <a:t>hodnotenie</a:t>
            </a:r>
            <a:r>
              <a:rPr lang="pl-PL" dirty="0"/>
              <a:t>:</a:t>
            </a:r>
          </a:p>
        </p:txBody>
      </p:sp>
      <p:graphicFrame>
        <p:nvGraphicFramePr>
          <p:cNvPr id="4" name="Symbol zastępczy zawartości 3"/>
          <p:cNvGraphicFramePr>
            <a:graphicFrameLocks noGrp="1"/>
          </p:cNvGraphicFramePr>
          <p:nvPr>
            <p:ph idx="4294967295"/>
            <p:extLst>
              <p:ext uri="{D42A27DB-BD31-4B8C-83A1-F6EECF244321}">
                <p14:modId xmlns:p14="http://schemas.microsoft.com/office/powerpoint/2010/main" val="317754565"/>
              </p:ext>
            </p:extLst>
          </p:nvPr>
        </p:nvGraphicFramePr>
        <p:xfrm>
          <a:off x="0" y="1267430"/>
          <a:ext cx="8784975" cy="4585712"/>
        </p:xfrm>
        <a:graphic>
          <a:graphicData uri="http://schemas.openxmlformats.org/drawingml/2006/table">
            <a:tbl>
              <a:tblPr firstRow="1" bandRow="1">
                <a:tableStyleId>{5C22544A-7EE6-4342-B048-85BDC9FD1C3A}</a:tableStyleId>
              </a:tblPr>
              <a:tblGrid>
                <a:gridCol w="2032527">
                  <a:extLst>
                    <a:ext uri="{9D8B030D-6E8A-4147-A177-3AD203B41FA5}">
                      <a16:colId xmlns:a16="http://schemas.microsoft.com/office/drawing/2014/main" xmlns="" val="20000"/>
                    </a:ext>
                  </a:extLst>
                </a:gridCol>
                <a:gridCol w="2032527">
                  <a:extLst>
                    <a:ext uri="{9D8B030D-6E8A-4147-A177-3AD203B41FA5}">
                      <a16:colId xmlns:a16="http://schemas.microsoft.com/office/drawing/2014/main" xmlns="" val="20001"/>
                    </a:ext>
                  </a:extLst>
                </a:gridCol>
                <a:gridCol w="2032527">
                  <a:extLst>
                    <a:ext uri="{9D8B030D-6E8A-4147-A177-3AD203B41FA5}">
                      <a16:colId xmlns:a16="http://schemas.microsoft.com/office/drawing/2014/main" xmlns="" val="20002"/>
                    </a:ext>
                  </a:extLst>
                </a:gridCol>
                <a:gridCol w="2687394">
                  <a:extLst>
                    <a:ext uri="{9D8B030D-6E8A-4147-A177-3AD203B41FA5}">
                      <a16:colId xmlns:a16="http://schemas.microsoft.com/office/drawing/2014/main" xmlns="" val="20003"/>
                    </a:ext>
                  </a:extLst>
                </a:gridCol>
              </a:tblGrid>
              <a:tr h="577394">
                <a:tc>
                  <a:txBody>
                    <a:bodyPr/>
                    <a:lstStyle/>
                    <a:p>
                      <a:r>
                        <a:rPr lang="sk-SK" noProof="0" dirty="0"/>
                        <a:t>Počet</a:t>
                      </a:r>
                      <a:r>
                        <a:rPr lang="sk-SK" baseline="0" noProof="0" dirty="0"/>
                        <a:t> bodov</a:t>
                      </a:r>
                      <a:endParaRPr lang="sk-SK" noProof="0" dirty="0"/>
                    </a:p>
                  </a:txBody>
                  <a:tcPr/>
                </a:tc>
                <a:tc>
                  <a:txBody>
                    <a:bodyPr/>
                    <a:lstStyle/>
                    <a:p>
                      <a:r>
                        <a:rPr lang="sk-SK" noProof="0" dirty="0"/>
                        <a:t>1 bod</a:t>
                      </a:r>
                    </a:p>
                  </a:txBody>
                  <a:tcPr/>
                </a:tc>
                <a:tc>
                  <a:txBody>
                    <a:bodyPr/>
                    <a:lstStyle/>
                    <a:p>
                      <a:r>
                        <a:rPr lang="sk-SK" noProof="0" dirty="0"/>
                        <a:t>2 body</a:t>
                      </a:r>
                    </a:p>
                  </a:txBody>
                  <a:tcPr/>
                </a:tc>
                <a:tc>
                  <a:txBody>
                    <a:bodyPr/>
                    <a:lstStyle/>
                    <a:p>
                      <a:r>
                        <a:rPr lang="sk-SK" noProof="0" dirty="0"/>
                        <a:t>3</a:t>
                      </a:r>
                      <a:r>
                        <a:rPr lang="sk-SK" baseline="0" noProof="0" dirty="0"/>
                        <a:t> body</a:t>
                      </a:r>
                      <a:endParaRPr lang="sk-SK" noProof="0" dirty="0"/>
                    </a:p>
                  </a:txBody>
                  <a:tcPr/>
                </a:tc>
                <a:extLst>
                  <a:ext uri="{0D108BD9-81ED-4DB2-BD59-A6C34878D82A}">
                    <a16:rowId xmlns:a16="http://schemas.microsoft.com/office/drawing/2014/main" xmlns="" val="10000"/>
                  </a:ext>
                </a:extLst>
              </a:tr>
              <a:tr h="2132084">
                <a:tc>
                  <a:txBody>
                    <a:bodyPr/>
                    <a:lstStyle/>
                    <a:p>
                      <a:r>
                        <a:rPr lang="sk-SK" b="1" noProof="0" dirty="0"/>
                        <a:t>1. Časť </a:t>
                      </a:r>
                      <a:r>
                        <a:rPr lang="sk-SK" b="1" baseline="0" noProof="0" dirty="0"/>
                        <a:t>–</a:t>
                      </a:r>
                      <a:r>
                        <a:rPr lang="sk-SK" b="1" noProof="0" dirty="0"/>
                        <a:t>Obsahová stránka</a:t>
                      </a:r>
                    </a:p>
                  </a:txBody>
                  <a:tcPr/>
                </a:tc>
                <a:tc>
                  <a:txBody>
                    <a:bodyPr/>
                    <a:lstStyle/>
                    <a:p>
                      <a:r>
                        <a:rPr lang="sk-SK" noProof="0" dirty="0"/>
                        <a:t>Neúplná informácia, často nesúvisiaca s témou. Povrchné využitie zdrojov.</a:t>
                      </a:r>
                    </a:p>
                  </a:txBody>
                  <a:tcPr/>
                </a:tc>
                <a:tc>
                  <a:txBody>
                    <a:bodyPr/>
                    <a:lstStyle/>
                    <a:p>
                      <a:r>
                        <a:rPr lang="sk-SK" noProof="0" dirty="0"/>
                        <a:t>Spracovanie väčšej</a:t>
                      </a:r>
                      <a:r>
                        <a:rPr lang="sk-SK" baseline="0" noProof="0" dirty="0"/>
                        <a:t> časti úloh v súlade s témou. </a:t>
                      </a:r>
                      <a:r>
                        <a:rPr lang="sk-SK" noProof="0" dirty="0"/>
                        <a:t>Využitie väčšiny</a:t>
                      </a:r>
                      <a:r>
                        <a:rPr lang="sk-SK" baseline="0" noProof="0" dirty="0"/>
                        <a:t> uvádzaných zdrojov.</a:t>
                      </a:r>
                      <a:endParaRPr lang="sk-SK" noProof="0" dirty="0"/>
                    </a:p>
                  </a:txBody>
                  <a:tcPr/>
                </a:tc>
                <a:tc>
                  <a:txBody>
                    <a:bodyPr/>
                    <a:lstStyle/>
                    <a:p>
                      <a:r>
                        <a:rPr lang="sk-SK" noProof="0" dirty="0"/>
                        <a:t>Vyčerpávajúce spracovanie témy. Úplne využitie uvedených zdrojov a iných informácií.</a:t>
                      </a:r>
                    </a:p>
                  </a:txBody>
                  <a:tcPr/>
                </a:tc>
                <a:extLst>
                  <a:ext uri="{0D108BD9-81ED-4DB2-BD59-A6C34878D82A}">
                    <a16:rowId xmlns:a16="http://schemas.microsoft.com/office/drawing/2014/main" xmlns="" val="10001"/>
                  </a:ext>
                </a:extLst>
              </a:tr>
              <a:tr h="1876234">
                <a:tc>
                  <a:txBody>
                    <a:bodyPr/>
                    <a:lstStyle/>
                    <a:p>
                      <a:r>
                        <a:rPr lang="sk-SK" b="1" noProof="0" dirty="0"/>
                        <a:t>Estetický</a:t>
                      </a:r>
                      <a:r>
                        <a:rPr lang="sk-SK" b="1" baseline="0" noProof="0" dirty="0"/>
                        <a:t> dojem</a:t>
                      </a:r>
                      <a:endParaRPr lang="sk-SK" b="1" noProof="0" dirty="0"/>
                    </a:p>
                  </a:txBody>
                  <a:tcPr/>
                </a:tc>
                <a:tc>
                  <a:txBody>
                    <a:bodyPr/>
                    <a:lstStyle/>
                    <a:p>
                      <a:r>
                        <a:rPr lang="sk-SK" noProof="0" dirty="0"/>
                        <a:t>Zlé rozplánovanie prvkov. Práca je nečitateľná a</a:t>
                      </a:r>
                      <a:r>
                        <a:rPr lang="sk-SK" baseline="0" noProof="0" dirty="0"/>
                        <a:t> neestetická</a:t>
                      </a:r>
                      <a:r>
                        <a:rPr lang="sk-SK" noProof="0" dirty="0"/>
                        <a:t>.</a:t>
                      </a:r>
                    </a:p>
                  </a:txBody>
                  <a:tcPr/>
                </a:tc>
                <a:tc>
                  <a:txBody>
                    <a:bodyPr/>
                    <a:lstStyle/>
                    <a:p>
                      <a:r>
                        <a:rPr lang="sk-SK" noProof="0" dirty="0"/>
                        <a:t>Obsah vhodne </a:t>
                      </a:r>
                      <a:r>
                        <a:rPr lang="sk-SK" baseline="0" noProof="0" dirty="0"/>
                        <a:t>usporiadaný</a:t>
                      </a:r>
                      <a:r>
                        <a:rPr lang="sk-SK" noProof="0" dirty="0"/>
                        <a:t>. Vhodný počet snímok, práca</a:t>
                      </a:r>
                      <a:r>
                        <a:rPr lang="sk-SK" baseline="0" noProof="0" dirty="0"/>
                        <a:t> je čitateľná</a:t>
                      </a:r>
                      <a:r>
                        <a:rPr lang="sk-SK" noProof="0" dirty="0"/>
                        <a:t>.</a:t>
                      </a:r>
                    </a:p>
                  </a:txBody>
                  <a:tcPr/>
                </a:tc>
                <a:tc>
                  <a:txBody>
                    <a:bodyPr/>
                    <a:lstStyle/>
                    <a:p>
                      <a:r>
                        <a:rPr lang="sk-SK" noProof="0" dirty="0"/>
                        <a:t>Prehľadná, čitateľná, estetická práca. Obsah usporiadaný. Vhodne volené estetické prvky.</a:t>
                      </a:r>
                    </a:p>
                  </a:txBody>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2396600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idx="4294967295"/>
          </p:nvPr>
        </p:nvSpPr>
        <p:spPr>
          <a:xfrm>
            <a:off x="5442" y="-315416"/>
            <a:ext cx="8229600" cy="1143000"/>
          </a:xfrm>
        </p:spPr>
        <p:txBody>
          <a:bodyPr/>
          <a:lstStyle/>
          <a:p>
            <a:r>
              <a:rPr lang="pl-PL" dirty="0"/>
              <a:t>VYHODNOTENIE:</a:t>
            </a:r>
          </a:p>
        </p:txBody>
      </p:sp>
      <p:graphicFrame>
        <p:nvGraphicFramePr>
          <p:cNvPr id="4" name="Symbol zastępczy zawartości 3"/>
          <p:cNvGraphicFramePr>
            <a:graphicFrameLocks noGrp="1"/>
          </p:cNvGraphicFramePr>
          <p:nvPr>
            <p:ph idx="4294967295"/>
            <p:extLst>
              <p:ext uri="{D42A27DB-BD31-4B8C-83A1-F6EECF244321}">
                <p14:modId xmlns:p14="http://schemas.microsoft.com/office/powerpoint/2010/main" val="59604952"/>
              </p:ext>
            </p:extLst>
          </p:nvPr>
        </p:nvGraphicFramePr>
        <p:xfrm>
          <a:off x="0" y="1196975"/>
          <a:ext cx="8661648" cy="6192767"/>
        </p:xfrm>
        <a:graphic>
          <a:graphicData uri="http://schemas.openxmlformats.org/drawingml/2006/table">
            <a:tbl>
              <a:tblPr firstRow="1" bandRow="1">
                <a:tableStyleId>{5C22544A-7EE6-4342-B048-85BDC9FD1C3A}</a:tableStyleId>
              </a:tblPr>
              <a:tblGrid>
                <a:gridCol w="2165412">
                  <a:extLst>
                    <a:ext uri="{9D8B030D-6E8A-4147-A177-3AD203B41FA5}">
                      <a16:colId xmlns:a16="http://schemas.microsoft.com/office/drawing/2014/main" xmlns="" val="20000"/>
                    </a:ext>
                  </a:extLst>
                </a:gridCol>
                <a:gridCol w="2165412">
                  <a:extLst>
                    <a:ext uri="{9D8B030D-6E8A-4147-A177-3AD203B41FA5}">
                      <a16:colId xmlns:a16="http://schemas.microsoft.com/office/drawing/2014/main" xmlns="" val="20001"/>
                    </a:ext>
                  </a:extLst>
                </a:gridCol>
                <a:gridCol w="2165412">
                  <a:extLst>
                    <a:ext uri="{9D8B030D-6E8A-4147-A177-3AD203B41FA5}">
                      <a16:colId xmlns:a16="http://schemas.microsoft.com/office/drawing/2014/main" xmlns="" val="20002"/>
                    </a:ext>
                  </a:extLst>
                </a:gridCol>
                <a:gridCol w="2165412">
                  <a:extLst>
                    <a:ext uri="{9D8B030D-6E8A-4147-A177-3AD203B41FA5}">
                      <a16:colId xmlns:a16="http://schemas.microsoft.com/office/drawing/2014/main" xmlns="" val="20003"/>
                    </a:ext>
                  </a:extLst>
                </a:gridCol>
              </a:tblGrid>
              <a:tr h="432047">
                <a:tc>
                  <a:txBody>
                    <a:bodyPr/>
                    <a:lstStyle/>
                    <a:p>
                      <a:r>
                        <a:rPr lang="sk-SK" noProof="0" dirty="0"/>
                        <a:t>Počet</a:t>
                      </a:r>
                      <a:r>
                        <a:rPr lang="sk-SK" baseline="0" noProof="0" dirty="0"/>
                        <a:t> bodov</a:t>
                      </a:r>
                      <a:endParaRPr lang="sk-SK" noProof="0" dirty="0"/>
                    </a:p>
                  </a:txBody>
                  <a:tcPr/>
                </a:tc>
                <a:tc>
                  <a:txBody>
                    <a:bodyPr/>
                    <a:lstStyle/>
                    <a:p>
                      <a:r>
                        <a:rPr lang="sk-SK" noProof="0" dirty="0"/>
                        <a:t>1</a:t>
                      </a:r>
                      <a:r>
                        <a:rPr lang="sk-SK" baseline="0" noProof="0" dirty="0"/>
                        <a:t> bod</a:t>
                      </a:r>
                      <a:endParaRPr lang="sk-SK" noProof="0" dirty="0"/>
                    </a:p>
                  </a:txBody>
                  <a:tcPr/>
                </a:tc>
                <a:tc>
                  <a:txBody>
                    <a:bodyPr/>
                    <a:lstStyle/>
                    <a:p>
                      <a:r>
                        <a:rPr lang="sk-SK" noProof="0" dirty="0"/>
                        <a:t>2 body</a:t>
                      </a:r>
                    </a:p>
                  </a:txBody>
                  <a:tcPr/>
                </a:tc>
                <a:tc>
                  <a:txBody>
                    <a:bodyPr/>
                    <a:lstStyle/>
                    <a:p>
                      <a:r>
                        <a:rPr lang="sk-SK" noProof="0" dirty="0"/>
                        <a:t>3 body</a:t>
                      </a:r>
                    </a:p>
                  </a:txBody>
                  <a:tcPr/>
                </a:tc>
                <a:extLst>
                  <a:ext uri="{0D108BD9-81ED-4DB2-BD59-A6C34878D82A}">
                    <a16:rowId xmlns:a16="http://schemas.microsoft.com/office/drawing/2014/main" xmlns="" val="10000"/>
                  </a:ext>
                </a:extLst>
              </a:tr>
              <a:tr h="370840">
                <a:tc>
                  <a:txBody>
                    <a:bodyPr/>
                    <a:lstStyle/>
                    <a:p>
                      <a:r>
                        <a:rPr lang="sk-SK" b="1" noProof="0" dirty="0"/>
                        <a:t>Zaangažovanie skupiny a schopnosť spolupráce</a:t>
                      </a:r>
                    </a:p>
                  </a:txBody>
                  <a:tcPr/>
                </a:tc>
                <a:tc>
                  <a:txBody>
                    <a:bodyPr/>
                    <a:lstStyle/>
                    <a:p>
                      <a:r>
                        <a:rPr lang="sk-SK" noProof="0" dirty="0"/>
                        <a:t>Chýbajúce zaangažovanie</a:t>
                      </a:r>
                      <a:r>
                        <a:rPr lang="sk-SK" baseline="0" noProof="0" dirty="0"/>
                        <a:t> všetkých členov skupiny</a:t>
                      </a:r>
                      <a:r>
                        <a:rPr lang="sk-SK" noProof="0" dirty="0"/>
                        <a:t>,</a:t>
                      </a:r>
                      <a:r>
                        <a:rPr lang="sk-SK" baseline="0" noProof="0" dirty="0"/>
                        <a:t> slabá komunikácia v skupine.</a:t>
                      </a:r>
                      <a:endParaRPr lang="sk-SK" noProof="0" dirty="0"/>
                    </a:p>
                  </a:txBody>
                  <a:tcPr/>
                </a:tc>
                <a:tc>
                  <a:txBody>
                    <a:bodyPr/>
                    <a:lstStyle/>
                    <a:p>
                      <a:r>
                        <a:rPr lang="sk-SK" noProof="0" dirty="0"/>
                        <a:t>Zaangažovanie celej skupiny. Drobné nedorozumenia.</a:t>
                      </a:r>
                    </a:p>
                  </a:txBody>
                  <a:tcPr/>
                </a:tc>
                <a:tc>
                  <a:txBody>
                    <a:bodyPr/>
                    <a:lstStyle/>
                    <a:p>
                      <a:r>
                        <a:rPr lang="sk-SK" noProof="0" dirty="0"/>
                        <a:t>Veľmi dobrá spolupráca v skupine. Zrozumiteľná komunikácia</a:t>
                      </a:r>
                      <a:r>
                        <a:rPr lang="sk-SK" baseline="0" noProof="0" dirty="0"/>
                        <a:t> a výmena informácií</a:t>
                      </a:r>
                      <a:r>
                        <a:rPr lang="sk-SK" noProof="0" dirty="0"/>
                        <a:t>.</a:t>
                      </a:r>
                    </a:p>
                  </a:txBody>
                  <a:tcPr/>
                </a:tc>
                <a:extLst>
                  <a:ext uri="{0D108BD9-81ED-4DB2-BD59-A6C34878D82A}">
                    <a16:rowId xmlns:a16="http://schemas.microsoft.com/office/drawing/2014/main" xmlns="" val="10001"/>
                  </a:ext>
                </a:extLst>
              </a:tr>
              <a:tr h="2367096">
                <a:tc>
                  <a:txBody>
                    <a:bodyPr/>
                    <a:lstStyle/>
                    <a:p>
                      <a:r>
                        <a:rPr lang="sk-SK" b="1" noProof="0" dirty="0"/>
                        <a:t>Prezentácia</a:t>
                      </a:r>
                    </a:p>
                  </a:txBody>
                  <a:tcPr/>
                </a:tc>
                <a:tc>
                  <a:txBody>
                    <a:bodyPr/>
                    <a:lstStyle/>
                    <a:p>
                      <a:r>
                        <a:rPr lang="sk-SK" noProof="0" dirty="0"/>
                        <a:t>Prezentácia len prečítaná (v znakovej</a:t>
                      </a:r>
                      <a:r>
                        <a:rPr lang="sk-SK" baseline="0" noProof="0" dirty="0"/>
                        <a:t> reči</a:t>
                      </a:r>
                      <a:r>
                        <a:rPr lang="sk-SK" noProof="0" dirty="0"/>
                        <a:t>), slabá znalosť predmetu,</a:t>
                      </a:r>
                      <a:r>
                        <a:rPr lang="sk-SK" baseline="0" noProof="0" dirty="0"/>
                        <a:t> slabá slovná zásoba. Chýbajúce odpovede na otázky učiteľa.</a:t>
                      </a:r>
                      <a:endParaRPr lang="sk-SK" noProof="0" dirty="0"/>
                    </a:p>
                  </a:txBody>
                  <a:tcPr/>
                </a:tc>
                <a:tc>
                  <a:txBody>
                    <a:bodyPr/>
                    <a:lstStyle/>
                    <a:p>
                      <a:r>
                        <a:rPr lang="sk-SK" noProof="0" dirty="0"/>
                        <a:t>Prezentácia čiastočne</a:t>
                      </a:r>
                      <a:r>
                        <a:rPr lang="sk-SK" baseline="0" noProof="0" dirty="0"/>
                        <a:t> čítaná a čiastočne hovorená (v znakovej reči). Slabé odpovede na otázky učiteľa</a:t>
                      </a:r>
                      <a:endParaRPr lang="sk-SK" noProof="0" dirty="0"/>
                    </a:p>
                  </a:txBody>
                  <a:tcPr/>
                </a:tc>
                <a:tc>
                  <a:txBody>
                    <a:bodyPr/>
                    <a:lstStyle/>
                    <a:p>
                      <a:r>
                        <a:rPr lang="sk-SK" noProof="0" dirty="0"/>
                        <a:t>Samostatná</a:t>
                      </a:r>
                      <a:r>
                        <a:rPr lang="sk-SK" baseline="0" noProof="0" dirty="0"/>
                        <a:t> prezentácia</a:t>
                      </a:r>
                      <a:r>
                        <a:rPr lang="sk-SK" noProof="0" dirty="0"/>
                        <a:t>, dobrá znalosť témy</a:t>
                      </a:r>
                      <a:r>
                        <a:rPr lang="sk-SK" baseline="0" noProof="0" dirty="0"/>
                        <a:t>. Dobré odpovede na otázky učiteľa.</a:t>
                      </a:r>
                      <a:endParaRPr lang="sk-SK" noProof="0" dirty="0"/>
                    </a:p>
                  </a:txBody>
                  <a:tcPr/>
                </a:tc>
                <a:extLst>
                  <a:ext uri="{0D108BD9-81ED-4DB2-BD59-A6C34878D82A}">
                    <a16:rowId xmlns:a16="http://schemas.microsoft.com/office/drawing/2014/main" xmlns="" val="10002"/>
                  </a:ext>
                </a:extLst>
              </a:tr>
              <a:tr h="370840">
                <a:tc>
                  <a:txBody>
                    <a:bodyPr/>
                    <a:lstStyle/>
                    <a:p>
                      <a:r>
                        <a:rPr lang="sk-SK" b="1" noProof="0" dirty="0"/>
                        <a:t>2. ČASŤ</a:t>
                      </a:r>
                      <a:r>
                        <a:rPr lang="sk-SK" b="1" baseline="0" noProof="0" dirty="0"/>
                        <a:t>- </a:t>
                      </a:r>
                      <a:r>
                        <a:rPr lang="sk-SK" b="1" noProof="0" dirty="0"/>
                        <a:t>Individuálna práca</a:t>
                      </a:r>
                    </a:p>
                  </a:txBody>
                  <a:tcPr/>
                </a:tc>
                <a:tc>
                  <a:txBody>
                    <a:bodyPr/>
                    <a:lstStyle/>
                    <a:p>
                      <a:r>
                        <a:rPr lang="sk-SK" noProof="0" dirty="0"/>
                        <a:t>Chýbajú všetky prvky uvedené v úlohe. Práca neestetická, povrchná.</a:t>
                      </a:r>
                    </a:p>
                  </a:txBody>
                  <a:tcPr/>
                </a:tc>
                <a:tc>
                  <a:txBody>
                    <a:bodyPr/>
                    <a:lstStyle/>
                    <a:p>
                      <a:r>
                        <a:rPr lang="sk-SK" noProof="0" dirty="0"/>
                        <a:t>Všetky prvky</a:t>
                      </a:r>
                      <a:r>
                        <a:rPr lang="sk-SK" baseline="0" noProof="0" dirty="0"/>
                        <a:t> uvedené v úlohe boli vykonané</a:t>
                      </a:r>
                      <a:r>
                        <a:rPr lang="sk-SK" noProof="0" dirty="0"/>
                        <a:t>, ale</a:t>
                      </a:r>
                      <a:r>
                        <a:rPr lang="sk-SK" baseline="0" noProof="0" dirty="0"/>
                        <a:t> veľmi povrchne</a:t>
                      </a:r>
                      <a:r>
                        <a:rPr lang="sk-SK" noProof="0" dirty="0"/>
                        <a:t>. Čitateľná práca</a:t>
                      </a:r>
                      <a:r>
                        <a:rPr lang="sk-SK" baseline="0" noProof="0" dirty="0"/>
                        <a:t>.</a:t>
                      </a:r>
                      <a:endParaRPr lang="sk-SK" noProof="0" dirty="0"/>
                    </a:p>
                  </a:txBody>
                  <a:tcPr/>
                </a:tc>
                <a:tc>
                  <a:txBody>
                    <a:bodyPr/>
                    <a:lstStyle/>
                    <a:p>
                      <a:r>
                        <a:rPr lang="sk-SK" noProof="0" dirty="0"/>
                        <a:t>Vyčerpávajúca realizácia všetkých úloh. Estetická, usporiadaná práca.</a:t>
                      </a:r>
                    </a:p>
                  </a:txBody>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6607975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sz="1800" dirty="0">
              <a:latin typeface="+mn-lt"/>
            </a:endParaRPr>
          </a:p>
        </p:txBody>
      </p:sp>
      <p:sp>
        <p:nvSpPr>
          <p:cNvPr id="3" name="Symbol zastępczy tekstu 2"/>
          <p:cNvSpPr>
            <a:spLocks noGrp="1"/>
          </p:cNvSpPr>
          <p:nvPr>
            <p:ph type="body" idx="1"/>
          </p:nvPr>
        </p:nvSpPr>
        <p:spPr/>
        <p:txBody>
          <a:bodyPr>
            <a:normAutofit/>
          </a:bodyPr>
          <a:lstStyle/>
          <a:p>
            <a:r>
              <a:rPr lang="pl-PL" sz="3600" b="1" dirty="0"/>
              <a:t>HODNOTENIE</a:t>
            </a:r>
            <a:r>
              <a:rPr lang="pl-PL" sz="3600" dirty="0"/>
              <a:t>:</a:t>
            </a:r>
          </a:p>
        </p:txBody>
      </p:sp>
      <p:graphicFrame>
        <p:nvGraphicFramePr>
          <p:cNvPr id="4" name="Tabela 3"/>
          <p:cNvGraphicFramePr>
            <a:graphicFrameLocks noGrp="1"/>
          </p:cNvGraphicFramePr>
          <p:nvPr>
            <p:extLst>
              <p:ext uri="{D42A27DB-BD31-4B8C-83A1-F6EECF244321}">
                <p14:modId xmlns:p14="http://schemas.microsoft.com/office/powerpoint/2010/main" val="924380461"/>
              </p:ext>
            </p:extLst>
          </p:nvPr>
        </p:nvGraphicFramePr>
        <p:xfrm>
          <a:off x="467544" y="1556792"/>
          <a:ext cx="7608168" cy="4361630"/>
        </p:xfrm>
        <a:graphic>
          <a:graphicData uri="http://schemas.openxmlformats.org/drawingml/2006/table">
            <a:tbl>
              <a:tblPr firstRow="1" bandRow="1">
                <a:tableStyleId>{5C22544A-7EE6-4342-B048-85BDC9FD1C3A}</a:tableStyleId>
              </a:tblPr>
              <a:tblGrid>
                <a:gridCol w="3804084">
                  <a:extLst>
                    <a:ext uri="{9D8B030D-6E8A-4147-A177-3AD203B41FA5}">
                      <a16:colId xmlns:a16="http://schemas.microsoft.com/office/drawing/2014/main" xmlns="" val="20000"/>
                    </a:ext>
                  </a:extLst>
                </a:gridCol>
                <a:gridCol w="3804084">
                  <a:extLst>
                    <a:ext uri="{9D8B030D-6E8A-4147-A177-3AD203B41FA5}">
                      <a16:colId xmlns:a16="http://schemas.microsoft.com/office/drawing/2014/main" xmlns="" val="20001"/>
                    </a:ext>
                  </a:extLst>
                </a:gridCol>
              </a:tblGrid>
              <a:tr h="720080">
                <a:tc>
                  <a:txBody>
                    <a:bodyPr/>
                    <a:lstStyle/>
                    <a:p>
                      <a:pPr algn="ctr"/>
                      <a:r>
                        <a:rPr lang="sk-SK" noProof="0" dirty="0">
                          <a:effectLst/>
                        </a:rPr>
                        <a:t>BODY</a:t>
                      </a:r>
                    </a:p>
                  </a:txBody>
                  <a:tcPr marL="68580" marR="68580" marT="0" marB="0"/>
                </a:tc>
                <a:tc>
                  <a:txBody>
                    <a:bodyPr/>
                    <a:lstStyle/>
                    <a:p>
                      <a:pPr algn="ctr"/>
                      <a:r>
                        <a:rPr lang="sk-SK" sz="1800" noProof="0" dirty="0">
                          <a:effectLst/>
                          <a:latin typeface="Times New Roman"/>
                        </a:rPr>
                        <a:t>HODNOTENIE</a:t>
                      </a:r>
                      <a:endParaRPr lang="sk-SK" sz="1800" noProof="0" dirty="0">
                        <a:effectLst/>
                      </a:endParaRPr>
                    </a:p>
                  </a:txBody>
                  <a:tcPr marL="68580" marR="68580" marT="0" marB="0"/>
                </a:tc>
                <a:extLst>
                  <a:ext uri="{0D108BD9-81ED-4DB2-BD59-A6C34878D82A}">
                    <a16:rowId xmlns:a16="http://schemas.microsoft.com/office/drawing/2014/main" xmlns="" val="10000"/>
                  </a:ext>
                </a:extLst>
              </a:tr>
              <a:tr h="606925">
                <a:tc>
                  <a:txBody>
                    <a:bodyPr/>
                    <a:lstStyle/>
                    <a:p>
                      <a:pPr algn="ctr"/>
                      <a:r>
                        <a:rPr lang="sk-SK" noProof="0" dirty="0">
                          <a:effectLst/>
                        </a:rPr>
                        <a:t>   &lt;3</a:t>
                      </a:r>
                    </a:p>
                  </a:txBody>
                  <a:tcPr marL="68580" marR="68580" marT="0" marB="0"/>
                </a:tc>
                <a:tc>
                  <a:txBody>
                    <a:bodyPr/>
                    <a:lstStyle/>
                    <a:p>
                      <a:pPr algn="ctr"/>
                      <a:r>
                        <a:rPr lang="sk-SK" noProof="0" dirty="0">
                          <a:effectLst/>
                        </a:rPr>
                        <a:t>Nedostatočný</a:t>
                      </a:r>
                    </a:p>
                  </a:txBody>
                  <a:tcPr marL="68580" marR="68580" marT="0" marB="0"/>
                </a:tc>
                <a:extLst>
                  <a:ext uri="{0D108BD9-81ED-4DB2-BD59-A6C34878D82A}">
                    <a16:rowId xmlns:a16="http://schemas.microsoft.com/office/drawing/2014/main" xmlns="" val="10001"/>
                  </a:ext>
                </a:extLst>
              </a:tr>
              <a:tr h="606925">
                <a:tc>
                  <a:txBody>
                    <a:bodyPr/>
                    <a:lstStyle/>
                    <a:p>
                      <a:pPr algn="ctr"/>
                      <a:r>
                        <a:rPr lang="sk-SK" noProof="0" dirty="0">
                          <a:effectLst/>
                        </a:rPr>
                        <a:t>   3-6</a:t>
                      </a:r>
                    </a:p>
                  </a:txBody>
                  <a:tcPr marL="68580" marR="68580" marT="0" marB="0"/>
                </a:tc>
                <a:tc>
                  <a:txBody>
                    <a:bodyPr/>
                    <a:lstStyle/>
                    <a:p>
                      <a:pPr algn="ctr"/>
                      <a:r>
                        <a:rPr lang="sk-SK" noProof="0" dirty="0">
                          <a:effectLst/>
                        </a:rPr>
                        <a:t>Prípustný</a:t>
                      </a:r>
                    </a:p>
                  </a:txBody>
                  <a:tcPr marL="68580" marR="68580" marT="0" marB="0"/>
                </a:tc>
                <a:extLst>
                  <a:ext uri="{0D108BD9-81ED-4DB2-BD59-A6C34878D82A}">
                    <a16:rowId xmlns:a16="http://schemas.microsoft.com/office/drawing/2014/main" xmlns="" val="10002"/>
                  </a:ext>
                </a:extLst>
              </a:tr>
              <a:tr h="606925">
                <a:tc>
                  <a:txBody>
                    <a:bodyPr/>
                    <a:lstStyle/>
                    <a:p>
                      <a:pPr algn="ctr"/>
                      <a:r>
                        <a:rPr lang="sk-SK" noProof="0" dirty="0">
                          <a:effectLst/>
                        </a:rPr>
                        <a:t>   7-9</a:t>
                      </a:r>
                    </a:p>
                  </a:txBody>
                  <a:tcPr marL="68580" marR="68580" marT="0" marB="0"/>
                </a:tc>
                <a:tc>
                  <a:txBody>
                    <a:bodyPr/>
                    <a:lstStyle/>
                    <a:p>
                      <a:pPr algn="ctr"/>
                      <a:r>
                        <a:rPr lang="sk-SK" noProof="0" dirty="0">
                          <a:effectLst/>
                        </a:rPr>
                        <a:t>Dostatočný</a:t>
                      </a:r>
                    </a:p>
                  </a:txBody>
                  <a:tcPr marL="68580" marR="68580" marT="0" marB="0"/>
                </a:tc>
                <a:extLst>
                  <a:ext uri="{0D108BD9-81ED-4DB2-BD59-A6C34878D82A}">
                    <a16:rowId xmlns:a16="http://schemas.microsoft.com/office/drawing/2014/main" xmlns="" val="10003"/>
                  </a:ext>
                </a:extLst>
              </a:tr>
              <a:tr h="606925">
                <a:tc>
                  <a:txBody>
                    <a:bodyPr/>
                    <a:lstStyle/>
                    <a:p>
                      <a:pPr algn="ctr"/>
                      <a:r>
                        <a:rPr lang="sk-SK" noProof="0" dirty="0">
                          <a:effectLst/>
                        </a:rPr>
                        <a:t> 10-11</a:t>
                      </a:r>
                    </a:p>
                  </a:txBody>
                  <a:tcPr marL="68580" marR="68580" marT="0" marB="0"/>
                </a:tc>
                <a:tc>
                  <a:txBody>
                    <a:bodyPr/>
                    <a:lstStyle/>
                    <a:p>
                      <a:pPr algn="ctr"/>
                      <a:r>
                        <a:rPr lang="sk-SK" noProof="0" dirty="0">
                          <a:effectLst/>
                        </a:rPr>
                        <a:t>Dobrý</a:t>
                      </a:r>
                    </a:p>
                  </a:txBody>
                  <a:tcPr marL="68580" marR="68580" marT="0" marB="0"/>
                </a:tc>
                <a:extLst>
                  <a:ext uri="{0D108BD9-81ED-4DB2-BD59-A6C34878D82A}">
                    <a16:rowId xmlns:a16="http://schemas.microsoft.com/office/drawing/2014/main" xmlns="" val="10004"/>
                  </a:ext>
                </a:extLst>
              </a:tr>
              <a:tr h="606925">
                <a:tc>
                  <a:txBody>
                    <a:bodyPr/>
                    <a:lstStyle/>
                    <a:p>
                      <a:pPr algn="ctr"/>
                      <a:r>
                        <a:rPr lang="sk-SK" noProof="0" dirty="0">
                          <a:effectLst/>
                        </a:rPr>
                        <a:t> 12-13</a:t>
                      </a:r>
                    </a:p>
                  </a:txBody>
                  <a:tcPr marL="68580" marR="68580" marT="0" marB="0"/>
                </a:tc>
                <a:tc>
                  <a:txBody>
                    <a:bodyPr/>
                    <a:lstStyle/>
                    <a:p>
                      <a:pPr algn="ctr"/>
                      <a:r>
                        <a:rPr lang="sk-SK" noProof="0" dirty="0">
                          <a:effectLst/>
                        </a:rPr>
                        <a:t>Veľmi dobrý</a:t>
                      </a:r>
                    </a:p>
                  </a:txBody>
                  <a:tcPr marL="68580" marR="68580" marT="0" marB="0"/>
                </a:tc>
                <a:extLst>
                  <a:ext uri="{0D108BD9-81ED-4DB2-BD59-A6C34878D82A}">
                    <a16:rowId xmlns:a16="http://schemas.microsoft.com/office/drawing/2014/main" xmlns="" val="10005"/>
                  </a:ext>
                </a:extLst>
              </a:tr>
              <a:tr h="606925">
                <a:tc>
                  <a:txBody>
                    <a:bodyPr/>
                    <a:lstStyle/>
                    <a:p>
                      <a:pPr algn="ctr"/>
                      <a:r>
                        <a:rPr lang="sk-SK" noProof="0" dirty="0">
                          <a:effectLst/>
                        </a:rPr>
                        <a:t> 14-15</a:t>
                      </a:r>
                    </a:p>
                  </a:txBody>
                  <a:tcPr marL="68580" marR="68580" marT="0" marB="0"/>
                </a:tc>
                <a:tc>
                  <a:txBody>
                    <a:bodyPr/>
                    <a:lstStyle/>
                    <a:p>
                      <a:pPr algn="ctr"/>
                      <a:r>
                        <a:rPr lang="sk-SK" noProof="0" dirty="0">
                          <a:effectLst/>
                        </a:rPr>
                        <a:t>Výborný</a:t>
                      </a: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7400252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ZÁVER</a:t>
            </a:r>
          </a:p>
        </p:txBody>
      </p:sp>
      <p:sp>
        <p:nvSpPr>
          <p:cNvPr id="3" name="Symbol zastępczy zawartości 2"/>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sk-SK" dirty="0"/>
              <a:t>V rámci tohto projektu ste mali možnosť spoznať rôzne internetové zdroje a zásady bezpečného využívania internetu.</a:t>
            </a:r>
          </a:p>
          <a:p>
            <a:pPr marL="342900" indent="-342900">
              <a:buFont typeface="Arial" panose="020B0604020202020204" pitchFamily="34" charset="0"/>
              <a:buChar char="•"/>
            </a:pPr>
            <a:r>
              <a:rPr lang="sk-SK" dirty="0"/>
              <a:t>Spoznali ste druhy stredných škôl a možnosti, ktoré dávajú svojim žiakom.</a:t>
            </a:r>
          </a:p>
          <a:p>
            <a:pPr marL="342900" indent="-342900">
              <a:buFont typeface="Arial" panose="020B0604020202020204" pitchFamily="34" charset="0"/>
              <a:buChar char="•"/>
            </a:pPr>
            <a:r>
              <a:rPr lang="sk-SK" dirty="0"/>
              <a:t>Dozvedeli ste sa, ako veľa informácií treba brať do úvahy pri výbere školy, profesie.</a:t>
            </a:r>
          </a:p>
          <a:p>
            <a:pPr marL="342900" indent="-342900">
              <a:buFont typeface="Arial" panose="020B0604020202020204" pitchFamily="34" charset="0"/>
              <a:buChar char="•"/>
            </a:pPr>
            <a:r>
              <a:rPr lang="sk-SK" dirty="0"/>
              <a:t>Spoznali ste dôsledky zlých rozhodnutí.</a:t>
            </a:r>
          </a:p>
          <a:p>
            <a:pPr marL="342900" indent="-342900">
              <a:buFont typeface="Arial" panose="020B0604020202020204" pitchFamily="34" charset="0"/>
              <a:buChar char="•"/>
            </a:pPr>
            <a:r>
              <a:rPr lang="sk-SK" dirty="0"/>
              <a:t>Spoznali ste vzdelávacie ponuky pre nepočujúcich a nedoslýchavých na úrovní stredných škôl.</a:t>
            </a:r>
          </a:p>
          <a:p>
            <a:pPr marL="342900" indent="-342900">
              <a:buFont typeface="Arial" panose="020B0604020202020204" pitchFamily="34" charset="0"/>
              <a:buChar char="•"/>
            </a:pPr>
            <a:r>
              <a:rPr lang="sk-SK" dirty="0"/>
              <a:t>Spoznali ste vzdelávaciu ponuku a zozbierali ste informácie o škole, v ktorej by ste sa chceli učiť.</a:t>
            </a:r>
          </a:p>
          <a:p>
            <a:pPr marL="342900" indent="-342900">
              <a:buFont typeface="Arial" panose="020B0604020202020204" pitchFamily="34" charset="0"/>
              <a:buChar char="•"/>
            </a:pPr>
            <a:r>
              <a:rPr lang="sk-SK" dirty="0"/>
              <a:t>Spoznali ste zásady spolupráce v skupine, zásady dobre komunikácie.</a:t>
            </a:r>
          </a:p>
        </p:txBody>
      </p:sp>
    </p:spTree>
    <p:extLst>
      <p:ext uri="{BB962C8B-B14F-4D97-AF65-F5344CB8AC3E}">
        <p14:creationId xmlns:p14="http://schemas.microsoft.com/office/powerpoint/2010/main" val="1626659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ZÁVER:</a:t>
            </a:r>
          </a:p>
        </p:txBody>
      </p:sp>
      <p:sp>
        <p:nvSpPr>
          <p:cNvPr id="3" name="Symbol zastępczy zawartości 2"/>
          <p:cNvSpPr>
            <a:spLocks noGrp="1"/>
          </p:cNvSpPr>
          <p:nvPr>
            <p:ph idx="1"/>
          </p:nvPr>
        </p:nvSpPr>
        <p:spPr/>
        <p:txBody>
          <a:bodyPr>
            <a:normAutofit fontScale="92500" lnSpcReduction="10000"/>
          </a:bodyPr>
          <a:lstStyle/>
          <a:p>
            <a:pPr marL="342900" indent="-342900">
              <a:buFont typeface="Arial" panose="020B0604020202020204" pitchFamily="34" charset="0"/>
              <a:buChar char="•"/>
            </a:pPr>
            <a:r>
              <a:rPr lang="sk-SK" dirty="0"/>
              <a:t>Naučili ste sa, že sa oplatí využívať rôzne zdroje, aby ste si sami mohli vytvoriť názor na dôležité témy.</a:t>
            </a:r>
          </a:p>
          <a:p>
            <a:pPr marL="342900" indent="-342900">
              <a:buFont typeface="Arial" panose="020B0604020202020204" pitchFamily="34" charset="0"/>
              <a:buChar char="•"/>
            </a:pPr>
            <a:r>
              <a:rPr lang="sk-SK" dirty="0"/>
              <a:t>Mali ste možnosť pripraviť a prezentovať myšlienkovú mapu opisujúcu Vami vybranú školu, na ktorej by ste sa chceli učiť.</a:t>
            </a:r>
          </a:p>
          <a:p>
            <a:pPr marL="342900" indent="-342900">
              <a:buFont typeface="Arial" panose="020B0604020202020204" pitchFamily="34" charset="0"/>
              <a:buChar char="•"/>
            </a:pPr>
            <a:r>
              <a:rPr lang="sk-SK" dirty="0"/>
              <a:t>Oboznámili ste sa s rôznymi internetovými zdrojmi, ktoré Vám pomohli splniť úlohu.</a:t>
            </a:r>
          </a:p>
          <a:p>
            <a:pPr marL="342900" indent="-342900" algn="just">
              <a:buFont typeface="Arial" panose="020B0604020202020204" pitchFamily="34" charset="0"/>
              <a:buChar char="•"/>
            </a:pPr>
            <a:r>
              <a:rPr lang="sk-SK" dirty="0"/>
              <a:t>Pri prezentácií svojej úlohy ste spoznali zásady </a:t>
            </a:r>
            <a:r>
              <a:rPr lang="sk-SK" dirty="0" err="1"/>
              <a:t>autoprezentácie</a:t>
            </a:r>
            <a:r>
              <a:rPr lang="sk-SK" dirty="0"/>
              <a:t> a nadobudli ste zručnosti týkajúce sa verejných vystúpení.</a:t>
            </a:r>
          </a:p>
          <a:p>
            <a:pPr marL="342900" indent="-342900" algn="just">
              <a:buFont typeface="Arial" panose="020B0604020202020204" pitchFamily="34" charset="0"/>
              <a:buChar char="•"/>
            </a:pPr>
            <a:r>
              <a:rPr lang="sk-SK" dirty="0"/>
              <a:t>Boli ste plne zodpovední za získavanie vedomostí.</a:t>
            </a:r>
          </a:p>
          <a:p>
            <a:pPr marL="342900" indent="-342900" algn="just">
              <a:buFont typeface="Arial" panose="020B0604020202020204" pitchFamily="34" charset="0"/>
              <a:buChar char="•"/>
            </a:pPr>
            <a:r>
              <a:rPr lang="sk-SK" dirty="0"/>
              <a:t>Vaša práca môže slúžiť ako vzor spolupráce pre iné skupiny, triedy. </a:t>
            </a:r>
          </a:p>
          <a:p>
            <a:pPr algn="just"/>
            <a:r>
              <a:rPr lang="sk-SK" dirty="0"/>
              <a:t>BLAHOŽELÁME !!!</a:t>
            </a:r>
          </a:p>
          <a:p>
            <a:pPr marL="342900" indent="-342900">
              <a:buFont typeface="Arial" panose="020B0604020202020204" pitchFamily="34" charset="0"/>
              <a:buChar char="•"/>
            </a:pPr>
            <a:endParaRPr lang="pl-PL" dirty="0"/>
          </a:p>
          <a:p>
            <a:pPr marL="342900" indent="-342900">
              <a:buFont typeface="Arial" panose="020B0604020202020204" pitchFamily="34" charset="0"/>
              <a:buChar char="•"/>
            </a:pPr>
            <a:endParaRPr lang="pl-PL" dirty="0"/>
          </a:p>
          <a:p>
            <a:pPr marL="342900" indent="-342900">
              <a:buFont typeface="Arial" panose="020B0604020202020204" pitchFamily="34" charset="0"/>
              <a:buChar char="•"/>
            </a:pPr>
            <a:endParaRPr lang="pl-PL" dirty="0"/>
          </a:p>
          <a:p>
            <a:endParaRPr lang="pl-PL" dirty="0"/>
          </a:p>
        </p:txBody>
      </p:sp>
    </p:spTree>
    <p:extLst>
      <p:ext uri="{BB962C8B-B14F-4D97-AF65-F5344CB8AC3E}">
        <p14:creationId xmlns:p14="http://schemas.microsoft.com/office/powerpoint/2010/main" val="8078045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44092"/>
            <a:ext cx="5791200" cy="1371600"/>
          </a:xfrm>
        </p:spPr>
        <p:txBody>
          <a:bodyPr/>
          <a:lstStyle/>
          <a:p>
            <a:r>
              <a:rPr lang="pl-PL" dirty="0"/>
              <a:t>PORADCA PRE UČITEĽA</a:t>
            </a:r>
          </a:p>
        </p:txBody>
      </p:sp>
      <p:sp>
        <p:nvSpPr>
          <p:cNvPr id="3" name="Symbol zastępczy zawartości 2"/>
          <p:cNvSpPr>
            <a:spLocks noGrp="1"/>
          </p:cNvSpPr>
          <p:nvPr>
            <p:ph idx="1"/>
          </p:nvPr>
        </p:nvSpPr>
        <p:spPr/>
        <p:txBody>
          <a:bodyPr>
            <a:normAutofit fontScale="85000" lnSpcReduction="20000"/>
          </a:bodyPr>
          <a:lstStyle/>
          <a:p>
            <a:r>
              <a:rPr lang="sk-SK" dirty="0"/>
              <a:t>1. Pred začatím projektu je potrebné oboznámiť žiakov s obsahom úloh a prispôsobiť spôsob komunikácie možnostiam žiakov.</a:t>
            </a:r>
          </a:p>
          <a:p>
            <a:r>
              <a:rPr lang="sk-SK" dirty="0"/>
              <a:t>2. Je potrebné oboznámiť žiakov so zásadami bezpečného používanie internetu. Učiteľ by si mal so žiakmi pozrieť internetové zdroje, ktoré ich umožnia pochopiť.</a:t>
            </a:r>
          </a:p>
          <a:p>
            <a:r>
              <a:rPr lang="sk-SK" dirty="0"/>
              <a:t>3. Prvú časť projektu, teda prezentáciu alebo plagát, by mali žiaci vypracovať čiastočne alebo úplne na hodinách v škole. Učiteľ by mal pomôcť pripraviť pracovný plán pre obe skupiny, ktorý im uľahčí správne vykonanie projektu.</a:t>
            </a:r>
          </a:p>
          <a:p>
            <a:r>
              <a:rPr lang="sk-SK" dirty="0"/>
              <a:t>4. Druhá skupina má trošku ťažšiu úlohu, učiteľ by mal vybrať skupinu takým spôsobom, aby si žiaci s úlohou vedeli poradiť. Ak vznikne taká potreba, učiteľ môže požiadať o pomoc školského pedagóga (predovšetkým pre druhú skupinu).</a:t>
            </a:r>
          </a:p>
          <a:p>
            <a:r>
              <a:rPr lang="sk-SK" dirty="0"/>
              <a:t>5. Individuálnu prácu by mali žiaci urobiť doma s pomocou rodičov. Je potrebné predtým upozorniť rodičov na plánovanú tému projektu a požiadať ich, aby sa s dieťaťom na túto tému porozprávali. Ak rodičia nemajú prístup k internetu, možno im ponúknuť školský internet. Dôležité je aby rodičia spolu s deťmi premysleli túto časť úlohy.</a:t>
            </a:r>
          </a:p>
        </p:txBody>
      </p:sp>
    </p:spTree>
    <p:extLst>
      <p:ext uri="{BB962C8B-B14F-4D97-AF65-F5344CB8AC3E}">
        <p14:creationId xmlns:p14="http://schemas.microsoft.com/office/powerpoint/2010/main" val="3315248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ytuł 1"/>
          <p:cNvSpPr>
            <a:spLocks noGrp="1"/>
          </p:cNvSpPr>
          <p:nvPr>
            <p:ph type="title"/>
          </p:nvPr>
        </p:nvSpPr>
        <p:spPr>
          <a:xfrm>
            <a:off x="435093" y="2060848"/>
            <a:ext cx="5791200" cy="936104"/>
          </a:xfrm>
        </p:spPr>
        <p:txBody>
          <a:bodyPr/>
          <a:lstStyle/>
          <a:p>
            <a:r>
              <a:rPr lang="pl-PL" dirty="0"/>
              <a:t>RADY PRE UČITEĽA</a:t>
            </a:r>
          </a:p>
        </p:txBody>
      </p:sp>
      <p:sp>
        <p:nvSpPr>
          <p:cNvPr id="3" name="Symbol zastępczy zawartości 2"/>
          <p:cNvSpPr>
            <a:spLocks noGrp="1"/>
          </p:cNvSpPr>
          <p:nvPr>
            <p:ph idx="1"/>
          </p:nvPr>
        </p:nvSpPr>
        <p:spPr>
          <a:xfrm>
            <a:off x="435093" y="3180569"/>
            <a:ext cx="7521283" cy="3377644"/>
          </a:xfrm>
        </p:spPr>
        <p:txBody>
          <a:bodyPr>
            <a:normAutofit fontScale="77500" lnSpcReduction="20000"/>
          </a:bodyPr>
          <a:lstStyle/>
          <a:p>
            <a:r>
              <a:rPr lang="pl-PL" dirty="0"/>
              <a:t>6. </a:t>
            </a:r>
            <a:r>
              <a:rPr lang="sk-SK" dirty="0"/>
              <a:t>Zároveň je potrebné brat do úvahy, že žiak sa má samostatne rozhodnúť pre ďalšiu etapu vzdelávania, predovšetkým vtedy, ak je toto rozhodnutie iné než očakávania rodičov. Ak má žiak dôkladne premyslený výber strednej školy a nepotrebuje ho konzultovať s rodičmi, netreba ho k tomu nútiť.</a:t>
            </a:r>
          </a:p>
          <a:p>
            <a:r>
              <a:rPr lang="sk-SK" dirty="0"/>
              <a:t>7. Učiteľ môže zmeniť internetové zdroje alebo iné zdroje, ak uzná, že to bude výhodnejšie pre jeho žiakov. Napríklad, ak si myslí, že pre žiakov bude lepší rozhovor so školským pedagógom, môže zmeniť zásady využívania zdrojov.</a:t>
            </a:r>
          </a:p>
          <a:p>
            <a:r>
              <a:rPr lang="sk-SK" dirty="0"/>
              <a:t>8. V závislosti od možnosti žiakov by mal učiteľ určiť na projekt 2 až 4 týždne (spolu s prezentáciou projektu). </a:t>
            </a:r>
          </a:p>
          <a:p>
            <a:r>
              <a:rPr lang="sk-SK" dirty="0"/>
              <a:t>9. Projekt by mal byť realizovaný </a:t>
            </a:r>
            <a:r>
              <a:rPr lang="sk-SK" dirty="0">
                <a:solidFill>
                  <a:srgbClr val="FF0000"/>
                </a:solidFill>
              </a:rPr>
              <a:t>na konci ôsmej triedy základnej školy</a:t>
            </a:r>
            <a:r>
              <a:rPr lang="sk-SK" dirty="0"/>
              <a:t>, keď žiaci stoja pred výberom súvisiacim s ďalšou etapou vzdelávania</a:t>
            </a:r>
            <a:r>
              <a:rPr lang="pl-PL" dirty="0"/>
              <a:t>.</a:t>
            </a:r>
          </a:p>
          <a:p>
            <a:endParaRPr lang="pl-PL" dirty="0"/>
          </a:p>
        </p:txBody>
      </p:sp>
      <p:pic>
        <p:nvPicPr>
          <p:cNvPr id="5" name="Obraz 4">
            <a:extLst>
              <a:ext uri="{FF2B5EF4-FFF2-40B4-BE49-F238E27FC236}">
                <a16:creationId xmlns:a16="http://schemas.microsoft.com/office/drawing/2014/main" xmlns="" id="{CC6BA2CF-BC7C-4A38-93BB-25145B4EB4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62" y="0"/>
            <a:ext cx="9144000" cy="1877232"/>
          </a:xfrm>
          <a:prstGeom prst="rect">
            <a:avLst/>
          </a:prstGeom>
        </p:spPr>
      </p:pic>
      <p:pic>
        <p:nvPicPr>
          <p:cNvPr id="6" name="Obraz 5"/>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04424" y="6279607"/>
            <a:ext cx="1743075" cy="557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490502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obsah:</a:t>
            </a:r>
          </a:p>
        </p:txBody>
      </p:sp>
      <p:sp>
        <p:nvSpPr>
          <p:cNvPr id="3" name="Symbol zastępczy zawartości 2"/>
          <p:cNvSpPr>
            <a:spLocks noGrp="1"/>
          </p:cNvSpPr>
          <p:nvPr>
            <p:ph idx="1"/>
          </p:nvPr>
        </p:nvSpPr>
        <p:spPr/>
        <p:txBody>
          <a:bodyPr/>
          <a:lstStyle/>
          <a:p>
            <a:pPr marL="0" indent="0">
              <a:buNone/>
            </a:pPr>
            <a:r>
              <a:rPr lang="pl-PL" dirty="0"/>
              <a:t>1</a:t>
            </a:r>
            <a:r>
              <a:rPr lang="sk-SK" dirty="0"/>
              <a:t>. Úvod</a:t>
            </a:r>
          </a:p>
          <a:p>
            <a:pPr marL="0" indent="0">
              <a:buNone/>
            </a:pPr>
            <a:r>
              <a:rPr lang="sk-SK" dirty="0"/>
              <a:t>2. Úlohy</a:t>
            </a:r>
          </a:p>
          <a:p>
            <a:pPr marL="0" indent="0">
              <a:buNone/>
            </a:pPr>
            <a:r>
              <a:rPr lang="sk-SK" dirty="0"/>
              <a:t>3. Proces</a:t>
            </a:r>
          </a:p>
          <a:p>
            <a:pPr marL="0" indent="0">
              <a:buNone/>
            </a:pPr>
            <a:r>
              <a:rPr lang="sk-SK" dirty="0"/>
              <a:t>4. Zdroje</a:t>
            </a:r>
          </a:p>
          <a:p>
            <a:pPr marL="0" indent="0">
              <a:buNone/>
            </a:pPr>
            <a:r>
              <a:rPr lang="sk-SK" dirty="0"/>
              <a:t>5. Hodnotenie</a:t>
            </a:r>
          </a:p>
          <a:p>
            <a:pPr marL="0" indent="0">
              <a:buNone/>
            </a:pPr>
            <a:r>
              <a:rPr lang="sk-SK" dirty="0"/>
              <a:t>6. Záver</a:t>
            </a:r>
          </a:p>
          <a:p>
            <a:pPr marL="0" indent="0">
              <a:buNone/>
            </a:pPr>
            <a:r>
              <a:rPr lang="sk-SK" dirty="0"/>
              <a:t>7. Poradca pre učiteľa</a:t>
            </a:r>
          </a:p>
        </p:txBody>
      </p:sp>
      <p:pic>
        <p:nvPicPr>
          <p:cNvPr id="4098" name="Picture 2" descr="Obraz na stronie dora_zawo.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20057" y="2132855"/>
            <a:ext cx="2597756" cy="277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394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sk-SK" dirty="0"/>
              <a:t>Úvod</a:t>
            </a:r>
          </a:p>
        </p:txBody>
      </p:sp>
      <p:sp>
        <p:nvSpPr>
          <p:cNvPr id="3" name="Symbol zastępczy zawartości 2"/>
          <p:cNvSpPr>
            <a:spLocks noGrp="1"/>
          </p:cNvSpPr>
          <p:nvPr>
            <p:ph idx="1"/>
          </p:nvPr>
        </p:nvSpPr>
        <p:spPr>
          <a:xfrm>
            <a:off x="539552" y="1844824"/>
            <a:ext cx="7620000" cy="4373563"/>
          </a:xfrm>
        </p:spPr>
        <p:txBody>
          <a:bodyPr>
            <a:normAutofit/>
          </a:bodyPr>
          <a:lstStyle/>
          <a:p>
            <a:pPr marL="0" indent="0">
              <a:buNone/>
            </a:pPr>
            <a:r>
              <a:rPr lang="sk-SK" dirty="0"/>
              <a:t>Ak ste žiakmi </a:t>
            </a:r>
            <a:r>
              <a:rPr lang="sk-SK" dirty="0">
                <a:solidFill>
                  <a:srgbClr val="FF0000"/>
                </a:solidFill>
              </a:rPr>
              <a:t>9 ročníka základných škôl</a:t>
            </a:r>
            <a:r>
              <a:rPr lang="sk-SK" dirty="0"/>
              <a:t>, stojí pre Vami dôležité rozhodnutie, ktoré súvisí s výberom strednej školy.</a:t>
            </a:r>
          </a:p>
          <a:p>
            <a:pPr marL="0" indent="0">
              <a:buNone/>
            </a:pPr>
            <a:r>
              <a:rPr lang="sk-SK" dirty="0"/>
              <a:t>Toto rozhodnutie bude mať vplyv na Váš ďalší život, preto musí byť zodpovedné a dobre premyslené.</a:t>
            </a:r>
          </a:p>
          <a:p>
            <a:pPr marL="0" indent="0">
              <a:buNone/>
            </a:pPr>
            <a:r>
              <a:rPr lang="sk-SK" dirty="0"/>
              <a:t>Určite máte množstvo otázok, na ktoré si budeme môcť sami odpovedať, vďaka získaným vedomostiam.</a:t>
            </a:r>
          </a:p>
          <a:p>
            <a:pPr marL="0" indent="0">
              <a:buNone/>
            </a:pPr>
            <a:r>
              <a:rPr lang="sk-SK" dirty="0"/>
              <a:t>Skúsme usporiadať informácie a čo najlepšie Vás pripraviť na túto voľbu.</a:t>
            </a:r>
          </a:p>
          <a:p>
            <a:pPr marL="0" indent="0">
              <a:buNone/>
            </a:pPr>
            <a:r>
              <a:rPr lang="sk-SK" dirty="0" err="1"/>
              <a:t>Konfucius</a:t>
            </a:r>
            <a:r>
              <a:rPr lang="sk-SK" dirty="0"/>
              <a:t> povedal: </a:t>
            </a:r>
            <a:r>
              <a:rPr lang="sk-SK" i="1" dirty="0"/>
              <a:t>„Vyberte si prácu, ktorú máte radi a nikdy nebudete musieť pracovať”.</a:t>
            </a:r>
          </a:p>
        </p:txBody>
      </p:sp>
    </p:spTree>
    <p:extLst>
      <p:ext uri="{BB962C8B-B14F-4D97-AF65-F5344CB8AC3E}">
        <p14:creationId xmlns:p14="http://schemas.microsoft.com/office/powerpoint/2010/main" val="2932744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ÚLOHA:</a:t>
            </a:r>
          </a:p>
        </p:txBody>
      </p:sp>
      <p:sp>
        <p:nvSpPr>
          <p:cNvPr id="3" name="Symbol zastępczy zawartości 2"/>
          <p:cNvSpPr>
            <a:spLocks noGrp="1"/>
          </p:cNvSpPr>
          <p:nvPr>
            <p:ph idx="1"/>
          </p:nvPr>
        </p:nvSpPr>
        <p:spPr/>
        <p:txBody>
          <a:bodyPr>
            <a:normAutofit/>
          </a:bodyPr>
          <a:lstStyle/>
          <a:p>
            <a:pPr marL="0" indent="0">
              <a:buNone/>
            </a:pPr>
            <a:r>
              <a:rPr lang="sk-SK" dirty="0"/>
              <a:t>Určite máte množstvo otázok napr.: </a:t>
            </a:r>
          </a:p>
          <a:p>
            <a:r>
              <a:rPr lang="sk-SK" dirty="0"/>
              <a:t>Je lepšie vybrať si gymnáziu alebo strednú odbornú školu?</a:t>
            </a:r>
          </a:p>
          <a:p>
            <a:r>
              <a:rPr lang="sk-SK" dirty="0"/>
              <a:t>Keď si vyberiem strednú odbornú školu, tak ktorá pre mňa bude najvhodnejšia?</a:t>
            </a:r>
          </a:p>
          <a:p>
            <a:r>
              <a:rPr lang="sk-SK" dirty="0"/>
              <a:t>Mala by sa škola nachádzať blízko môjho bydliska, alebo to nie je dôležité?</a:t>
            </a:r>
          </a:p>
          <a:p>
            <a:r>
              <a:rPr lang="sk-SK" dirty="0"/>
              <a:t>Môže mi moje postihnutie brániť v tom, aby som získal prácu, o ktorej snívam, alebo práve naopak?</a:t>
            </a:r>
          </a:p>
          <a:p>
            <a:pPr marL="0" indent="0">
              <a:buNone/>
            </a:pPr>
            <a:r>
              <a:rPr lang="sk-SK" dirty="0"/>
              <a:t>Skúste si zodpovedať na tieto a iné otázky tak, aby bol Váš výber školy čo najlepší.</a:t>
            </a:r>
          </a:p>
        </p:txBody>
      </p:sp>
    </p:spTree>
    <p:extLst>
      <p:ext uri="{BB962C8B-B14F-4D97-AF65-F5344CB8AC3E}">
        <p14:creationId xmlns:p14="http://schemas.microsoft.com/office/powerpoint/2010/main" val="3165957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ÚLOHA:</a:t>
            </a:r>
          </a:p>
        </p:txBody>
      </p:sp>
      <p:sp>
        <p:nvSpPr>
          <p:cNvPr id="3" name="Symbol zastępczy zawartości 2"/>
          <p:cNvSpPr>
            <a:spLocks noGrp="1"/>
          </p:cNvSpPr>
          <p:nvPr>
            <p:ph idx="1"/>
          </p:nvPr>
        </p:nvSpPr>
        <p:spPr/>
        <p:txBody>
          <a:bodyPr>
            <a:normAutofit fontScale="92500" lnSpcReduction="20000"/>
          </a:bodyPr>
          <a:lstStyle/>
          <a:p>
            <a:pPr marL="0" indent="0">
              <a:buNone/>
            </a:pPr>
            <a:r>
              <a:rPr lang="sk-SK" dirty="0"/>
              <a:t>Úloha sa skladá z dvoch častí. V prvej časti úlohy budeme pracovať v skupinách, v druhej pôjde o individuálnu prácu.</a:t>
            </a:r>
          </a:p>
          <a:p>
            <a:pPr marL="0" indent="0">
              <a:buNone/>
            </a:pPr>
            <a:r>
              <a:rPr lang="sk-SK" dirty="0"/>
              <a:t>1.ČASŤ- PRÁCA V SKUPINÁCH</a:t>
            </a:r>
          </a:p>
          <a:p>
            <a:pPr marL="0" indent="0">
              <a:buNone/>
            </a:pPr>
            <a:r>
              <a:rPr lang="sk-SK" dirty="0"/>
              <a:t>Rozdeľte sa na dve skupiny, úlohou každej skupiny bude vypracovanie jednej úlohy (s rozdelením do skupín Vám môže pomôcť učiteľ):</a:t>
            </a:r>
          </a:p>
          <a:p>
            <a:pPr marL="0" indent="0">
              <a:buNone/>
            </a:pPr>
            <a:r>
              <a:rPr lang="sk-SK" dirty="0"/>
              <a:t>1. Skupina – Vašou úlohou bude pripraviť prezentáciu alebo plagát, ktorá bude opisovať druhy stredných škôl (</a:t>
            </a:r>
            <a:r>
              <a:rPr lang="sk-SK" dirty="0" err="1"/>
              <a:t>koľkročné</a:t>
            </a:r>
            <a:r>
              <a:rPr lang="sk-SK" dirty="0"/>
              <a:t> sú tieto školy, aké vedomosti môžeme získať, akými skúškami sa končia, čo nám tieto skúšky umožnia, kde možno po nich ďalej pokračovať v štúdiu – gymnázium, stredná odborná škola)</a:t>
            </a:r>
          </a:p>
          <a:p>
            <a:r>
              <a:rPr lang="pl-PL" b="1" dirty="0"/>
              <a:t>2. </a:t>
            </a:r>
            <a:r>
              <a:rPr lang="sk-SK" b="1" dirty="0"/>
              <a:t>Skupina </a:t>
            </a:r>
            <a:r>
              <a:rPr lang="sk-SK" dirty="0"/>
              <a:t>– Vašou úlohou bude pripraviť prezentáciu, v ktorej odpoviete na otázku: Čo treba brat do úvahy pri plánovaní ďalšieho vzdelávania? Uviesť osoby, ktoré nám môžu pomôcť pri výbere ďalšieho vzdelávania. Aké môžu byť dôsledky zlých rozhodnutí?</a:t>
            </a:r>
          </a:p>
        </p:txBody>
      </p:sp>
    </p:spTree>
    <p:extLst>
      <p:ext uri="{BB962C8B-B14F-4D97-AF65-F5344CB8AC3E}">
        <p14:creationId xmlns:p14="http://schemas.microsoft.com/office/powerpoint/2010/main" val="2756121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7643192" cy="1371600"/>
          </a:xfrm>
        </p:spPr>
        <p:txBody>
          <a:bodyPr/>
          <a:lstStyle/>
          <a:p>
            <a:r>
              <a:rPr lang="pl-PL" dirty="0"/>
              <a:t>ÚLOHA:</a:t>
            </a:r>
          </a:p>
        </p:txBody>
      </p:sp>
      <p:sp>
        <p:nvSpPr>
          <p:cNvPr id="3" name="Symbol zastępczy zawartości 2"/>
          <p:cNvSpPr>
            <a:spLocks noGrp="1"/>
          </p:cNvSpPr>
          <p:nvPr>
            <p:ph idx="1"/>
          </p:nvPr>
        </p:nvSpPr>
        <p:spPr/>
        <p:txBody>
          <a:bodyPr/>
          <a:lstStyle/>
          <a:p>
            <a:r>
              <a:rPr lang="sk-SK" dirty="0"/>
              <a:t>Každá skupina pripraví zoznam stredných škôl vo Vašom meste (kraji), kde môžu študovať nepočujúci a nedoslýchaví žiaci.</a:t>
            </a:r>
          </a:p>
          <a:p>
            <a:endParaRPr lang="pl-PL" dirty="0"/>
          </a:p>
        </p:txBody>
      </p:sp>
      <p:pic>
        <p:nvPicPr>
          <p:cNvPr id="6146" name="Picture 2" descr="http://zawodowcy.org/wp-content/uploads/2013/12/Fotolia_44442801_Subscription_XXL1-622x319.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917" r="-1154"/>
          <a:stretch/>
        </p:blipFill>
        <p:spPr bwMode="auto">
          <a:xfrm>
            <a:off x="3995936" y="2970264"/>
            <a:ext cx="4868595" cy="248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49262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ÚLOHA:</a:t>
            </a:r>
          </a:p>
        </p:txBody>
      </p:sp>
      <p:sp>
        <p:nvSpPr>
          <p:cNvPr id="3" name="Symbol zastępczy zawartości 2"/>
          <p:cNvSpPr>
            <a:spLocks noGrp="1"/>
          </p:cNvSpPr>
          <p:nvPr>
            <p:ph idx="1"/>
          </p:nvPr>
        </p:nvSpPr>
        <p:spPr/>
        <p:txBody>
          <a:bodyPr>
            <a:normAutofit/>
          </a:bodyPr>
          <a:lstStyle/>
          <a:p>
            <a:pPr marL="0" indent="0">
              <a:buNone/>
            </a:pPr>
            <a:r>
              <a:rPr lang="sk-SK" dirty="0"/>
              <a:t>INDIVIDUÁLNA PRÁCA</a:t>
            </a:r>
          </a:p>
          <a:p>
            <a:pPr marL="0" indent="0">
              <a:buNone/>
            </a:pPr>
            <a:r>
              <a:rPr lang="sk-SK" dirty="0"/>
              <a:t>Po ukončení prezentácie by každý zo žiakov mal pripraviť myšlienkovú mapu týkajúcu sa výberu strednej školy.</a:t>
            </a:r>
          </a:p>
          <a:p>
            <a:pPr marL="0" indent="0">
              <a:buNone/>
            </a:pPr>
            <a:r>
              <a:rPr lang="sk-SK" dirty="0"/>
              <a:t>Na tejto mape by sa mali nachádzať tieto informácie:</a:t>
            </a:r>
          </a:p>
          <a:p>
            <a:r>
              <a:rPr lang="sk-SK" dirty="0"/>
              <a:t>O aký druh školy ide?</a:t>
            </a:r>
          </a:p>
          <a:p>
            <a:r>
              <a:rPr lang="sk-SK" dirty="0"/>
              <a:t>V akej oblasti sa budeš vzdelávať?</a:t>
            </a:r>
          </a:p>
          <a:p>
            <a:r>
              <a:rPr lang="sk-SK" dirty="0"/>
              <a:t>Kde sa nachádza Tebou vybraná škola?</a:t>
            </a:r>
          </a:p>
          <a:p>
            <a:r>
              <a:rPr lang="sk-SK" dirty="0"/>
              <a:t>Čo Ťa zaujalo na vzdelávacej ponuke tejto školy?</a:t>
            </a:r>
          </a:p>
          <a:p>
            <a:r>
              <a:rPr lang="sk-SK" dirty="0"/>
              <a:t>Má škola internát?</a:t>
            </a:r>
          </a:p>
          <a:p>
            <a:pPr marL="0" indent="0">
              <a:buNone/>
            </a:pPr>
            <a:r>
              <a:rPr lang="sk-SK" dirty="0"/>
              <a:t>Na prípravu projektu majú žiaci dva týždne.</a:t>
            </a:r>
          </a:p>
          <a:p>
            <a:endParaRPr lang="pl-PL" dirty="0"/>
          </a:p>
        </p:txBody>
      </p:sp>
    </p:spTree>
    <p:extLst>
      <p:ext uri="{BB962C8B-B14F-4D97-AF65-F5344CB8AC3E}">
        <p14:creationId xmlns:p14="http://schemas.microsoft.com/office/powerpoint/2010/main" val="139486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52718"/>
            <a:ext cx="7571184" cy="1371600"/>
          </a:xfrm>
        </p:spPr>
        <p:txBody>
          <a:bodyPr/>
          <a:lstStyle/>
          <a:p>
            <a:r>
              <a:rPr lang="pl-PL" dirty="0"/>
              <a:t>Proces </a:t>
            </a:r>
            <a:br>
              <a:rPr lang="pl-PL" dirty="0"/>
            </a:br>
            <a:r>
              <a:rPr lang="pl-PL" sz="2800" b="1" dirty="0"/>
              <a:t>– PLÁN ČINNOSTI</a:t>
            </a:r>
            <a:r>
              <a:rPr lang="pl-PL" dirty="0"/>
              <a:t>: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566249614"/>
              </p:ext>
            </p:extLst>
          </p:nvPr>
        </p:nvGraphicFramePr>
        <p:xfrm>
          <a:off x="457200" y="1752600"/>
          <a:ext cx="7620000" cy="1833880"/>
        </p:xfrm>
        <a:graphic>
          <a:graphicData uri="http://schemas.openxmlformats.org/drawingml/2006/table">
            <a:tbl>
              <a:tblPr firstRow="1" bandRow="1">
                <a:tableStyleId>{5C22544A-7EE6-4342-B048-85BDC9FD1C3A}</a:tableStyleId>
              </a:tblPr>
              <a:tblGrid>
                <a:gridCol w="7620000">
                  <a:extLst>
                    <a:ext uri="{9D8B030D-6E8A-4147-A177-3AD203B41FA5}">
                      <a16:colId xmlns:a16="http://schemas.microsoft.com/office/drawing/2014/main" xmlns="" val="20000"/>
                    </a:ext>
                  </a:extLst>
                </a:gridCol>
              </a:tblGrid>
              <a:tr h="370840">
                <a:tc>
                  <a:txBody>
                    <a:bodyPr/>
                    <a:lstStyle/>
                    <a:p>
                      <a:r>
                        <a:rPr lang="sk-SK" noProof="0" dirty="0"/>
                        <a:t>1. PRACOVNÝ TÝŽDEŇ: </a:t>
                      </a:r>
                      <a:r>
                        <a:rPr lang="sk-SK" b="0" noProof="0" dirty="0"/>
                        <a:t>práca v</a:t>
                      </a:r>
                      <a:r>
                        <a:rPr lang="sk-SK" b="0" baseline="0" noProof="0" dirty="0"/>
                        <a:t> skupinác</a:t>
                      </a:r>
                      <a:r>
                        <a:rPr lang="sk-SK" b="0" noProof="0" dirty="0"/>
                        <a:t>h</a:t>
                      </a:r>
                    </a:p>
                  </a:txBody>
                  <a:tcPr/>
                </a:tc>
                <a:extLst>
                  <a:ext uri="{0D108BD9-81ED-4DB2-BD59-A6C34878D82A}">
                    <a16:rowId xmlns:a16="http://schemas.microsoft.com/office/drawing/2014/main" xmlns="" val="10000"/>
                  </a:ext>
                </a:extLst>
              </a:tr>
              <a:tr h="370840">
                <a:tc>
                  <a:txBody>
                    <a:bodyPr/>
                    <a:lstStyle/>
                    <a:p>
                      <a:pPr marL="285750" indent="-285750">
                        <a:buFont typeface="Arial" panose="020B0604020202020204" pitchFamily="34" charset="0"/>
                        <a:buChar char="•"/>
                      </a:pPr>
                      <a:r>
                        <a:rPr lang="sk-SK" baseline="0" noProof="0" dirty="0"/>
                        <a:t>Oboznámenie sa s obsahom úlohy</a:t>
                      </a:r>
                    </a:p>
                    <a:p>
                      <a:pPr marL="285750" indent="-285750">
                        <a:buFont typeface="Arial" panose="020B0604020202020204" pitchFamily="34" charset="0"/>
                        <a:buChar char="•"/>
                      </a:pPr>
                      <a:r>
                        <a:rPr lang="sk-SK" baseline="0" noProof="0" dirty="0"/>
                        <a:t>Oboznámenie sa so zásadami prace s internetovými zdrojmi a inými zdrojmi, vyberanie najdôležitejších informácií, zdrojov.</a:t>
                      </a:r>
                    </a:p>
                    <a:p>
                      <a:pPr marL="285750" indent="-285750">
                        <a:buFont typeface="Arial" panose="020B0604020202020204" pitchFamily="34" charset="0"/>
                        <a:buChar char="•"/>
                      </a:pPr>
                      <a:r>
                        <a:rPr lang="sk-SK" baseline="0" noProof="0" dirty="0"/>
                        <a:t>Realizácia pracovného plánu v oboch skupinách, zohľadňujúc požadovaný obsah.</a:t>
                      </a:r>
                    </a:p>
                  </a:txBody>
                  <a:tcPr/>
                </a:tc>
                <a:extLst>
                  <a:ext uri="{0D108BD9-81ED-4DB2-BD59-A6C34878D82A}">
                    <a16:rowId xmlns:a16="http://schemas.microsoft.com/office/drawing/2014/main" xmlns="" val="10001"/>
                  </a:ext>
                </a:extLst>
              </a:tr>
            </a:tbl>
          </a:graphicData>
        </a:graphic>
      </p:graphicFrame>
      <p:graphicFrame>
        <p:nvGraphicFramePr>
          <p:cNvPr id="5" name="Tabela 4"/>
          <p:cNvGraphicFramePr>
            <a:graphicFrameLocks noGrp="1"/>
          </p:cNvGraphicFramePr>
          <p:nvPr>
            <p:extLst>
              <p:ext uri="{D42A27DB-BD31-4B8C-83A1-F6EECF244321}">
                <p14:modId xmlns:p14="http://schemas.microsoft.com/office/powerpoint/2010/main" val="809484853"/>
              </p:ext>
            </p:extLst>
          </p:nvPr>
        </p:nvGraphicFramePr>
        <p:xfrm>
          <a:off x="539552" y="3645024"/>
          <a:ext cx="7560840" cy="1418456"/>
        </p:xfrm>
        <a:graphic>
          <a:graphicData uri="http://schemas.openxmlformats.org/drawingml/2006/table">
            <a:tbl>
              <a:tblPr firstRow="1" bandRow="1">
                <a:tableStyleId>{5C22544A-7EE6-4342-B048-85BDC9FD1C3A}</a:tableStyleId>
              </a:tblPr>
              <a:tblGrid>
                <a:gridCol w="7560840">
                  <a:extLst>
                    <a:ext uri="{9D8B030D-6E8A-4147-A177-3AD203B41FA5}">
                      <a16:colId xmlns:a16="http://schemas.microsoft.com/office/drawing/2014/main" xmlns="" val="20000"/>
                    </a:ext>
                  </a:extLst>
                </a:gridCol>
              </a:tblGrid>
              <a:tr h="504056">
                <a:tc>
                  <a:txBody>
                    <a:bodyPr/>
                    <a:lstStyle/>
                    <a:p>
                      <a:r>
                        <a:rPr lang="sk-SK" noProof="0" dirty="0"/>
                        <a:t>2. PRACOVNÝ</a:t>
                      </a:r>
                      <a:r>
                        <a:rPr lang="sk-SK" baseline="0" noProof="0" dirty="0"/>
                        <a:t> TÝŽDEŇ: práca v skupinách</a:t>
                      </a:r>
                      <a:endParaRPr lang="sk-SK" noProof="0" dirty="0"/>
                    </a:p>
                  </a:txBody>
                  <a:tcPr/>
                </a:tc>
                <a:extLst>
                  <a:ext uri="{0D108BD9-81ED-4DB2-BD59-A6C34878D82A}">
                    <a16:rowId xmlns:a16="http://schemas.microsoft.com/office/drawing/2014/main" xmlns="" val="10000"/>
                  </a:ext>
                </a:extLst>
              </a:tr>
              <a:tr h="864096">
                <a:tc>
                  <a:txBody>
                    <a:bodyPr/>
                    <a:lstStyle/>
                    <a:p>
                      <a:pPr marL="285750" indent="-285750">
                        <a:buFont typeface="Arial" panose="020B0604020202020204" pitchFamily="34" charset="0"/>
                        <a:buChar char="•"/>
                      </a:pPr>
                      <a:r>
                        <a:rPr lang="sk-SK" noProof="0" dirty="0"/>
                        <a:t>Vypracovanie</a:t>
                      </a:r>
                      <a:r>
                        <a:rPr lang="sk-SK" baseline="0" noProof="0" dirty="0"/>
                        <a:t> skupinových úloh.</a:t>
                      </a:r>
                      <a:endParaRPr lang="sk-SK" noProof="0" dirty="0"/>
                    </a:p>
                    <a:p>
                      <a:pPr marL="285750" indent="-285750">
                        <a:buFont typeface="Arial" panose="020B0604020202020204" pitchFamily="34" charset="0"/>
                        <a:buChar char="•"/>
                      </a:pPr>
                      <a:r>
                        <a:rPr lang="sk-SK" noProof="0" dirty="0"/>
                        <a:t>Príprava</a:t>
                      </a:r>
                      <a:r>
                        <a:rPr lang="sk-SK" baseline="0" noProof="0" dirty="0"/>
                        <a:t> multimediálnej prezentácie alebo plagátu.</a:t>
                      </a:r>
                      <a:endParaRPr lang="sk-SK" noProof="0" dirty="0"/>
                    </a:p>
                    <a:p>
                      <a:pPr marL="285750" indent="-285750">
                        <a:buFont typeface="Arial" panose="020B0604020202020204" pitchFamily="34" charset="0"/>
                        <a:buChar char="•"/>
                      </a:pPr>
                      <a:r>
                        <a:rPr lang="sk-SK" baseline="0" noProof="0" dirty="0"/>
                        <a:t>Prezentácia úlohy na triednom fóre.</a:t>
                      </a:r>
                      <a:endParaRPr lang="sk-SK" noProof="0" dirty="0"/>
                    </a:p>
                  </a:txBody>
                  <a:tcPr/>
                </a:tc>
                <a:extLst>
                  <a:ext uri="{0D108BD9-81ED-4DB2-BD59-A6C34878D82A}">
                    <a16:rowId xmlns:a16="http://schemas.microsoft.com/office/drawing/2014/main" xmlns="" val="10001"/>
                  </a:ext>
                </a:extLst>
              </a:tr>
            </a:tbl>
          </a:graphicData>
        </a:graphic>
      </p:graphicFrame>
      <p:graphicFrame>
        <p:nvGraphicFramePr>
          <p:cNvPr id="6" name="Tabela 5"/>
          <p:cNvGraphicFramePr>
            <a:graphicFrameLocks noGrp="1"/>
          </p:cNvGraphicFramePr>
          <p:nvPr>
            <p:extLst>
              <p:ext uri="{D42A27DB-BD31-4B8C-83A1-F6EECF244321}">
                <p14:modId xmlns:p14="http://schemas.microsoft.com/office/powerpoint/2010/main" val="666439180"/>
              </p:ext>
            </p:extLst>
          </p:nvPr>
        </p:nvGraphicFramePr>
        <p:xfrm>
          <a:off x="539552" y="5229199"/>
          <a:ext cx="7608168" cy="1418457"/>
        </p:xfrm>
        <a:graphic>
          <a:graphicData uri="http://schemas.openxmlformats.org/drawingml/2006/table">
            <a:tbl>
              <a:tblPr firstRow="1" bandRow="1">
                <a:tableStyleId>{5C22544A-7EE6-4342-B048-85BDC9FD1C3A}</a:tableStyleId>
              </a:tblPr>
              <a:tblGrid>
                <a:gridCol w="7608168">
                  <a:extLst>
                    <a:ext uri="{9D8B030D-6E8A-4147-A177-3AD203B41FA5}">
                      <a16:colId xmlns:a16="http://schemas.microsoft.com/office/drawing/2014/main" xmlns="" val="20000"/>
                    </a:ext>
                  </a:extLst>
                </a:gridCol>
              </a:tblGrid>
              <a:tr h="504057">
                <a:tc>
                  <a:txBody>
                    <a:bodyPr/>
                    <a:lstStyle/>
                    <a:p>
                      <a:r>
                        <a:rPr lang="sk-SK" noProof="0" dirty="0"/>
                        <a:t>3. PRACOVNÝ TÝŽDEŇ: </a:t>
                      </a:r>
                      <a:r>
                        <a:rPr lang="sk-SK" b="0" noProof="0" dirty="0"/>
                        <a:t>(individuálna práca žiakov doma s rodičmi)</a:t>
                      </a:r>
                    </a:p>
                  </a:txBody>
                  <a:tcPr/>
                </a:tc>
                <a:extLst>
                  <a:ext uri="{0D108BD9-81ED-4DB2-BD59-A6C34878D82A}">
                    <a16:rowId xmlns:a16="http://schemas.microsoft.com/office/drawing/2014/main" xmlns="" val="10000"/>
                  </a:ext>
                </a:extLst>
              </a:tr>
              <a:tr h="607898">
                <a:tc>
                  <a:txBody>
                    <a:bodyPr/>
                    <a:lstStyle/>
                    <a:p>
                      <a:pPr marL="285750" indent="-285750">
                        <a:buFont typeface="Arial" panose="020B0604020202020204" pitchFamily="34" charset="0"/>
                        <a:buChar char="•"/>
                      </a:pPr>
                      <a:r>
                        <a:rPr lang="sk-SK" baseline="0" noProof="0" dirty="0"/>
                        <a:t>Vypracovanie individuálnej úlohy– príprava myšlienkovej mapy, ktorá sa bude týkať strednej školy, ktorú si žiak zvolil.</a:t>
                      </a:r>
                    </a:p>
                    <a:p>
                      <a:pPr marL="285750" indent="-285750">
                        <a:buFont typeface="Arial" panose="020B0604020202020204" pitchFamily="34" charset="0"/>
                        <a:buChar char="•"/>
                      </a:pPr>
                      <a:r>
                        <a:rPr lang="sk-SK" baseline="0" noProof="0" dirty="0"/>
                        <a:t>Prezentácia pripravenej myšlienkovej mapy na triednom fóre.</a:t>
                      </a:r>
                      <a:endParaRPr lang="sk-SK" noProof="0" dirty="0"/>
                    </a:p>
                  </a:txBody>
                  <a:tcPr/>
                </a:tc>
                <a:extLst>
                  <a:ext uri="{0D108BD9-81ED-4DB2-BD59-A6C34878D82A}">
                    <a16:rowId xmlns:a16="http://schemas.microsoft.com/office/drawing/2014/main" xmlns="" val="10001"/>
                  </a:ext>
                </a:extLst>
              </a:tr>
            </a:tbl>
          </a:graphicData>
        </a:graphic>
      </p:graphicFrame>
    </p:spTree>
    <p:extLst>
      <p:ext uri="{BB962C8B-B14F-4D97-AF65-F5344CB8AC3E}">
        <p14:creationId xmlns:p14="http://schemas.microsoft.com/office/powerpoint/2010/main" val="34967096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Proces</a:t>
            </a:r>
          </a:p>
        </p:txBody>
      </p:sp>
      <p:sp>
        <p:nvSpPr>
          <p:cNvPr id="3" name="Symbol zastępczy zawartości 2"/>
          <p:cNvSpPr>
            <a:spLocks noGrp="1"/>
          </p:cNvSpPr>
          <p:nvPr>
            <p:ph idx="1"/>
          </p:nvPr>
        </p:nvSpPr>
        <p:spPr/>
        <p:txBody>
          <a:bodyPr>
            <a:normAutofit fontScale="85000" lnSpcReduction="20000"/>
          </a:bodyPr>
          <a:lstStyle/>
          <a:p>
            <a:pPr marL="0" indent="0">
              <a:buNone/>
            </a:pPr>
            <a:r>
              <a:rPr lang="sk-SK" dirty="0"/>
              <a:t>Informácie, ktoré potrebujete na prípravu úlohy hľadajte na uvedených stránkach alebo iných Vám známych stránkach.</a:t>
            </a:r>
          </a:p>
          <a:p>
            <a:pPr marL="0" indent="0">
              <a:buNone/>
            </a:pPr>
            <a:r>
              <a:rPr lang="sk-SK" dirty="0"/>
              <a:t>Prezentácia k 1. časti úlohy by môže byť pripravená pomocou počítačového programu </a:t>
            </a:r>
            <a:r>
              <a:rPr lang="sk-SK" dirty="0" err="1"/>
              <a:t>Power</a:t>
            </a:r>
            <a:r>
              <a:rPr lang="sk-SK" dirty="0"/>
              <a:t> Point, alebo na kartónovom papieri vo formáte minimálne A3. Práca musí byť estetická (pekne urobená). </a:t>
            </a:r>
            <a:r>
              <a:rPr lang="sk-SK" u="sng" dirty="0"/>
              <a:t>V každej prezentácií (na každom plagáte) musí byť uvedená:</a:t>
            </a:r>
          </a:p>
          <a:p>
            <a:r>
              <a:rPr lang="sk-SK" dirty="0"/>
              <a:t>1. Téma (iná pre každú skupinu).</a:t>
            </a:r>
          </a:p>
          <a:p>
            <a:r>
              <a:rPr lang="sk-SK" dirty="0"/>
              <a:t>2. Mená a priezviská žiakov, ktorí ju pripravili.</a:t>
            </a:r>
          </a:p>
          <a:p>
            <a:r>
              <a:rPr lang="sk-SK" dirty="0"/>
              <a:t>3. Spracovanie témy podľa usmernení.</a:t>
            </a:r>
          </a:p>
          <a:p>
            <a:r>
              <a:rPr lang="sk-SK" dirty="0"/>
              <a:t>4. Každá skupina samostatne prezentuje svoju prácu.</a:t>
            </a:r>
          </a:p>
          <a:p>
            <a:pPr marL="0" indent="0">
              <a:buNone/>
            </a:pPr>
            <a:r>
              <a:rPr lang="sk-SK" dirty="0"/>
              <a:t>5. Každá skupina prezentuje svoju prácu pred celou triedou.</a:t>
            </a:r>
          </a:p>
          <a:p>
            <a:pPr marL="0" indent="0">
              <a:buNone/>
            </a:pPr>
            <a:r>
              <a:rPr lang="sk-SK" dirty="0"/>
              <a:t>Pri každej časti úlohy Vám môžu pomôcť rodičia, spolu si pozrite vzdelávacie ponuky rôznych stredných škôl. Porozprávajte sa o tejto téme a spoločne prijmite dôležité rozhodnutie týkajúce sa Vášho ďalšieho vzdelávania.</a:t>
            </a:r>
          </a:p>
          <a:p>
            <a:pPr marL="0" indent="0">
              <a:buNone/>
            </a:pPr>
            <a:endParaRPr lang="pl-PL" dirty="0"/>
          </a:p>
        </p:txBody>
      </p:sp>
    </p:spTree>
    <p:extLst>
      <p:ext uri="{BB962C8B-B14F-4D97-AF65-F5344CB8AC3E}">
        <p14:creationId xmlns:p14="http://schemas.microsoft.com/office/powerpoint/2010/main" val="381176901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odstawowy">
  <a:themeElements>
    <a:clrScheme name="Podstawowy">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Podstawowy">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kskluzywny">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757</TotalTime>
  <Words>1584</Words>
  <Application>Microsoft Office PowerPoint</Application>
  <PresentationFormat>Pokaz na ekranie (4:3)</PresentationFormat>
  <Paragraphs>158</Paragraphs>
  <Slides>19</Slides>
  <Notes>0</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19</vt:i4>
      </vt:variant>
    </vt:vector>
  </HeadingPairs>
  <TitlesOfParts>
    <vt:vector size="23" baseType="lpstr">
      <vt:lpstr>Arial</vt:lpstr>
      <vt:lpstr>Arial Black</vt:lpstr>
      <vt:lpstr>Times New Roman</vt:lpstr>
      <vt:lpstr>Podstawowy</vt:lpstr>
      <vt:lpstr>   „KAM PO ZÁKLADNEJ ŠKOLE – MOJA ŠKOLA, MÔJ VÝBER”   Web Quest URČENÝ PRE ŽIAKOV ZÁKLADNÝCH ŠKÔL AKO PODPORA NA HODINÁCH  ODBORNÉHO PORADENSTVA SO ŽIAKMI SO SLUCHOVÝM POSTIHNUTÍM    </vt:lpstr>
      <vt:lpstr>obsah:</vt:lpstr>
      <vt:lpstr>Úvod</vt:lpstr>
      <vt:lpstr>ÚLOHA:</vt:lpstr>
      <vt:lpstr>ÚLOHA:</vt:lpstr>
      <vt:lpstr>ÚLOHA:</vt:lpstr>
      <vt:lpstr>ÚLOHA:</vt:lpstr>
      <vt:lpstr>Proces  – PLÁN ČINNOSTI: </vt:lpstr>
      <vt:lpstr>Proces</vt:lpstr>
      <vt:lpstr>Proces</vt:lpstr>
      <vt:lpstr>ZDROJE:</vt:lpstr>
      <vt:lpstr>ZDROJE:</vt:lpstr>
      <vt:lpstr>hodnotenie:</vt:lpstr>
      <vt:lpstr>VYHODNOTENIE:</vt:lpstr>
      <vt:lpstr>Prezentacja programu PowerPoint</vt:lpstr>
      <vt:lpstr>ZÁVER</vt:lpstr>
      <vt:lpstr>ZÁVER:</vt:lpstr>
      <vt:lpstr>PORADCA PRE UČITEĽA</vt:lpstr>
      <vt:lpstr>RADY PRE UČITEĽA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WebQuest przeznaczony dla uczniów gimnazjum  jako wsparcie realizacji zajęć z historii autor: Maria Smorąg</dc:title>
  <dc:creator>Andrzej Smorąg</dc:creator>
  <cp:lastModifiedBy>Anna Basta</cp:lastModifiedBy>
  <cp:revision>96</cp:revision>
  <dcterms:created xsi:type="dcterms:W3CDTF">2016-11-02T12:33:41Z</dcterms:created>
  <dcterms:modified xsi:type="dcterms:W3CDTF">2020-01-22T10:20:19Z</dcterms:modified>
</cp:coreProperties>
</file>