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3" r:id="rId5"/>
    <p:sldId id="274" r:id="rId6"/>
    <p:sldId id="259" r:id="rId7"/>
    <p:sldId id="260" r:id="rId8"/>
    <p:sldId id="275" r:id="rId9"/>
    <p:sldId id="261" r:id="rId10"/>
    <p:sldId id="262" r:id="rId11"/>
    <p:sldId id="278" r:id="rId12"/>
    <p:sldId id="263" r:id="rId13"/>
    <p:sldId id="264" r:id="rId14"/>
    <p:sldId id="265" r:id="rId15"/>
    <p:sldId id="266" r:id="rId16"/>
    <p:sldId id="270" r:id="rId17"/>
    <p:sldId id="272" r:id="rId18"/>
    <p:sldId id="268" r:id="rId19"/>
    <p:sldId id="276" r:id="rId20"/>
    <p:sldId id="269" r:id="rId21"/>
    <p:sldId id="277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66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ED9955-6893-4918-8DDA-1C653D311C65}" type="datetimeFigureOut">
              <a:rPr lang="pl-PL" smtClean="0"/>
              <a:pPr/>
              <a:t>14.01.2020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238868-76D4-4587-A790-C8B6FFE8A36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%C5%BDiacka_%C5%A1kolsk%C3%A1_rada" TargetMode="External"/><Relationship Id="rId2" Type="http://schemas.openxmlformats.org/officeDocument/2006/relationships/hyperlink" Target="https://sk.wikipedia.org/wiki/Demokrac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nnikn.sk/blog/693677/demokraticka-slovenska-skola-pravdivy-pribeh/" TargetMode="External"/><Relationship Id="rId4" Type="http://schemas.openxmlformats.org/officeDocument/2006/relationships/hyperlink" Target="https://www.rmzk.sk/old/docs/prirucka_zsr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8406" y="2276872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sk-SK" dirty="0"/>
              <a:t>Účasť na voľbách– na príklade volieb do žiackej samosprávy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78564"/>
            <a:ext cx="7772400" cy="2193657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Web </a:t>
            </a:r>
            <a:r>
              <a:rPr lang="sk-SK" b="1" dirty="0" err="1"/>
              <a:t>Quest</a:t>
            </a:r>
            <a:r>
              <a:rPr lang="sk-SK" b="1" dirty="0"/>
              <a:t> určených pre žiakov druhého stupňa základných škôl so sluchových postihnutím v rámci hodín občianskej náuky.</a:t>
            </a:r>
            <a:br>
              <a:rPr lang="sk-SK" b="1" dirty="0"/>
            </a:br>
            <a:endParaRPr lang="sk-SK" b="1" dirty="0"/>
          </a:p>
          <a:p>
            <a:pPr algn="l"/>
            <a:r>
              <a:rPr lang="sk-SK" b="1" dirty="0">
                <a:solidFill>
                  <a:srgbClr val="FFFF00"/>
                </a:solidFill>
              </a:rPr>
              <a:t>Vypracovala: </a:t>
            </a:r>
            <a:r>
              <a:rPr lang="pl-PL" b="1" dirty="0">
                <a:solidFill>
                  <a:srgbClr val="FFFF00"/>
                </a:solidFill>
              </a:rPr>
              <a:t>Maria Smorąg</a:t>
            </a:r>
          </a:p>
          <a:p>
            <a:pPr algn="l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E88FC85C-AF2F-4746-9074-E06C71407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2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230" y="6229359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26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2. Skupina</a:t>
            </a:r>
            <a:r>
              <a:rPr lang="sk-SK" dirty="0"/>
              <a:t>- Vašou úlohou je pripraviť volebnú kampaň pre predsedu žiackej samosprávy. Vašou úlohou bude:</a:t>
            </a:r>
          </a:p>
          <a:p>
            <a:r>
              <a:rPr lang="sk-SK" dirty="0"/>
              <a:t>Vytipovať kandidátov na predsedu žiackej rady (jedného z </a:t>
            </a:r>
            <a:r>
              <a:rPr lang="sk-SK" i="1" dirty="0"/>
              <a:t>Vás)</a:t>
            </a:r>
          </a:p>
          <a:p>
            <a:r>
              <a:rPr lang="sk-SK" dirty="0"/>
              <a:t>Príprava plagátov propagujúcich Vášho kandidáta (jeho vlastnosti, študijné výsledky, fotografia alebo obraz kandidáta). Kandidát musí mať pripravený volebný program (čo chce robiť pre žiakov škole, v období, keď bude predsedom).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</p:spTree>
    <p:extLst>
      <p:ext uri="{BB962C8B-B14F-4D97-AF65-F5344CB8AC3E}">
        <p14:creationId xmlns:p14="http://schemas.microsoft.com/office/powerpoint/2010/main" val="410750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714464"/>
              </p:ext>
            </p:extLst>
          </p:nvPr>
        </p:nvGraphicFramePr>
        <p:xfrm>
          <a:off x="395536" y="1340768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6235">
                <a:tc>
                  <a:txBody>
                    <a:bodyPr/>
                    <a:lstStyle/>
                    <a:p>
                      <a:r>
                        <a:rPr lang="pl-PL" dirty="0"/>
                        <a:t>1. PRACOVNÝ</a:t>
                      </a:r>
                      <a:r>
                        <a:rPr lang="pl-PL" baseline="0" dirty="0"/>
                        <a:t> 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496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Oboznámenie</a:t>
                      </a:r>
                      <a:r>
                        <a:rPr lang="sk-SK" baseline="0" noProof="0" dirty="0"/>
                        <a:t> sa s úlohou</a:t>
                      </a:r>
                      <a:endParaRPr lang="sk-SK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Výber a oboznámenie sa s internetovými zdrojmi a inými</a:t>
                      </a:r>
                      <a:r>
                        <a:rPr lang="sk-SK" baseline="0" noProof="0" dirty="0"/>
                        <a:t> zdrojmi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na skupiny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Pripravenie pracovného plánu pre obe skupiny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úloh medzi jednotlivým žiakmi v skupine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Proces – </a:t>
            </a:r>
            <a:r>
              <a:rPr lang="sk-SK" sz="3200" dirty="0"/>
              <a:t>pracovný plán</a:t>
            </a:r>
            <a:r>
              <a:rPr lang="sk-SK" dirty="0"/>
              <a:t>: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88754"/>
              </p:ext>
            </p:extLst>
          </p:nvPr>
        </p:nvGraphicFramePr>
        <p:xfrm>
          <a:off x="467544" y="3573016"/>
          <a:ext cx="8136904" cy="163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0277">
                <a:tc>
                  <a:txBody>
                    <a:bodyPr/>
                    <a:lstStyle/>
                    <a:p>
                      <a:r>
                        <a:rPr lang="pl-PL" dirty="0"/>
                        <a:t>2. PRACOVNÝ</a:t>
                      </a:r>
                      <a:r>
                        <a:rPr lang="pl-PL" baseline="0" dirty="0"/>
                        <a:t> 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18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Prezentácia pracovných</a:t>
                      </a:r>
                      <a:r>
                        <a:rPr lang="sk-SK" baseline="0" noProof="0" dirty="0"/>
                        <a:t> skupín</a:t>
                      </a:r>
                      <a:r>
                        <a:rPr lang="sk-SK" noProof="0" dirty="0"/>
                        <a:t>– plagátov alebo multimediálnych prezentácií</a:t>
                      </a:r>
                      <a:r>
                        <a:rPr lang="sk-SK" baseline="0" noProof="0" dirty="0"/>
                        <a:t> žiakov oboch skupín na triednom fóre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Vytvorenie skupín na druhu časť úlohy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276947"/>
              </p:ext>
            </p:extLst>
          </p:nvPr>
        </p:nvGraphicFramePr>
        <p:xfrm>
          <a:off x="467544" y="5373216"/>
          <a:ext cx="813690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3./4. PRACOVNÝ TÝŽDEŇ: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98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Príprava pracovného plánu na voľby do žiackej samosprávy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Vypracovanie smerníc pre obe skupiny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Prezentácia výsledkov práce oboch skupín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27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/>
              <a:t>Informácie potrebné na prípravu úlohy hľadajte na uvedených internetových stránkach alebo iných Vám známych stránkach.</a:t>
            </a:r>
          </a:p>
          <a:p>
            <a:pPr marL="0" indent="0">
              <a:buNone/>
            </a:pPr>
            <a:r>
              <a:rPr lang="sk-SK" dirty="0"/>
              <a:t>Prvá časť úlohy – prezentácia – môže byť pripravená pomocou počítačového programu </a:t>
            </a:r>
            <a:r>
              <a:rPr lang="sk-SK" dirty="0" err="1"/>
              <a:t>Power</a:t>
            </a:r>
            <a:r>
              <a:rPr lang="sk-SK" dirty="0"/>
              <a:t> Point alebo na kartónovom papieri s veľkosťou minimálne A3. Práca musí byť estetická (pekne urobená). </a:t>
            </a:r>
            <a:r>
              <a:rPr lang="sk-SK" u="sng" dirty="0"/>
              <a:t>Na každej prezentácií musí byť uvedená:</a:t>
            </a:r>
          </a:p>
          <a:p>
            <a:pPr marL="0" indent="0">
              <a:buNone/>
            </a:pPr>
            <a:r>
              <a:rPr lang="sk-SK" dirty="0"/>
              <a:t>1. Téma (iná pre každú skupinu),</a:t>
            </a:r>
          </a:p>
          <a:p>
            <a:pPr marL="0" indent="0">
              <a:buNone/>
            </a:pPr>
            <a:r>
              <a:rPr lang="sk-SK" dirty="0"/>
              <a:t>2. Mená a priezviska žiakov, ktorí ju pripravili,</a:t>
            </a:r>
          </a:p>
          <a:p>
            <a:pPr marL="0" indent="0">
              <a:buNone/>
            </a:pPr>
            <a:r>
              <a:rPr lang="sk-SK" dirty="0"/>
              <a:t>3. Spracovanie témy podľa požiadaviek,</a:t>
            </a:r>
          </a:p>
          <a:p>
            <a:pPr marL="0" indent="0">
              <a:buNone/>
            </a:pPr>
            <a:r>
              <a:rPr lang="sk-SK" dirty="0"/>
              <a:t>4. Každá skupina samostatne prezentuje svoju prácu,</a:t>
            </a:r>
          </a:p>
          <a:p>
            <a:pPr marL="0" indent="0">
              <a:buNone/>
            </a:pPr>
            <a:r>
              <a:rPr lang="sk-SK" dirty="0"/>
              <a:t>5. Každá skupina prezentuje svoju prácu pred celou triedou.</a:t>
            </a:r>
          </a:p>
          <a:p>
            <a:pPr marL="0" indent="0">
              <a:buNone/>
            </a:pPr>
            <a:r>
              <a:rPr lang="sk-SK" dirty="0"/>
              <a:t>Pri používaní zdrojov sa snažte písať vlastnými slovami alebo použite obrázky, vkladajte fotografie, ktoré nahradia slová. Definície neprepisujte bez toho, aby ste ich pochopili.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</p:spTree>
    <p:extLst>
      <p:ext uri="{BB962C8B-B14F-4D97-AF65-F5344CB8AC3E}">
        <p14:creationId xmlns:p14="http://schemas.microsoft.com/office/powerpoint/2010/main" val="393824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/>
              <a:t>V druhej časti úlohy pripraví každá skupina plagáty a informácie v súlade so smernicami. Vašou úlohou bude v skupinách pripraviť volebnú kampaň.</a:t>
            </a:r>
          </a:p>
          <a:p>
            <a:pPr marL="0" indent="0">
              <a:buNone/>
            </a:pPr>
            <a:r>
              <a:rPr lang="sk-SK" dirty="0"/>
              <a:t>Buďte kreatívni, zapisujte si alebo kreslite všetko, čo Vás napadne.  Ak budete mať problém zapisovať si svoje nápady, požiadajte o pomoc učiteľa.</a:t>
            </a:r>
          </a:p>
          <a:p>
            <a:pPr marL="0" indent="0">
              <a:buNone/>
            </a:pPr>
            <a:r>
              <a:rPr lang="sk-SK" dirty="0"/>
              <a:t>V tejto časti úlohy bude učiteľ hodnotiť predovšetkým Vašu nápaditosť a schopnosť pracovať v skupinách.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</a:t>
            </a:r>
          </a:p>
        </p:txBody>
      </p:sp>
    </p:spTree>
    <p:extLst>
      <p:ext uri="{BB962C8B-B14F-4D97-AF65-F5344CB8AC3E}">
        <p14:creationId xmlns:p14="http://schemas.microsoft.com/office/powerpoint/2010/main" val="224054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https://sk.wikipedia.org/wiki/Demokracia</a:t>
            </a:r>
            <a:endParaRPr lang="pl-PL" dirty="0" smtClean="0"/>
          </a:p>
          <a:p>
            <a:r>
              <a:rPr lang="pl-PL" smtClean="0">
                <a:hlinkClick r:id="rId3"/>
              </a:rPr>
              <a:t>https://sk.wikipedia.org/wiki/%C5%BDiacka_%C5%A1kolsk%C3%A1_rada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https://www.rmzk.sk/old/docs/prirucka_zsr.pdf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https://dennikn.sk/blog/693677/demokraticka-slovenska-skola-pravdivy-pribeh/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Zdroje:</a:t>
            </a:r>
          </a:p>
        </p:txBody>
      </p:sp>
    </p:spTree>
    <p:extLst>
      <p:ext uri="{BB962C8B-B14F-4D97-AF65-F5344CB8AC3E}">
        <p14:creationId xmlns:p14="http://schemas.microsoft.com/office/powerpoint/2010/main" val="679580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418423"/>
              </p:ext>
            </p:extLst>
          </p:nvPr>
        </p:nvGraphicFramePr>
        <p:xfrm>
          <a:off x="457200" y="1481138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 bod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  <a:r>
                        <a:rPr lang="pl-PL" baseline="0" dirty="0"/>
                        <a:t> body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  <a:r>
                        <a:rPr lang="pl-PL" baseline="0" dirty="0"/>
                        <a:t> body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Obsahová</a:t>
                      </a:r>
                      <a:r>
                        <a:rPr lang="sk-SK" b="1" baseline="0" noProof="0" dirty="0"/>
                        <a:t> stránka 1.časti úlohy</a:t>
                      </a:r>
                      <a:endParaRPr lang="sk-SK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Neúplná informácia, často nesúvisiaca s témou. Povrchné využitie zdrojov.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Spracovanie väčšej</a:t>
                      </a:r>
                      <a:r>
                        <a:rPr lang="sk-SK" baseline="0" noProof="0" dirty="0"/>
                        <a:t> časti úloh v súlade s témou. </a:t>
                      </a:r>
                      <a:r>
                        <a:rPr lang="sk-SK" noProof="0" dirty="0"/>
                        <a:t>Využitie väčšiny</a:t>
                      </a:r>
                      <a:r>
                        <a:rPr lang="sk-SK" baseline="0" noProof="0" dirty="0"/>
                        <a:t> uvádzaných zdrojov.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Vyčerpávajúce spracovanie témy. Úplne využitie uvedených zdrojov a iných informácií.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1" noProof="0" dirty="0"/>
                        <a:t>Estetický</a:t>
                      </a:r>
                      <a:r>
                        <a:rPr lang="sk-SK" b="1" baseline="0" noProof="0" dirty="0"/>
                        <a:t> dojem</a:t>
                      </a:r>
                      <a:endParaRPr lang="sk-SK" b="1" noProof="0" dirty="0"/>
                    </a:p>
                    <a:p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Zlé rozplánovanie prvkov. Práca je nečitateľná a</a:t>
                      </a:r>
                      <a:r>
                        <a:rPr lang="sk-SK" baseline="0" noProof="0" dirty="0"/>
                        <a:t> neestetická</a:t>
                      </a:r>
                      <a:r>
                        <a:rPr lang="sk-SK" noProof="0" dirty="0"/>
                        <a:t>.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Obsah vhodne </a:t>
                      </a:r>
                      <a:r>
                        <a:rPr lang="sk-SK" baseline="0" noProof="0" dirty="0"/>
                        <a:t>usporiadaný</a:t>
                      </a:r>
                      <a:r>
                        <a:rPr lang="sk-SK" noProof="0" dirty="0"/>
                        <a:t>. Vhodný počet snímok, práca</a:t>
                      </a:r>
                      <a:r>
                        <a:rPr lang="sk-SK" baseline="0" noProof="0" dirty="0"/>
                        <a:t> je čitateľná</a:t>
                      </a:r>
                      <a:r>
                        <a:rPr lang="sk-SK" noProof="0" dirty="0"/>
                        <a:t>.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Prehľadná, čitateľná, estetická práca. Obsah usporiadaný. Vhodne volené estetické prvky.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Vyhodnotenie: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8819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49142"/>
              </p:ext>
            </p:extLst>
          </p:nvPr>
        </p:nvGraphicFramePr>
        <p:xfrm>
          <a:off x="457200" y="1481138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</a:t>
                      </a:r>
                      <a:r>
                        <a:rPr lang="sk-SK" baseline="0" noProof="0" dirty="0"/>
                        <a:t> bodov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 bod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 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  <a:r>
                        <a:rPr lang="pl-PL" baseline="0" dirty="0"/>
                        <a:t> body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Prezentácia 1. časti úlohy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len prečítaná (v znakovej</a:t>
                      </a:r>
                      <a:r>
                        <a:rPr lang="sk-SK" baseline="0" noProof="0" dirty="0"/>
                        <a:t> reči</a:t>
                      </a:r>
                      <a:r>
                        <a:rPr lang="sk-SK" noProof="0" dirty="0"/>
                        <a:t>), slabá znalosť predmetu,</a:t>
                      </a:r>
                      <a:r>
                        <a:rPr lang="sk-SK" baseline="0" noProof="0" dirty="0"/>
                        <a:t> slabá slovná zásoba. Chýbajúce odpovede na otázky učiteľa.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Prezentácia čiastočne</a:t>
                      </a:r>
                      <a:r>
                        <a:rPr lang="sk-SK" baseline="0" noProof="0" dirty="0"/>
                        <a:t> čítaná a čiastočne hovorená (v znakovej reči). Slabé odpovede na otázky učiteľa.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/>
                        <a:t>Samostatná</a:t>
                      </a:r>
                      <a:r>
                        <a:rPr lang="sk-SK" baseline="0" noProof="0" dirty="0"/>
                        <a:t> prezentácia</a:t>
                      </a:r>
                      <a:r>
                        <a:rPr lang="sk-SK" noProof="0" dirty="0"/>
                        <a:t>, dobrá znalosť témy</a:t>
                      </a:r>
                      <a:r>
                        <a:rPr lang="sk-SK" baseline="0" noProof="0" dirty="0"/>
                        <a:t>. Dobré odpovede na otázky učiteľa.</a:t>
                      </a:r>
                      <a:endParaRPr lang="sk-SK" noProof="0" dirty="0"/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Zaangažovanie a výsledný efekt volebnej kampane</a:t>
                      </a:r>
                      <a:r>
                        <a:rPr lang="sk-SK" b="1" baseline="0" noProof="0" dirty="0"/>
                        <a:t>.</a:t>
                      </a:r>
                    </a:p>
                    <a:p>
                      <a:r>
                        <a:rPr lang="sk-SK" b="1" baseline="0" noProof="0" dirty="0"/>
                        <a:t>2. časť úlohy</a:t>
                      </a:r>
                      <a:endParaRPr lang="sk-SK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Slabé</a:t>
                      </a:r>
                      <a:r>
                        <a:rPr lang="sk-SK" baseline="0" noProof="0" dirty="0"/>
                        <a:t> zaangažovanie žiakov, veľká pomoc učiteľa.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Veľké</a:t>
                      </a:r>
                      <a:r>
                        <a:rPr lang="sk-SK" baseline="0" noProof="0" dirty="0"/>
                        <a:t> zaangažovanie žiakov v praktickej časti úlohy, malá pomoc učiteľa.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Veľmi dobré</a:t>
                      </a:r>
                      <a:r>
                        <a:rPr lang="sk-SK" baseline="0" noProof="0" dirty="0"/>
                        <a:t> zvládnutie </a:t>
                      </a:r>
                      <a:r>
                        <a:rPr lang="sk-SK" noProof="0" dirty="0"/>
                        <a:t>praktickej časti úlohy, žiaci boli</a:t>
                      </a:r>
                      <a:r>
                        <a:rPr lang="sk-SK" baseline="0" noProof="0" dirty="0"/>
                        <a:t> naozaj </a:t>
                      </a:r>
                      <a:r>
                        <a:rPr lang="sk-SK" baseline="0" noProof="0" dirty="0" err="1"/>
                        <a:t>aktívní</a:t>
                      </a:r>
                      <a:r>
                        <a:rPr lang="sk-SK" baseline="0" noProof="0" dirty="0"/>
                        <a:t>.</a:t>
                      </a:r>
                      <a:r>
                        <a:rPr lang="sk-SK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Vyhodnotenie: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63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451653"/>
              </p:ext>
            </p:extLst>
          </p:nvPr>
        </p:nvGraphicFramePr>
        <p:xfrm>
          <a:off x="457200" y="1481138"/>
          <a:ext cx="8229600" cy="3820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HODNOTENIE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Nedostatočný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Prípustný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Dostatočný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Veľmi 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5724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Výborný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Hodnotenie:</a:t>
            </a:r>
          </a:p>
        </p:txBody>
      </p:sp>
    </p:spTree>
    <p:extLst>
      <p:ext uri="{BB962C8B-B14F-4D97-AF65-F5344CB8AC3E}">
        <p14:creationId xmlns:p14="http://schemas.microsoft.com/office/powerpoint/2010/main" val="1066116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Pri realizácií tohto projektu ste mali možnosť využiť informácie z rôznych internetových zdrojov a oboznámiť sa so zásadami bezpečného využívania internetu.</a:t>
            </a:r>
          </a:p>
          <a:p>
            <a:r>
              <a:rPr lang="sk-SK" dirty="0"/>
              <a:t>Spoznali ste nové termíny dôležité pre každého občana, napr.: </a:t>
            </a:r>
            <a:r>
              <a:rPr lang="sk-SK" b="1" dirty="0"/>
              <a:t>voľby, volebná kampaň, volebný spot, verejný život, demokracia.</a:t>
            </a:r>
          </a:p>
          <a:p>
            <a:r>
              <a:rPr lang="sk-SK" dirty="0"/>
              <a:t>Dozvedeli ste sa, aké dôležité sú voľby pre občanov, ako veľa môžu zmeniť.</a:t>
            </a:r>
          </a:p>
          <a:p>
            <a:r>
              <a:rPr lang="pl-PL" dirty="0"/>
              <a:t> </a:t>
            </a:r>
            <a:r>
              <a:rPr lang="sk-SK" dirty="0"/>
              <a:t>Spoznali ste zásady správneho hlasovania, v rámci toho aj volieb do žiackej samosprávy. </a:t>
            </a:r>
          </a:p>
          <a:p>
            <a:r>
              <a:rPr lang="sk-SK" dirty="0"/>
              <a:t>Dozvedeli ste sa aké náročné a zodpovedné je pripraviť volebnú kampaň v svojej škole.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Záver:</a:t>
            </a:r>
          </a:p>
        </p:txBody>
      </p:sp>
    </p:spTree>
    <p:extLst>
      <p:ext uri="{BB962C8B-B14F-4D97-AF65-F5344CB8AC3E}">
        <p14:creationId xmlns:p14="http://schemas.microsoft.com/office/powerpoint/2010/main" val="3282518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Zistili ste, koľko úsilia treba venovať tomu, aby ste sa pripravili na voľby do žiackej samosprávy</a:t>
            </a:r>
          </a:p>
          <a:p>
            <a:r>
              <a:rPr lang="sk-SK" dirty="0"/>
              <a:t>Spoznali ste zásady spolupráce v skupine, zásady dobrej komunikácie.</a:t>
            </a:r>
          </a:p>
          <a:p>
            <a:pPr algn="just"/>
            <a:r>
              <a:rPr lang="sk-SK" dirty="0"/>
              <a:t>Uverili ste v seba samého, spoznali ste svoje možnosti a seba navzájom.</a:t>
            </a:r>
          </a:p>
          <a:p>
            <a:pPr algn="just"/>
            <a:r>
              <a:rPr lang="sk-SK" dirty="0"/>
              <a:t>Pri prezentácií svojej úlohy ste spoznali zásady </a:t>
            </a:r>
            <a:r>
              <a:rPr lang="sk-SK" dirty="0" err="1"/>
              <a:t>autoprezentácie</a:t>
            </a:r>
            <a:r>
              <a:rPr lang="sk-SK" dirty="0"/>
              <a:t> a vyskúšali ste si, aké to je vystupovať na verejnosti.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</a:t>
            </a:r>
            <a:r>
              <a:rPr lang="pl-P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3221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</a:t>
            </a:r>
            <a:r>
              <a:rPr lang="sk-SK" dirty="0"/>
              <a:t>. 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Vyhodnotenie</a:t>
            </a:r>
          </a:p>
          <a:p>
            <a:pPr marL="0" indent="0">
              <a:buNone/>
            </a:pPr>
            <a:r>
              <a:rPr lang="sk-SK" dirty="0"/>
              <a:t>6. Záver</a:t>
            </a:r>
          </a:p>
          <a:p>
            <a:pPr marL="0" indent="0">
              <a:buNone/>
            </a:pPr>
            <a:r>
              <a:rPr lang="sk-SK" dirty="0"/>
              <a:t>7. Poradca pre učiteľa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Obsah:</a:t>
            </a:r>
          </a:p>
        </p:txBody>
      </p:sp>
      <p:pic>
        <p:nvPicPr>
          <p:cNvPr id="1026" name="Picture 2" descr="Znalezione obrazy dla zapytania wybory powszechne obraz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407" y="1340768"/>
            <a:ext cx="3392990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nalezione obrazy dla zapytania wybory do samorz&amp;aogon;du uczniowskiego obraz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024"/>
            <a:ext cx="36195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683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Pred začiatkom projektu dôkladne oboznámte žiakov s obsahom úloh a prispôsobte spôsob komunikácie možnostiam žiaka.</a:t>
            </a:r>
          </a:p>
          <a:p>
            <a:pPr marL="0" indent="0">
              <a:buNone/>
            </a:pPr>
            <a:r>
              <a:rPr lang="sk-SK" dirty="0"/>
              <a:t>2. Informujte žiakov o zásadách bezpečného využívania internetu. Učiteľ by mal so žiakmi prejsť internetové zdroje a pomôcť mu ich pochopiť.</a:t>
            </a:r>
          </a:p>
          <a:p>
            <a:pPr marL="0" indent="0">
              <a:buNone/>
            </a:pPr>
            <a:r>
              <a:rPr lang="sk-SK" dirty="0"/>
              <a:t>3. Prvou časťou projektu je prezentácia alebo plagát, ktorý by žiaci mali pripraviť na hodinách v škole (v závislosti od intelektuálnych možností žiakov). Učiteľ by im mal pomôcť pripraviť pracovný plán pre obe skupiny, ktorý im pomôže pri realizácií projektu.</a:t>
            </a:r>
          </a:p>
          <a:p>
            <a:pPr marL="0" indent="0">
              <a:buNone/>
            </a:pPr>
            <a:r>
              <a:rPr lang="sk-SK" dirty="0"/>
              <a:t>4. Druhá časť úlohy by mala byť vo veľkej miere vypracovaná na školských hodinách. Doma môžu pripraviť letáky, plagáty, inzeráty (na základe predchádzajúcich inštrukcií).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Poradca pre učiteľa</a:t>
            </a:r>
            <a:r>
              <a:rPr lang="pl-PL" dirty="0"/>
              <a:t>: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126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722307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pl-PL" dirty="0"/>
              <a:t>5</a:t>
            </a:r>
            <a:r>
              <a:rPr lang="sk-SK" dirty="0"/>
              <a:t>. V závislosti od potrieb môže učiteľ žiakom pomáhať. Predovšetkým v prvej časti úlohy je dôležité pripomínať žiakom, aby uvádzali definície zo zdrojov. Ak im nestačia slová, môžu ich nahradiť kresbami, fotografiami, vystrihnutými obrázkami z novín.</a:t>
            </a:r>
          </a:p>
          <a:p>
            <a:pPr marL="109728" indent="0">
              <a:buNone/>
            </a:pPr>
            <a:r>
              <a:rPr lang="sk-SK" dirty="0"/>
              <a:t>6. Učiteľ by mal žiakom pripomínať, že musia tak napísať svoje úlohy, aby ich potom mohli zrozumiteľne predstaviť celej triede.</a:t>
            </a:r>
          </a:p>
          <a:p>
            <a:pPr marL="109728" indent="0">
              <a:buNone/>
            </a:pPr>
            <a:r>
              <a:rPr lang="sk-SK" dirty="0"/>
              <a:t>7. V závislosti od možností žiakov by učiteľ mal na projekt určiť od 3 do 4 týždňov (spolu s prezentáciou projektu).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110401"/>
            <a:ext cx="8229600" cy="1143000"/>
          </a:xfrm>
        </p:spPr>
        <p:txBody>
          <a:bodyPr>
            <a:normAutofit/>
          </a:bodyPr>
          <a:lstStyle/>
          <a:p>
            <a:r>
              <a:rPr lang="sk-SK" dirty="0"/>
              <a:t>Poradca pre učiteľa: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4B4BFA62-9F20-45D8-9C40-54AE0DCC42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57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205" y="6289781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93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k-SK" dirty="0"/>
              <a:t>Na Slovensku máme demokratický systém, ktorý je pre občanov najlepšou formou vlády.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b="1" dirty="0">
                <a:solidFill>
                  <a:srgbClr val="FF0000"/>
                </a:solidFill>
              </a:rPr>
              <a:t>Demokracia</a:t>
            </a:r>
            <a:r>
              <a:rPr lang="sk-SK" dirty="0"/>
              <a:t> – znamená „vládu ľudu”, čiže občania štátu rozhodujú, kto by mal v štáte vládnuť(aká strana, prezident), aké zákony sú dôležité pre jej obyvateľov, čo treba zmeniť, aby sa zlepšil život občanov atď.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Účasť občanov na riadení štátu nazývame </a:t>
            </a:r>
            <a:r>
              <a:rPr lang="sk-SK" b="1" dirty="0"/>
              <a:t>verejným životom. </a:t>
            </a:r>
          </a:p>
          <a:p>
            <a:pPr marL="0" indent="0" algn="just">
              <a:buNone/>
            </a:pPr>
            <a:r>
              <a:rPr lang="sk-SK" dirty="0"/>
              <a:t>Niekedy si môžeme všimnúť, že dospelí kritizujú vládu, vyjadrujú svoju nepokojnosť napr. organizujú štrajk, protest. </a:t>
            </a:r>
          </a:p>
          <a:p>
            <a:pPr marL="0" indent="0" algn="just">
              <a:buNone/>
            </a:pPr>
            <a:r>
              <a:rPr lang="sk-SK" dirty="0"/>
              <a:t>Aby sme však mali právo kritizovať vládu, treba sa aktívne zúčastňovať volieb a verejného života štátu. Kým začnete pracovať, oboznámite sa s princípmi i právami platnými v demokratickom štáte.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</p:spTree>
    <p:extLst>
      <p:ext uri="{BB962C8B-B14F-4D97-AF65-F5344CB8AC3E}">
        <p14:creationId xmlns:p14="http://schemas.microsoft.com/office/powerpoint/2010/main" val="317805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k-SK" dirty="0"/>
              <a:t>V rámci nášho projektu sa budeme sústreďovať nie len na občanov vo voľbách.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Každý občan by mal poznať zásady demokratických volieb, vedieť kriticky ohodnotiť heslá a volebné programy a vedieť, čím by sa mal riadiť občan pri rozhodovaní, koho bude voliť. 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Vy ešte nie ste plnoletí (nemáte 18 rokov), preto sa naučíte zásady účasti na voľbách na príklade volieb do žiackej samosprávy.</a:t>
            </a:r>
          </a:p>
          <a:p>
            <a:endParaRPr lang="sk-SK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</p:spTree>
    <p:extLst>
      <p:ext uri="{BB962C8B-B14F-4D97-AF65-F5344CB8AC3E}">
        <p14:creationId xmlns:p14="http://schemas.microsoft.com/office/powerpoint/2010/main" val="171331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sk-SK" dirty="0"/>
              <a:t>Kým však začneme, nájdite v slovníku alebo na internete význam termínov, ktoré sa objavili na našich prvých snímkach:</a:t>
            </a:r>
          </a:p>
          <a:p>
            <a:pPr marL="109728" indent="0">
              <a:buNone/>
            </a:pPr>
            <a:r>
              <a:rPr lang="sk-SK" dirty="0"/>
              <a:t>Termíny, ktoré si je potrebné overiť:</a:t>
            </a:r>
          </a:p>
          <a:p>
            <a:r>
              <a:rPr lang="sk-SK" b="1" dirty="0"/>
              <a:t>Verejný život</a:t>
            </a:r>
          </a:p>
          <a:p>
            <a:r>
              <a:rPr lang="sk-SK" b="1" dirty="0"/>
              <a:t>Demokratický systém</a:t>
            </a:r>
          </a:p>
          <a:p>
            <a:r>
              <a:rPr lang="sk-SK" b="1" dirty="0"/>
              <a:t>Voľby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</p:spTree>
    <p:extLst>
      <p:ext uri="{BB962C8B-B14F-4D97-AF65-F5344CB8AC3E}">
        <p14:creationId xmlns:p14="http://schemas.microsoft.com/office/powerpoint/2010/main" val="329643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/>
              <a:t>Každý občan Slovenskej republiky by mal vedieť, čím sa má riadiť pri rozhodnutiach, ktoré sa týkajú volieb a aký veľký vplyv majú na život občana a celý štát. </a:t>
            </a:r>
          </a:p>
          <a:p>
            <a:pPr marL="0" indent="0">
              <a:buNone/>
            </a:pPr>
            <a:r>
              <a:rPr lang="sk-SK" dirty="0"/>
              <a:t>Vaša úloha sa bude skladať z dvoch častí. </a:t>
            </a:r>
            <a:r>
              <a:rPr lang="sk-SK" b="1" dirty="0"/>
              <a:t>Cieľom prvej úlohy bude oboznámiť sa so zásadami platiacimi počas volieb a význame volieb v spoločenskom živote. </a:t>
            </a:r>
          </a:p>
          <a:p>
            <a:pPr marL="0" indent="0">
              <a:buNone/>
            </a:pPr>
            <a:r>
              <a:rPr lang="sk-SK" b="1" dirty="0"/>
              <a:t>Cieľom druhej časti úlohy bude príprava volebnej kampane do žiackej samosprávy na Vašej škole.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</a:t>
            </a:r>
            <a:r>
              <a:rPr lang="pl-P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2561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1. ČASŤ:</a:t>
            </a:r>
          </a:p>
          <a:p>
            <a:pPr marL="0" indent="0">
              <a:buNone/>
            </a:pPr>
            <a:r>
              <a:rPr lang="sk-SK" b="1" dirty="0"/>
              <a:t>SKUPINOVÁ PRÁCA</a:t>
            </a:r>
          </a:p>
          <a:p>
            <a:pPr marL="0" indent="0">
              <a:buNone/>
            </a:pPr>
            <a:r>
              <a:rPr lang="sk-SK" dirty="0"/>
              <a:t>Rozdeľte sa na dve skupiny, každá skupina bude musieť vypracovať inú úlohu, s jej realizáciou Vám pomôže učiteľ:</a:t>
            </a:r>
          </a:p>
          <a:p>
            <a:pPr marL="0" indent="0">
              <a:buNone/>
            </a:pPr>
            <a:r>
              <a:rPr lang="sk-SK" b="1" dirty="0"/>
              <a:t>1. skupina </a:t>
            </a:r>
            <a:r>
              <a:rPr lang="sk-SK" dirty="0"/>
              <a:t>– pripraví prezentáciu alebo plagát, ktoré budú obsahovať odpovede na nižšie uvedené otázky:</a:t>
            </a:r>
          </a:p>
          <a:p>
            <a:r>
              <a:rPr lang="sk-SK" dirty="0"/>
              <a:t>Vysvetlite pojem voľby a kto sa na nich môže zúčastniť?</a:t>
            </a:r>
          </a:p>
          <a:p>
            <a:r>
              <a:rPr lang="sk-SK" dirty="0"/>
              <a:t>Vymenujte a krátko opíšte zásady volieb (5 – základných zásad). </a:t>
            </a:r>
          </a:p>
          <a:p>
            <a:r>
              <a:rPr lang="sk-SK" dirty="0"/>
              <a:t>Kde a ako hlasujú občania?</a:t>
            </a:r>
          </a:p>
          <a:p>
            <a:r>
              <a:rPr lang="sk-SK" dirty="0"/>
              <a:t>Kto sa môže zúčastniť hlasovania?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</p:spTree>
    <p:extLst>
      <p:ext uri="{BB962C8B-B14F-4D97-AF65-F5344CB8AC3E}">
        <p14:creationId xmlns:p14="http://schemas.microsoft.com/office/powerpoint/2010/main" val="91699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2. </a:t>
            </a:r>
            <a:r>
              <a:rPr lang="sk-SK" b="1" dirty="0"/>
              <a:t>skupina</a:t>
            </a:r>
            <a:r>
              <a:rPr lang="sk-SK" dirty="0"/>
              <a:t>– pripraví prezentáciu alebo plagát na tému:</a:t>
            </a:r>
          </a:p>
          <a:p>
            <a:r>
              <a:rPr lang="sk-SK" dirty="0"/>
              <a:t>Čím je volebná kampaň? </a:t>
            </a:r>
          </a:p>
          <a:p>
            <a:r>
              <a:rPr lang="sk-SK" dirty="0"/>
              <a:t>Aké výhody pre občanov prináša účasť na voľbách? </a:t>
            </a:r>
          </a:p>
          <a:p>
            <a:r>
              <a:rPr lang="sk-SK" dirty="0"/>
              <a:t>Príklad volebných hesiel a spotov z predchádzajúcej volebnej kampane (prezidentské alebo parlamentné voľby).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</a:t>
            </a:r>
            <a:r>
              <a:rPr lang="pl-P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721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/>
              <a:t>Prvá časť úlohy má pomôcť pri vypracovaní druhej časti úlohy. V tejto časti budete pripravovať volebnú kampaň do žiackej samosprávy na Vašej škole. </a:t>
            </a:r>
          </a:p>
          <a:p>
            <a:pPr marL="0" indent="0">
              <a:buNone/>
            </a:pPr>
            <a:r>
              <a:rPr lang="sk-SK" b="1" dirty="0"/>
              <a:t>2. časť</a:t>
            </a:r>
          </a:p>
          <a:p>
            <a:pPr marL="0" indent="0">
              <a:buNone/>
            </a:pPr>
            <a:r>
              <a:rPr lang="sk-SK" b="1" dirty="0"/>
              <a:t>1. skupina</a:t>
            </a:r>
            <a:r>
              <a:rPr lang="sk-SK" dirty="0"/>
              <a:t>– Budete hrať úlohu Volebnej komisie, Vaše úlohy:</a:t>
            </a:r>
          </a:p>
          <a:p>
            <a:r>
              <a:rPr lang="sk-SK" dirty="0"/>
              <a:t>Určiť termín volieb</a:t>
            </a:r>
          </a:p>
          <a:p>
            <a:r>
              <a:rPr lang="sk-SK" dirty="0"/>
              <a:t>Určiť, kto sa na nich môže zúčastniť (všetci žiaci, žiaci a učitelia)</a:t>
            </a:r>
          </a:p>
          <a:p>
            <a:r>
              <a:rPr lang="sk-SK" dirty="0"/>
              <a:t>Určiť termínu prihlasovania sa kandidátov a podmienok, ktoré musia splniť(napr. dobre známky, vzorné správanie atď.)</a:t>
            </a:r>
          </a:p>
          <a:p>
            <a:r>
              <a:rPr lang="sk-SK" dirty="0"/>
              <a:t>Určiť zloženie volebnej komisie, voľba predsedu</a:t>
            </a:r>
          </a:p>
          <a:p>
            <a:r>
              <a:rPr lang="sk-SK" dirty="0"/>
              <a:t>Určiť času trvania volebnej kampane a jej princípov </a:t>
            </a:r>
          </a:p>
          <a:p>
            <a:r>
              <a:rPr lang="sk-SK" dirty="0"/>
              <a:t>Príprava volebných zoznamov, hlasovacích miest, hlasovacích lístkov, urien</a:t>
            </a:r>
          </a:p>
          <a:p>
            <a:pPr marL="0" indent="0">
              <a:buNone/>
            </a:pPr>
            <a:r>
              <a:rPr lang="sk-SK" dirty="0"/>
              <a:t>Všetky tieto informácie sa musia nachádzať na plagátoch alebo kartičkách vytlačených na počítači (čitateľné písmo)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Úloha:</a:t>
            </a:r>
          </a:p>
        </p:txBody>
      </p:sp>
    </p:spTree>
    <p:extLst>
      <p:ext uri="{BB962C8B-B14F-4D97-AF65-F5344CB8AC3E}">
        <p14:creationId xmlns:p14="http://schemas.microsoft.com/office/powerpoint/2010/main" val="3737300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912</TotalTime>
  <Words>1568</Words>
  <Application>Microsoft Office PowerPoint</Application>
  <PresentationFormat>Pokaz na ekranie (4:3)</PresentationFormat>
  <Paragraphs>158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Lucida Sans Unicode</vt:lpstr>
      <vt:lpstr>Times New Roman</vt:lpstr>
      <vt:lpstr>Verdana</vt:lpstr>
      <vt:lpstr>Wingdings 2</vt:lpstr>
      <vt:lpstr>Wingdings 3</vt:lpstr>
      <vt:lpstr>Hol</vt:lpstr>
      <vt:lpstr>Účasť na voľbách– na príklade volieb do žiackej samosprávy</vt:lpstr>
      <vt:lpstr>Obsah:</vt:lpstr>
      <vt:lpstr>Úvod:</vt:lpstr>
      <vt:lpstr>Úvod:</vt:lpstr>
      <vt:lpstr>Úvod:</vt:lpstr>
      <vt:lpstr>Úloha:</vt:lpstr>
      <vt:lpstr>Úloha:</vt:lpstr>
      <vt:lpstr>Úloha:</vt:lpstr>
      <vt:lpstr>Úloha:</vt:lpstr>
      <vt:lpstr>Úloha:</vt:lpstr>
      <vt:lpstr>Proces – pracovný plán:</vt:lpstr>
      <vt:lpstr>Proces:</vt:lpstr>
      <vt:lpstr>Proces:</vt:lpstr>
      <vt:lpstr>Zdroje:</vt:lpstr>
      <vt:lpstr> Vyhodnotenie: </vt:lpstr>
      <vt:lpstr>Vyhodnotenie: </vt:lpstr>
      <vt:lpstr>Hodnotenie:</vt:lpstr>
      <vt:lpstr>Záver:</vt:lpstr>
      <vt:lpstr>Záver:</vt:lpstr>
      <vt:lpstr> Poradca pre učiteľa:  </vt:lpstr>
      <vt:lpstr>Poradca pre učiteľa: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Smorąg</dc:creator>
  <cp:lastModifiedBy>Anna Basta</cp:lastModifiedBy>
  <cp:revision>86</cp:revision>
  <dcterms:created xsi:type="dcterms:W3CDTF">2016-12-01T12:16:22Z</dcterms:created>
  <dcterms:modified xsi:type="dcterms:W3CDTF">2020-01-14T15:07:32Z</dcterms:modified>
</cp:coreProperties>
</file>