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74" r:id="rId4"/>
    <p:sldId id="258" r:id="rId5"/>
    <p:sldId id="268" r:id="rId6"/>
    <p:sldId id="259" r:id="rId7"/>
    <p:sldId id="260" r:id="rId8"/>
    <p:sldId id="261" r:id="rId9"/>
    <p:sldId id="273" r:id="rId10"/>
    <p:sldId id="262" r:id="rId11"/>
    <p:sldId id="269" r:id="rId12"/>
    <p:sldId id="263" r:id="rId13"/>
    <p:sldId id="264" r:id="rId14"/>
    <p:sldId id="265" r:id="rId15"/>
    <p:sldId id="270" r:id="rId16"/>
    <p:sldId id="266" r:id="rId17"/>
    <p:sldId id="271" r:id="rId18"/>
    <p:sldId id="267" r:id="rId19"/>
    <p:sldId id="272" r:id="rId2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7" autoAdjust="0"/>
    <p:restoredTop sz="94660"/>
  </p:normalViewPr>
  <p:slideViewPr>
    <p:cSldViewPr>
      <p:cViewPr varScale="1">
        <p:scale>
          <a:sx n="84" d="100"/>
          <a:sy n="84" d="100"/>
        </p:scale>
        <p:origin x="1430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Prostokąt zaokrąglony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376C-B1FC-4D91-8DD7-8DC457A09015}" type="datetimeFigureOut">
              <a:rPr lang="pl-PL" smtClean="0"/>
              <a:pPr/>
              <a:t>14.01.2020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4B21D66-43AB-4F83-A507-195F362E944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376C-B1FC-4D91-8DD7-8DC457A09015}" type="datetimeFigureOut">
              <a:rPr lang="pl-PL" smtClean="0"/>
              <a:pPr/>
              <a:t>14.01.2020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1D66-43AB-4F83-A507-195F362E944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376C-B1FC-4D91-8DD7-8DC457A09015}" type="datetimeFigureOut">
              <a:rPr lang="pl-PL" smtClean="0"/>
              <a:pPr/>
              <a:t>14.01.2020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1D66-43AB-4F83-A507-195F362E944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376C-B1FC-4D91-8DD7-8DC457A09015}" type="datetimeFigureOut">
              <a:rPr lang="pl-PL" smtClean="0"/>
              <a:pPr/>
              <a:t>14.01.2020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1D66-43AB-4F83-A507-195F362E944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Prostokąt zaokrąglony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376C-B1FC-4D91-8DD7-8DC457A09015}" type="datetimeFigureOut">
              <a:rPr lang="pl-PL" smtClean="0"/>
              <a:pPr/>
              <a:t>14.01.2020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Prostokąt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4B21D66-43AB-4F83-A507-195F362E944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376C-B1FC-4D91-8DD7-8DC457A09015}" type="datetimeFigureOut">
              <a:rPr lang="pl-PL" smtClean="0"/>
              <a:pPr/>
              <a:t>14.01.2020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1D66-43AB-4F83-A507-195F362E944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376C-B1FC-4D91-8DD7-8DC457A09015}" type="datetimeFigureOut">
              <a:rPr lang="pl-PL" smtClean="0"/>
              <a:pPr/>
              <a:t>14.01.2020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1D66-43AB-4F83-A507-195F362E944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376C-B1FC-4D91-8DD7-8DC457A09015}" type="datetimeFigureOut">
              <a:rPr lang="pl-PL" smtClean="0"/>
              <a:pPr/>
              <a:t>14.01.2020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1D66-43AB-4F83-A507-195F362E944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376C-B1FC-4D91-8DD7-8DC457A09015}" type="datetimeFigureOut">
              <a:rPr lang="pl-PL" smtClean="0"/>
              <a:pPr/>
              <a:t>14.01.2020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1D66-43AB-4F83-A507-195F362E944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Prostokąt zaokrąglony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376C-B1FC-4D91-8DD7-8DC457A09015}" type="datetimeFigureOut">
              <a:rPr lang="pl-PL" smtClean="0"/>
              <a:pPr/>
              <a:t>14.01.2020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1D66-43AB-4F83-A507-195F362E944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376C-B1FC-4D91-8DD7-8DC457A09015}" type="datetimeFigureOut">
              <a:rPr lang="pl-PL" smtClean="0"/>
              <a:pPr/>
              <a:t>14.01.2020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4B21D66-43AB-4F83-A507-195F362E944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Prostokąt zaokrąglony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65F376C-B1FC-4D91-8DD7-8DC457A09015}" type="datetimeFigureOut">
              <a:rPr lang="pl-PL" smtClean="0"/>
              <a:pPr/>
              <a:t>14.01.2020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4B21D66-43AB-4F83-A507-195F362E944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ennikn.sk/blog/687141/co-pre-mna-znamena-vlastenectvo/" TargetMode="External"/><Relationship Id="rId2" Type="http://schemas.openxmlformats.org/officeDocument/2006/relationships/hyperlink" Target="https://dennikn.sk/blog/1166449/moderny-patriotizmu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ebavedome.sk/vlastenectvo-nacionalizmus/" TargetMode="External"/><Relationship Id="rId4" Type="http://schemas.openxmlformats.org/officeDocument/2006/relationships/hyperlink" Target="https://sk.wikipedia.org/wiki/Patriotizmus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600200"/>
          </a:xfrm>
        </p:spPr>
        <p:txBody>
          <a:bodyPr>
            <a:normAutofit fontScale="85000" lnSpcReduction="20000"/>
          </a:bodyPr>
          <a:lstStyle/>
          <a:p>
            <a:r>
              <a:rPr lang="sk-SK" b="1" dirty="0"/>
              <a:t>Web </a:t>
            </a:r>
            <a:r>
              <a:rPr lang="sk-SK" b="1" dirty="0" err="1"/>
              <a:t>Quest</a:t>
            </a:r>
            <a:r>
              <a:rPr lang="sk-SK" b="1" dirty="0"/>
              <a:t> určený pre žiakov druhého stupňa základných škôl so sluchovým postihnutím na hodiny občianskej výchovy.</a:t>
            </a:r>
          </a:p>
          <a:p>
            <a:endParaRPr lang="sk-SK" b="1" dirty="0"/>
          </a:p>
          <a:p>
            <a:r>
              <a:rPr lang="sk-SK" b="1" dirty="0"/>
              <a:t>Vypracovala: Maria </a:t>
            </a:r>
            <a:r>
              <a:rPr lang="sk-SK" b="1" dirty="0" err="1"/>
              <a:t>Smorąg</a:t>
            </a:r>
            <a:endParaRPr lang="sk-SK" dirty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57200" y="2492896"/>
            <a:ext cx="8229600" cy="1470025"/>
          </a:xfrm>
        </p:spPr>
        <p:txBody>
          <a:bodyPr>
            <a:normAutofit/>
          </a:bodyPr>
          <a:lstStyle/>
          <a:p>
            <a:r>
              <a:rPr lang="sk-SK" dirty="0">
                <a:solidFill>
                  <a:schemeClr val="tx1"/>
                </a:solidFill>
              </a:rPr>
              <a:t>Patriotizmus </a:t>
            </a:r>
            <a:br>
              <a:rPr lang="sk-SK" dirty="0">
                <a:solidFill>
                  <a:schemeClr val="tx1"/>
                </a:solidFill>
              </a:rPr>
            </a:br>
            <a:r>
              <a:rPr lang="sk-SK" dirty="0">
                <a:solidFill>
                  <a:schemeClr val="tx1"/>
                </a:solidFill>
              </a:rPr>
              <a:t>kedysi a dnes.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8EAE383F-ED98-4979-95E3-7393072F30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7723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2" y="6266500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676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Proces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dirty="0"/>
              <a:t>Informácie potrebné na prípravu prezentácie hľadajte na uvedených internetových alebo iných Vám známych stránkach.</a:t>
            </a:r>
          </a:p>
          <a:p>
            <a:pPr marL="0" indent="0">
              <a:buNone/>
            </a:pPr>
            <a:r>
              <a:rPr lang="sk-SK" dirty="0"/>
              <a:t>Prezentácia môže byť pripravená pomocou počítačového programu </a:t>
            </a:r>
            <a:r>
              <a:rPr lang="sk-SK" dirty="0" err="1"/>
              <a:t>Power</a:t>
            </a:r>
            <a:r>
              <a:rPr lang="sk-SK" dirty="0"/>
              <a:t> Point alebo na veľkom kartónovom papieri. Práca musí byť estetická (pekne pripravená). </a:t>
            </a:r>
            <a:r>
              <a:rPr lang="sk-SK" u="sng" dirty="0"/>
              <a:t>V každej prezentácií musí byť uvedená:</a:t>
            </a:r>
          </a:p>
          <a:p>
            <a:pPr marL="0" indent="0">
              <a:buNone/>
            </a:pPr>
            <a:r>
              <a:rPr lang="sk-SK" dirty="0"/>
              <a:t>1. Téma (iná pre každú skupinu)</a:t>
            </a:r>
          </a:p>
          <a:p>
            <a:pPr marL="0" indent="0">
              <a:buNone/>
            </a:pPr>
            <a:r>
              <a:rPr lang="sk-SK" dirty="0"/>
              <a:t>2. Mená a priezviská žiakov, ktorí ju pripravili</a:t>
            </a:r>
          </a:p>
          <a:p>
            <a:pPr marL="0" indent="0">
              <a:buNone/>
            </a:pPr>
            <a:r>
              <a:rPr lang="sk-SK" dirty="0"/>
              <a:t>3. Spracovanie témy podľa inštrukcií učiteľa</a:t>
            </a:r>
          </a:p>
          <a:p>
            <a:pPr marL="0" indent="0">
              <a:buNone/>
            </a:pPr>
            <a:r>
              <a:rPr lang="sk-SK" dirty="0"/>
              <a:t>4. Prácu musia prezentovať všetci žiaci, ktorí ju pripravili.</a:t>
            </a:r>
          </a:p>
          <a:p>
            <a:pPr marL="0" indent="0">
              <a:buNone/>
            </a:pPr>
            <a:r>
              <a:rPr lang="sk-SK" dirty="0"/>
              <a:t>5. Každá skupina prezentuje svoju prácu pred triedou.</a:t>
            </a:r>
          </a:p>
          <a:p>
            <a:pPr marL="0" indent="0">
              <a:buNone/>
            </a:pPr>
            <a:r>
              <a:rPr lang="sk-SK" dirty="0"/>
              <a:t>6. Dodatočne bodovaná bude príprava dvoch prvkov: plagátu a prezentácie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5378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sk-SK" dirty="0"/>
              <a:t>1. Skupina by v rámci svojej úlohy mala:</a:t>
            </a:r>
          </a:p>
          <a:p>
            <a:r>
              <a:rPr lang="sk-SK" dirty="0"/>
              <a:t>Určiť a vypísať udalosti z dejín Slovenska, ktoré sa budú nachádzať v prezentácií.</a:t>
            </a:r>
          </a:p>
          <a:p>
            <a:r>
              <a:rPr lang="sk-SK" dirty="0"/>
              <a:t>Vybrať 3-4 osobnosti z histórie Slovenska, ktoré sú považované za národných hrdinov a ktoré budú v krátkosti predstavené v prezentácií.</a:t>
            </a:r>
          </a:p>
          <a:p>
            <a:pPr marL="109728" indent="0">
              <a:buNone/>
            </a:pPr>
            <a:r>
              <a:rPr lang="sk-SK" dirty="0"/>
              <a:t>2.Skupina sa  v rámci svojej úlohy môže najprv zamyslieť, čo znamená byť modreným patriotom, čo preto treba urobiť. Môžete tiež urobiť krátky rozhovor so žiakmi iných tried, s učiteľmi, vychovávateľmi, rodičmi, vtedy budeme mať k dispozícií viac informácií.</a:t>
            </a:r>
          </a:p>
        </p:txBody>
      </p:sp>
    </p:spTree>
    <p:extLst>
      <p:ext uri="{BB962C8B-B14F-4D97-AF65-F5344CB8AC3E}">
        <p14:creationId xmlns:p14="http://schemas.microsoft.com/office/powerpoint/2010/main" val="3943923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Zdroje: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hlinkClick r:id="rId2"/>
              </a:rPr>
              <a:t>https://dennikn.sk/blog/1166449/moderny-patriotizmus/ </a:t>
            </a:r>
            <a:endParaRPr lang="pl-PL" dirty="0" smtClean="0"/>
          </a:p>
          <a:p>
            <a:r>
              <a:rPr lang="pl-PL" dirty="0" smtClean="0">
                <a:hlinkClick r:id="rId3"/>
              </a:rPr>
              <a:t>https://dennikn.sk/blog/687141/co-pre-mna-znamena-vlastenectvo/ </a:t>
            </a:r>
            <a:endParaRPr lang="pl-PL" dirty="0" smtClean="0"/>
          </a:p>
          <a:p>
            <a:r>
              <a:rPr lang="pl-PL" dirty="0" smtClean="0">
                <a:hlinkClick r:id="rId4"/>
              </a:rPr>
              <a:t>https://sk.wikipedia.org/wiki/Patriotizmus </a:t>
            </a:r>
            <a:endParaRPr lang="pl-PL" dirty="0" smtClean="0"/>
          </a:p>
          <a:p>
            <a:r>
              <a:rPr lang="pl-PL" dirty="0" smtClean="0">
                <a:hlinkClick r:id="rId5"/>
              </a:rPr>
              <a:t>http://sebavedome.sk/vlastenectvo-nacionalizmus/ </a:t>
            </a:r>
            <a:endParaRPr lang="pl-PL" dirty="0" smtClean="0"/>
          </a:p>
          <a:p>
            <a:endParaRPr lang="pl-PL" smtClean="0"/>
          </a:p>
          <a:p>
            <a:pPr>
              <a:buNone/>
            </a:pPr>
            <a:r>
              <a:rPr lang="sk-SK" smtClean="0"/>
              <a:t>Vyhľadávač </a:t>
            </a:r>
            <a:r>
              <a:rPr lang="sk-SK" dirty="0"/>
              <a:t>GOOGLE – patriotizmus kedysi a dnes– obrazy, fotografie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1432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sk-SK" dirty="0"/>
              <a:t>Vyhodnotenie: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67620023"/>
              </p:ext>
            </p:extLst>
          </p:nvPr>
        </p:nvGraphicFramePr>
        <p:xfrm>
          <a:off x="914400" y="1447800"/>
          <a:ext cx="7772400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noProof="0" dirty="0"/>
                        <a:t>Počet bodov</a:t>
                      </a: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</a:t>
                      </a:r>
                      <a:r>
                        <a:rPr lang="pl-PL" baseline="0" dirty="0"/>
                        <a:t> bod</a:t>
                      </a:r>
                      <a:endParaRPr lang="pl-PL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 body</a:t>
                      </a: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3 body</a:t>
                      </a:r>
                    </a:p>
                  </a:txBody>
                  <a:tcPr marL="86360" marR="8636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noProof="0" dirty="0"/>
                        <a:t>Obsahová stránka</a:t>
                      </a: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noProof="0" dirty="0"/>
                        <a:t>Neúplná informácia, často nesúvisiaca s témou. Povrchné využitie zdrojov.</a:t>
                      </a:r>
                    </a:p>
                    <a:p>
                      <a:endParaRPr lang="pl-PL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noProof="0" dirty="0"/>
                        <a:t>Spracovanie väčšej</a:t>
                      </a:r>
                      <a:r>
                        <a:rPr lang="sk-SK" baseline="0" noProof="0" dirty="0"/>
                        <a:t> časti úloh v súlade s témou. </a:t>
                      </a:r>
                      <a:r>
                        <a:rPr lang="sk-SK" noProof="0" dirty="0"/>
                        <a:t>Využitie väčšiny</a:t>
                      </a:r>
                      <a:r>
                        <a:rPr lang="sk-SK" baseline="0" noProof="0" dirty="0"/>
                        <a:t> uvádzaných zdrojov.</a:t>
                      </a:r>
                      <a:endParaRPr lang="sk-SK" noProof="0" dirty="0"/>
                    </a:p>
                    <a:p>
                      <a:endParaRPr lang="pl-PL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Vyčerpávajúce spracovanie témy. Úplne využitie uvedených zdrojov a iných informácií.</a:t>
                      </a:r>
                    </a:p>
                  </a:txBody>
                  <a:tcPr marL="86360" marR="8636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noProof="0" dirty="0"/>
                        <a:t>Estetický dojem</a:t>
                      </a: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noProof="0" dirty="0"/>
                        <a:t>Zlé rozplánovanie prvkov. Práca je nečitateľná a</a:t>
                      </a:r>
                      <a:r>
                        <a:rPr lang="sk-SK" baseline="0" noProof="0" dirty="0"/>
                        <a:t> neestetická</a:t>
                      </a:r>
                      <a:r>
                        <a:rPr lang="sk-SK" noProof="0" dirty="0"/>
                        <a:t>.</a:t>
                      </a:r>
                    </a:p>
                    <a:p>
                      <a:endParaRPr lang="pl-PL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noProof="0" dirty="0"/>
                        <a:t>Obsah vhodne </a:t>
                      </a:r>
                      <a:r>
                        <a:rPr lang="sk-SK" baseline="0" noProof="0" dirty="0"/>
                        <a:t>usporiadaný</a:t>
                      </a:r>
                      <a:r>
                        <a:rPr lang="sk-SK" noProof="0" dirty="0"/>
                        <a:t>. Vhodný počet snímok, práca</a:t>
                      </a:r>
                      <a:r>
                        <a:rPr lang="sk-SK" baseline="0" noProof="0" dirty="0"/>
                        <a:t> je čitateľná</a:t>
                      </a:r>
                      <a:r>
                        <a:rPr lang="sk-SK" noProof="0" dirty="0"/>
                        <a:t>.</a:t>
                      </a:r>
                    </a:p>
                    <a:p>
                      <a:endParaRPr lang="pl-PL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noProof="0" dirty="0"/>
                        <a:t>Prehľadná, čitateľná, estetická práca. Obsah usporiadaný. Vhodne volené estetické prvky.</a:t>
                      </a:r>
                    </a:p>
                    <a:p>
                      <a:endParaRPr lang="pl-PL" dirty="0"/>
                    </a:p>
                  </a:txBody>
                  <a:tcPr marL="86360" marR="8636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9942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Vyhodnotenie</a:t>
            </a:r>
            <a:r>
              <a:rPr lang="pl-PL" dirty="0"/>
              <a:t>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35890128"/>
              </p:ext>
            </p:extLst>
          </p:nvPr>
        </p:nvGraphicFramePr>
        <p:xfrm>
          <a:off x="914400" y="1447800"/>
          <a:ext cx="7772400" cy="530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noProof="0" dirty="0"/>
                        <a:t>Počet bodov</a:t>
                      </a: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</a:t>
                      </a:r>
                      <a:r>
                        <a:rPr lang="pl-PL" baseline="0" dirty="0"/>
                        <a:t> bod</a:t>
                      </a:r>
                      <a:endParaRPr lang="pl-PL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</a:t>
                      </a:r>
                      <a:r>
                        <a:rPr lang="pl-PL" baseline="0" dirty="0"/>
                        <a:t> body</a:t>
                      </a:r>
                      <a:endParaRPr lang="pl-PL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3</a:t>
                      </a:r>
                      <a:r>
                        <a:rPr lang="pl-PL" baseline="0" dirty="0"/>
                        <a:t> body</a:t>
                      </a:r>
                      <a:endParaRPr lang="pl-PL" dirty="0"/>
                    </a:p>
                  </a:txBody>
                  <a:tcPr marL="86360" marR="8636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1" noProof="0" dirty="0"/>
                        <a:t>Zaangažovanie skupiny a schopnosť spolupráce</a:t>
                      </a:r>
                    </a:p>
                    <a:p>
                      <a:endParaRPr lang="pl-PL" b="1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Chýbajúce zaangažovanie</a:t>
                      </a:r>
                      <a:r>
                        <a:rPr lang="sk-SK" baseline="0" noProof="0" dirty="0"/>
                        <a:t> všetkých členov skupiny</a:t>
                      </a:r>
                      <a:r>
                        <a:rPr lang="sk-SK" noProof="0" dirty="0"/>
                        <a:t>,</a:t>
                      </a:r>
                      <a:r>
                        <a:rPr lang="sk-SK" baseline="0" noProof="0" dirty="0"/>
                        <a:t> slabá komunikácia v skupine.</a:t>
                      </a:r>
                      <a:endParaRPr lang="sk-SK" noProof="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noProof="0" dirty="0"/>
                        <a:t>Zaangažovanie celej skupiny. Drobné nedorozumenia.</a:t>
                      </a:r>
                    </a:p>
                    <a:p>
                      <a:endParaRPr lang="pl-PL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noProof="0" dirty="0"/>
                        <a:t>Veľmi dobrá spolupráca v skupine. Zrozumiteľná komunikácia</a:t>
                      </a:r>
                      <a:r>
                        <a:rPr lang="sk-SK" baseline="0" noProof="0" dirty="0"/>
                        <a:t> a výmena informácií</a:t>
                      </a:r>
                      <a:r>
                        <a:rPr lang="sk-SK" noProof="0" dirty="0"/>
                        <a:t>.</a:t>
                      </a:r>
                    </a:p>
                    <a:p>
                      <a:endParaRPr lang="pl-PL" dirty="0"/>
                    </a:p>
                  </a:txBody>
                  <a:tcPr marL="86360" marR="8636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noProof="0" dirty="0"/>
                        <a:t>Prezentácia</a:t>
                      </a: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noProof="0" dirty="0"/>
                        <a:t>Prezentácia len prečítaná (v znakovej</a:t>
                      </a:r>
                      <a:r>
                        <a:rPr lang="sk-SK" baseline="0" noProof="0" dirty="0"/>
                        <a:t> reči</a:t>
                      </a:r>
                      <a:r>
                        <a:rPr lang="sk-SK" noProof="0" dirty="0"/>
                        <a:t>), slabá znalosť predmetu,</a:t>
                      </a:r>
                      <a:r>
                        <a:rPr lang="sk-SK" baseline="0" noProof="0" dirty="0"/>
                        <a:t> slabá slovná zásoba. Chýbajúce odpovede na otázky učiteľa.</a:t>
                      </a:r>
                      <a:endParaRPr lang="sk-SK" noProof="0" dirty="0"/>
                    </a:p>
                    <a:p>
                      <a:endParaRPr lang="pl-PL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noProof="0" dirty="0"/>
                        <a:t>Prezentácia čiastočne</a:t>
                      </a:r>
                      <a:r>
                        <a:rPr lang="sk-SK" baseline="0" noProof="0" dirty="0"/>
                        <a:t> čítaná a čiastočne hovorená (v znakovej reči). Slabé odpovede na otázky učiteľa.</a:t>
                      </a:r>
                      <a:endParaRPr lang="sk-SK" noProof="0" dirty="0"/>
                    </a:p>
                    <a:p>
                      <a:endParaRPr lang="pl-PL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noProof="0" dirty="0"/>
                        <a:t>Samostatná</a:t>
                      </a:r>
                      <a:r>
                        <a:rPr lang="sk-SK" baseline="0" noProof="0" dirty="0"/>
                        <a:t> prezentácia</a:t>
                      </a:r>
                      <a:r>
                        <a:rPr lang="sk-SK" noProof="0" dirty="0"/>
                        <a:t>, dobrá znalosť témy</a:t>
                      </a:r>
                      <a:r>
                        <a:rPr lang="sk-SK" baseline="0" noProof="0" dirty="0"/>
                        <a:t>. Dobré odpovede na otázky učiteľa.</a:t>
                      </a:r>
                      <a:endParaRPr lang="sk-SK" noProof="0" dirty="0"/>
                    </a:p>
                    <a:p>
                      <a:endParaRPr lang="pl-PL" dirty="0"/>
                    </a:p>
                  </a:txBody>
                  <a:tcPr marL="86360" marR="8636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noProof="0" dirty="0"/>
                        <a:t>Doplnková práca</a:t>
                      </a: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-------------------</a:t>
                      </a: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------------------------</a:t>
                      </a: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Príprava svojej témy vo forme prezentácie a plagátu</a:t>
                      </a:r>
                    </a:p>
                  </a:txBody>
                  <a:tcPr marL="86360" marR="8636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3458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Vyhodnotenie: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26893647"/>
              </p:ext>
            </p:extLst>
          </p:nvPr>
        </p:nvGraphicFramePr>
        <p:xfrm>
          <a:off x="914400" y="1447800"/>
          <a:ext cx="7772400" cy="3803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35437"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Body</a:t>
                      </a:r>
                    </a:p>
                  </a:txBody>
                  <a:tcPr marL="64770" marR="6477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noProof="0" dirty="0">
                          <a:effectLst/>
                          <a:latin typeface="Times New Roman"/>
                        </a:rPr>
                        <a:t>Hodnotenie</a:t>
                      </a:r>
                      <a:endParaRPr lang="sk-SK" sz="1800" noProof="0" dirty="0">
                        <a:effectLst/>
                      </a:endParaRPr>
                    </a:p>
                  </a:txBody>
                  <a:tcPr marL="64770" marR="6477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5437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 &lt;3</a:t>
                      </a:r>
                    </a:p>
                  </a:txBody>
                  <a:tcPr marL="64770" marR="6477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Neprípustný</a:t>
                      </a:r>
                    </a:p>
                  </a:txBody>
                  <a:tcPr marL="64770" marR="6477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5437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 3-6</a:t>
                      </a:r>
                    </a:p>
                  </a:txBody>
                  <a:tcPr marL="64770" marR="6477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Prípustný</a:t>
                      </a:r>
                    </a:p>
                  </a:txBody>
                  <a:tcPr marL="64770" marR="6477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0913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 7-9</a:t>
                      </a:r>
                    </a:p>
                  </a:txBody>
                  <a:tcPr marL="64770" marR="6477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Dostatočný</a:t>
                      </a:r>
                    </a:p>
                  </a:txBody>
                  <a:tcPr marL="64770" marR="6477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5437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10-11</a:t>
                      </a:r>
                    </a:p>
                  </a:txBody>
                  <a:tcPr marL="64770" marR="6477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Dobrý</a:t>
                      </a:r>
                    </a:p>
                  </a:txBody>
                  <a:tcPr marL="64770" marR="6477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35437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12-13</a:t>
                      </a:r>
                    </a:p>
                  </a:txBody>
                  <a:tcPr marL="64770" marR="6477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Veľmi dobrý</a:t>
                      </a:r>
                    </a:p>
                  </a:txBody>
                  <a:tcPr marL="64770" marR="6477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35437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14-15</a:t>
                      </a:r>
                    </a:p>
                  </a:txBody>
                  <a:tcPr marL="64770" marR="6477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Výborný</a:t>
                      </a:r>
                    </a:p>
                  </a:txBody>
                  <a:tcPr marL="64770" marR="6477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603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sk-SK" dirty="0"/>
              <a:t>Záver: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Vďaka tomuto projektu ste mali možnosť spoznať kúsok dejín svojho štátu, ktoré súvisia s bojom za jeho slobodu.</a:t>
            </a:r>
          </a:p>
          <a:p>
            <a:r>
              <a:rPr lang="sk-SK" dirty="0"/>
              <a:t>Spoznali ste význam slova </a:t>
            </a:r>
            <a:r>
              <a:rPr lang="sk-SK" b="1" dirty="0"/>
              <a:t>„patriotizmus” </a:t>
            </a:r>
            <a:r>
              <a:rPr lang="sk-SK" dirty="0"/>
              <a:t>a to, ako sa jeho význam menil v priebehu rokov a situácií, v akých sa nachádzala vlasť.</a:t>
            </a:r>
          </a:p>
          <a:p>
            <a:r>
              <a:rPr lang="sk-SK" dirty="0"/>
              <a:t>Spoznali ste národných hrdinov, ktorí bojovali za vlasť a dokonca za ňu obetovali aj svoj život.</a:t>
            </a:r>
          </a:p>
          <a:p>
            <a:r>
              <a:rPr lang="sk-SK" dirty="0"/>
              <a:t>Spoznali ste vlastnosti moderného patriota, ako možno ukázať, že si vážim a milujem svoju vlasť, aj keď je slobodná a nehrozí jej žiadne nebezpečenstvo.</a:t>
            </a:r>
          </a:p>
          <a:p>
            <a:r>
              <a:rPr lang="sk-SK" dirty="0"/>
              <a:t>Spoznali ste význam slov: nacionalizmus a šovinizmus a ich negatívne dôsledky pre moderny patriotizmus.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3380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Záver: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Pri realizácií tejto úlohy ste si mohli uvedomiť, ako veľa vďačíme svojím predkom, ktorí bojovali, obetovali svoje životy, aby sme teraz mohli žiť v slobodnom štáte.</a:t>
            </a:r>
          </a:p>
          <a:p>
            <a:r>
              <a:rPr lang="sk-SK" dirty="0"/>
              <a:t>Mohli ste sa cítiť hrdí na to, že ste Slovákmi a naučiť iných, že sa oplatí byť moderným vlastencom.</a:t>
            </a:r>
          </a:p>
          <a:p>
            <a:r>
              <a:rPr lang="sk-SK" dirty="0"/>
              <a:t>Pri realizácií tohto projektu ste mali možnosť spoznať rôzne internetové zdroje a zásady bezpečného využívania internetu.</a:t>
            </a:r>
          </a:p>
          <a:p>
            <a:r>
              <a:rPr lang="sk-SK" dirty="0"/>
              <a:t>Vďaka prezentácií svojho názoru ste spoznali zásady </a:t>
            </a:r>
            <a:r>
              <a:rPr lang="sk-SK" dirty="0" err="1"/>
              <a:t>autoprezentácie</a:t>
            </a:r>
            <a:r>
              <a:rPr lang="sk-SK" dirty="0"/>
              <a:t> a nadobudli ste zručnosti potrebné pri verejných vystúpeniach.</a:t>
            </a:r>
          </a:p>
          <a:p>
            <a:r>
              <a:rPr lang="sk-SK" dirty="0"/>
              <a:t>Spoznali ste zásady skupinovej spolupráce, zásady dobrej komunikácie.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20823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sk-SK" dirty="0"/>
              <a:t>Poradca pre učiteľa: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sz="4500" dirty="0"/>
              <a:t>1. </a:t>
            </a:r>
            <a:r>
              <a:rPr lang="sk-SK" sz="4500" dirty="0"/>
              <a:t>Pred začiatkom projektu je potrebné oboznámiť žiakov s obsahom úloh a prispôsobiť spôsob komunikácie možnostiam žiakov.</a:t>
            </a:r>
          </a:p>
          <a:p>
            <a:pPr marL="0" indent="0">
              <a:buNone/>
            </a:pPr>
            <a:r>
              <a:rPr lang="sk-SK" sz="4500" dirty="0"/>
              <a:t>2. Žiakov je potrebné oboznámiť so zásadami bezpečného využívania internetu. Učiteľ by si mal so žiakmi prezrieť internetové zdroje a pomôcť mu ich pochopiť.</a:t>
            </a:r>
          </a:p>
          <a:p>
            <a:pPr marL="0" indent="0">
              <a:buNone/>
            </a:pPr>
            <a:r>
              <a:rPr lang="sk-SK" sz="4500" dirty="0"/>
              <a:t>3. Žiaci, ktorí pripravujú časť o patriotizme kedysi, môžu využívať učebnice histórie, nemala by to však byť historická práca. Žiaci, ktorí píšu o modernom patriotizme musia vychádzať z vlastných vedomostí a informácií, ktoré nájdu na internete a z iných zdrojoch.</a:t>
            </a:r>
          </a:p>
          <a:p>
            <a:pPr marL="0" indent="0">
              <a:buNone/>
            </a:pPr>
            <a:r>
              <a:rPr lang="sk-SK" sz="4500" dirty="0"/>
              <a:t>4. Učiteľ, v závislosti od intelektuálnych možností žiakov, môže pomôcť žiakom pri výbere najdôležitejších faktov, potrebných na prípravu projektu.</a:t>
            </a:r>
          </a:p>
          <a:p>
            <a:pPr marL="0" indent="0">
              <a:buNone/>
            </a:pPr>
            <a:r>
              <a:rPr lang="sk-SK" sz="4500" dirty="0"/>
              <a:t>5. Žiaci by mali samostatne pripraviť prezentáciu, plagát, vybrať vhodné fotografia, ilustrácie, obrázky a obsah, ktorý  na nich umiestnia.</a:t>
            </a:r>
          </a:p>
        </p:txBody>
      </p:sp>
    </p:spTree>
    <p:extLst>
      <p:ext uri="{BB962C8B-B14F-4D97-AF65-F5344CB8AC3E}">
        <p14:creationId xmlns:p14="http://schemas.microsoft.com/office/powerpoint/2010/main" val="42094944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914400" y="1877232"/>
            <a:ext cx="7772400" cy="782960"/>
          </a:xfrm>
        </p:spPr>
        <p:txBody>
          <a:bodyPr/>
          <a:lstStyle/>
          <a:p>
            <a:r>
              <a:rPr lang="sk-SK" dirty="0"/>
              <a:t>Poradca pre učiteľa: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>
          <a:xfrm>
            <a:off x="914400" y="2924944"/>
            <a:ext cx="7772400" cy="309485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sz="2800" dirty="0"/>
              <a:t>6. </a:t>
            </a:r>
            <a:r>
              <a:rPr lang="sk-SK" sz="2800" dirty="0"/>
              <a:t>Učiteľ by mal dať žiakom možnosť prezentovať svoje práce vo forme výstavy alebo prezentácie počas osláv štátneho sviatku nezávislosti.</a:t>
            </a:r>
          </a:p>
          <a:p>
            <a:pPr marL="0" indent="0">
              <a:buNone/>
            </a:pPr>
            <a:r>
              <a:rPr lang="sk-SK" sz="2800" dirty="0"/>
              <a:t>7. Učitelia, ktorí realizujú projekt v iných štátoch (v Maďarsku, v Čechách a na Slovensku) by mali prispôsobiť obsah úloh (patriotizmus kedysi) dejinám svojich štátov.</a:t>
            </a:r>
          </a:p>
          <a:p>
            <a:pPr marL="0" indent="0">
              <a:buNone/>
            </a:pPr>
            <a:r>
              <a:rPr lang="sk-SK" sz="2800" dirty="0"/>
              <a:t>8. Časť svojej práce môžu žiaci urobiť doma pomocou rodičov (keď sú už úlohy presne naplánované a rozdelené jeho jednotlivé elementy).</a:t>
            </a:r>
          </a:p>
          <a:p>
            <a:pPr marL="0" indent="0">
              <a:buNone/>
            </a:pPr>
            <a:r>
              <a:rPr lang="sk-SK" sz="2800" dirty="0"/>
              <a:t>9. V závislosti od možností žiakov by mal učiteľ určiť na projekt od 2 do 3 týždňov (spolu s prezentáciou projektu).</a:t>
            </a:r>
          </a:p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3F3BBE17-FFDA-480C-AE10-470F6C4CA3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7723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2" y="6284552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091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Obsah</a:t>
            </a:r>
            <a:r>
              <a:rPr lang="pl-PL" dirty="0"/>
              <a:t>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1. </a:t>
            </a:r>
            <a:r>
              <a:rPr lang="sk-SK" dirty="0"/>
              <a:t>Úvod</a:t>
            </a:r>
          </a:p>
          <a:p>
            <a:pPr marL="0" indent="0">
              <a:buNone/>
            </a:pPr>
            <a:r>
              <a:rPr lang="sk-SK" dirty="0"/>
              <a:t>2. Úlohy</a:t>
            </a:r>
          </a:p>
          <a:p>
            <a:pPr marL="0" indent="0">
              <a:buNone/>
            </a:pPr>
            <a:r>
              <a:rPr lang="sk-SK" dirty="0"/>
              <a:t>3. Proces</a:t>
            </a:r>
          </a:p>
          <a:p>
            <a:pPr marL="0" indent="0">
              <a:buNone/>
            </a:pPr>
            <a:r>
              <a:rPr lang="sk-SK" dirty="0"/>
              <a:t>4. Zdroje</a:t>
            </a:r>
          </a:p>
          <a:p>
            <a:pPr marL="0" indent="0">
              <a:buNone/>
            </a:pPr>
            <a:r>
              <a:rPr lang="sk-SK" dirty="0"/>
              <a:t>5. Vyhodnotenie</a:t>
            </a:r>
          </a:p>
          <a:p>
            <a:pPr marL="0" indent="0">
              <a:buNone/>
            </a:pPr>
            <a:r>
              <a:rPr lang="sk-SK" dirty="0"/>
              <a:t>6. Záver</a:t>
            </a:r>
          </a:p>
          <a:p>
            <a:pPr marL="0" indent="0">
              <a:buNone/>
            </a:pPr>
            <a:r>
              <a:rPr lang="sk-SK" dirty="0"/>
              <a:t>7. Poradca pre učiteľa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62737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285456"/>
          </a:xfrm>
        </p:spPr>
        <p:txBody>
          <a:bodyPr/>
          <a:lstStyle/>
          <a:p>
            <a:pPr marL="0" indent="0" algn="ctr">
              <a:buNone/>
            </a:pPr>
            <a:r>
              <a:rPr lang="pl-PL" sz="6000" dirty="0"/>
              <a:t>PATRIOTIZMUS</a:t>
            </a:r>
          </a:p>
          <a:p>
            <a:endParaRPr lang="pl-PL" dirty="0"/>
          </a:p>
          <a:p>
            <a:endParaRPr lang="pl-PL" dirty="0"/>
          </a:p>
          <a:p>
            <a:pPr marL="0" indent="0" algn="ctr">
              <a:buNone/>
            </a:pPr>
            <a:r>
              <a:rPr lang="pl-PL" dirty="0"/>
              <a:t>ZRIEDKAVÁ VLASTNOSŤ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 err="1"/>
              <a:t>Úcta</a:t>
            </a:r>
            <a:r>
              <a:rPr lang="pl-PL" dirty="0"/>
              <a:t>, </a:t>
            </a:r>
            <a:r>
              <a:rPr lang="pl-PL" dirty="0" err="1"/>
              <a:t>láska</a:t>
            </a:r>
            <a:r>
              <a:rPr lang="pl-PL" dirty="0"/>
              <a:t> a </a:t>
            </a:r>
            <a:r>
              <a:rPr lang="pl-PL" dirty="0" err="1"/>
              <a:t>oddanosť</a:t>
            </a:r>
            <a:r>
              <a:rPr lang="pl-PL" dirty="0"/>
              <a:t> k </a:t>
            </a:r>
            <a:r>
              <a:rPr lang="pl-PL" dirty="0" err="1"/>
              <a:t>svojej</a:t>
            </a:r>
            <a:r>
              <a:rPr lang="pl-PL" dirty="0"/>
              <a:t> </a:t>
            </a:r>
            <a:r>
              <a:rPr lang="pl-PL" dirty="0" err="1"/>
              <a:t>vlasti</a:t>
            </a:r>
            <a:r>
              <a:rPr lang="pl-PL" dirty="0"/>
              <a:t> a ochota </a:t>
            </a:r>
            <a:r>
              <a:rPr lang="pl-PL" dirty="0" err="1"/>
              <a:t>priniesť</a:t>
            </a:r>
            <a:r>
              <a:rPr lang="pl-PL" dirty="0"/>
              <a:t> za </a:t>
            </a:r>
            <a:r>
              <a:rPr lang="pl-PL" dirty="0" err="1"/>
              <a:t>ňu</a:t>
            </a:r>
            <a:r>
              <a:rPr lang="pl-PL" dirty="0"/>
              <a:t> aj </a:t>
            </a:r>
            <a:r>
              <a:rPr lang="pl-PL" dirty="0" err="1"/>
              <a:t>obety</a:t>
            </a:r>
            <a:r>
              <a:rPr lang="pl-PL" dirty="0"/>
              <a:t>, </a:t>
            </a:r>
            <a:r>
              <a:rPr lang="pl-PL" dirty="0" err="1"/>
              <a:t>plná</a:t>
            </a:r>
            <a:r>
              <a:rPr lang="pl-PL" dirty="0"/>
              <a:t> </a:t>
            </a:r>
            <a:r>
              <a:rPr lang="pl-PL" dirty="0" err="1"/>
              <a:t>pripravenosť</a:t>
            </a:r>
            <a:r>
              <a:rPr lang="pl-PL" dirty="0"/>
              <a:t> </a:t>
            </a:r>
            <a:r>
              <a:rPr lang="pl-PL" dirty="0" err="1"/>
              <a:t>brániť</a:t>
            </a:r>
            <a:r>
              <a:rPr lang="pl-PL" dirty="0"/>
              <a:t> </a:t>
            </a:r>
            <a:r>
              <a:rPr lang="pl-PL" dirty="0" err="1"/>
              <a:t>ju</a:t>
            </a:r>
            <a:r>
              <a:rPr lang="pl-PL" dirty="0"/>
              <a:t> v </a:t>
            </a:r>
            <a:r>
              <a:rPr lang="pl-PL" dirty="0" err="1"/>
              <a:t>každej</a:t>
            </a:r>
            <a:r>
              <a:rPr lang="pl-PL" dirty="0"/>
              <a:t> </a:t>
            </a:r>
            <a:r>
              <a:rPr lang="pl-PL" dirty="0" err="1"/>
              <a:t>chvíli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3565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r>
              <a:rPr lang="sk-SK" dirty="0"/>
              <a:t>Úvod: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dirty="0">
                <a:solidFill>
                  <a:srgbClr val="FF0000"/>
                </a:solidFill>
              </a:rPr>
              <a:t>Viete aký má pôvod slovo </a:t>
            </a:r>
            <a:r>
              <a:rPr lang="sk-SK" b="1" dirty="0">
                <a:solidFill>
                  <a:srgbClr val="FF0000"/>
                </a:solidFill>
              </a:rPr>
              <a:t>patriot</a:t>
            </a:r>
            <a:r>
              <a:rPr lang="sk-SK" dirty="0">
                <a:solidFill>
                  <a:srgbClr val="FF0000"/>
                </a:solidFill>
              </a:rPr>
              <a:t> a aký má význam?</a:t>
            </a:r>
          </a:p>
          <a:p>
            <a:pPr marL="0" indent="0" algn="just">
              <a:buNone/>
            </a:pPr>
            <a:r>
              <a:rPr lang="sk-SK" dirty="0"/>
              <a:t>V starom jazyku Grékov a Rimanov „</a:t>
            </a:r>
            <a:r>
              <a:rPr lang="sk-SK" dirty="0" err="1"/>
              <a:t>pater</a:t>
            </a:r>
            <a:r>
              <a:rPr lang="sk-SK" dirty="0"/>
              <a:t>” znamenal otec. V latinskom jazyku „partia” znamenala otčina, čiže zem otcov.</a:t>
            </a:r>
          </a:p>
          <a:p>
            <a:pPr marL="0" indent="0" algn="just">
              <a:buNone/>
            </a:pPr>
            <a:endParaRPr lang="sk-SK" dirty="0"/>
          </a:p>
          <a:p>
            <a:pPr marL="0" indent="0" algn="just">
              <a:buNone/>
            </a:pPr>
            <a:r>
              <a:rPr lang="sk-SK" dirty="0"/>
              <a:t>Kedysi (keď Európu sužovali časté vojny) sa patriotizmus spájal:</a:t>
            </a:r>
          </a:p>
          <a:p>
            <a:pPr marL="457200" indent="-457200" algn="just"/>
            <a:r>
              <a:rPr lang="sk-SK" dirty="0"/>
              <a:t>S láskou k vlasti,</a:t>
            </a:r>
          </a:p>
          <a:p>
            <a:pPr marL="457200" indent="-457200" algn="just"/>
            <a:r>
              <a:rPr lang="sk-SK" dirty="0"/>
              <a:t>S ochotou brániť svoju vlasť, </a:t>
            </a:r>
          </a:p>
          <a:p>
            <a:pPr marL="457200" indent="-457200" algn="just"/>
            <a:r>
              <a:rPr lang="sk-SK" dirty="0"/>
              <a:t>Niekedy aj obetovať svoj život za vlasť. </a:t>
            </a:r>
          </a:p>
        </p:txBody>
      </p:sp>
    </p:spTree>
    <p:extLst>
      <p:ext uri="{BB962C8B-B14F-4D97-AF65-F5344CB8AC3E}">
        <p14:creationId xmlns:p14="http://schemas.microsoft.com/office/powerpoint/2010/main" val="52490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Úvod</a:t>
            </a:r>
            <a:r>
              <a:rPr lang="pl-PL" dirty="0"/>
              <a:t>: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sk-SK" dirty="0"/>
              <a:t>Dnes je naša vlasť slobodná, nemusíme o ňu bojovať. Mali by sme ju však milovať a vážiť si ju.</a:t>
            </a:r>
          </a:p>
          <a:p>
            <a:pPr marL="109728" indent="0">
              <a:buNone/>
            </a:pPr>
            <a:endParaRPr lang="sk-SK" dirty="0"/>
          </a:p>
          <a:p>
            <a:pPr marL="109728" indent="0">
              <a:buNone/>
            </a:pPr>
            <a:r>
              <a:rPr lang="sk-SK" dirty="0">
                <a:solidFill>
                  <a:srgbClr val="FF0000"/>
                </a:solidFill>
              </a:rPr>
              <a:t>Ako dnes môžeme dokázať, že sme patriotmi, že milujeme a vážime si našu krajinu? </a:t>
            </a:r>
          </a:p>
          <a:p>
            <a:pPr marL="109728" indent="0">
              <a:buNone/>
            </a:pPr>
            <a:r>
              <a:rPr lang="sk-SK" dirty="0"/>
              <a:t>Spolu pripravíme projekt, v ktorom ukážeme, v čom spočíva patriotizmu a aký je moderný vlastenec.</a:t>
            </a:r>
          </a:p>
          <a:p>
            <a:pPr marL="109728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7815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Úloha: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Táto úloha Vám ukáže, ako sa zmenilo ponímanie slova „patriot” v priebehu rokov. Budete sa môcť dobre pripraviť na oslavu sviatku Ústavy Slovenskej republiky a prezentovať svoje práce na školskej akadémií.</a:t>
            </a:r>
          </a:p>
          <a:p>
            <a:pPr marL="0" indent="0">
              <a:buNone/>
            </a:pPr>
            <a:r>
              <a:rPr lang="sk-SK" dirty="0"/>
              <a:t>Úlohu rozdelíme do dvoch skupín.</a:t>
            </a:r>
          </a:p>
        </p:txBody>
      </p:sp>
    </p:spTree>
    <p:extLst>
      <p:ext uri="{BB962C8B-B14F-4D97-AF65-F5344CB8AC3E}">
        <p14:creationId xmlns:p14="http://schemas.microsoft.com/office/powerpoint/2010/main" val="2589504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Úloha: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b="1" dirty="0"/>
              <a:t>1.skupina</a:t>
            </a:r>
            <a:r>
              <a:rPr lang="sk-SK" dirty="0"/>
              <a:t>– Vašou úlohou bude pripraviť prezentáciu alebo veľký plagát (alebo obe formy súčasne), v rámci ktorých ukážete ako vyzeral patriotizmus kedysi, keď Slováci museli bojovať za svoju slobodu. Prezentácia alebo plagát by mala obsahovať nasledujúce prvky:</a:t>
            </a:r>
          </a:p>
          <a:p>
            <a:pPr marL="514350" indent="-514350">
              <a:buAutoNum type="arabicParenR"/>
            </a:pPr>
            <a:r>
              <a:rPr lang="sk-SK" dirty="0"/>
              <a:t>Názov prezentácie</a:t>
            </a:r>
          </a:p>
          <a:p>
            <a:pPr marL="514350" indent="-514350">
              <a:buAutoNum type="arabicParenR"/>
            </a:pPr>
            <a:r>
              <a:rPr lang="sk-SK" dirty="0"/>
              <a:t>Autori: mená a priezviská žiakov vykonávajúcich projekt</a:t>
            </a:r>
          </a:p>
          <a:p>
            <a:pPr marL="514350" indent="-514350">
              <a:buAutoNum type="arabicParenR"/>
            </a:pPr>
            <a:r>
              <a:rPr lang="sk-SK" dirty="0"/>
              <a:t>Fotografie, vystrihnuté obrázky z novín, vlastné kresby ukazujúce najdôležitejšie udalosti súvisiace s bojom za nezávislosť – príklad historických udalostí: </a:t>
            </a:r>
            <a:r>
              <a:rPr lang="sk-SK" dirty="0">
                <a:solidFill>
                  <a:srgbClr val="FF0000"/>
                </a:solidFill>
              </a:rPr>
              <a:t>národné povstania, I. a II. svetová vojna, boj s komunizmom</a:t>
            </a:r>
          </a:p>
          <a:p>
            <a:pPr marL="514350" indent="-514350">
              <a:buAutoNum type="arabicParenR"/>
            </a:pPr>
            <a:r>
              <a:rPr lang="sk-SK" dirty="0"/>
              <a:t>Mená, priezviská, fotografie, niekoľkých (3-4) národných hrdinov.: </a:t>
            </a:r>
            <a:r>
              <a:rPr lang="sk-SK" dirty="0">
                <a:solidFill>
                  <a:srgbClr val="FF0000"/>
                </a:solidFill>
              </a:rPr>
              <a:t>Ľudovít Štúr, Janko Kráľ a krátka informácia o tom, čo urobili</a:t>
            </a:r>
            <a:r>
              <a:rPr lang="sk-SK" dirty="0"/>
              <a:t>.</a:t>
            </a:r>
          </a:p>
          <a:p>
            <a:pPr marL="514350" indent="-514350">
              <a:buAutoNum type="arabicParenR"/>
            </a:pPr>
            <a:r>
              <a:rPr lang="sk-SK" dirty="0"/>
              <a:t>Jeden Vami vybraný citát, ktorý súvisí so slovom „vlasť” alebo „patriotizmus”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56638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Úloha: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b="1" dirty="0"/>
              <a:t>2.skupina</a:t>
            </a:r>
            <a:r>
              <a:rPr lang="sk-SK" dirty="0"/>
              <a:t>– Vašou úlohou bude pripraviť prezentáciu alebo veľký plagát (alebo obe formy súčasne), na ktorých ukážete ako vyzerá patriotizmus dnes, akým spôsobom môže každý z nás ukázať, že miluje a váži si Slovensko. Prezentácia alebo plagát by mal obsahovať nasledujúce prvky:</a:t>
            </a:r>
          </a:p>
          <a:p>
            <a:pPr marL="514350" indent="-514350">
              <a:buAutoNum type="arabicParenR"/>
            </a:pPr>
            <a:r>
              <a:rPr lang="sk-SK" dirty="0"/>
              <a:t>Titul prezentácie</a:t>
            </a:r>
          </a:p>
          <a:p>
            <a:pPr marL="514350" indent="-514350">
              <a:buAutoNum type="arabicParenR"/>
            </a:pPr>
            <a:r>
              <a:rPr lang="sk-SK" dirty="0"/>
              <a:t>Autori prezentácie: mená a priezviská žiakov, ktorý tento projekt pripravili</a:t>
            </a:r>
          </a:p>
          <a:p>
            <a:pPr marL="514350" indent="-514350">
              <a:buAutoNum type="arabicParenR"/>
            </a:pPr>
            <a:r>
              <a:rPr lang="sk-SK" dirty="0"/>
              <a:t>Fotografie, vystrihnuté obrázky z novín, vlastné kresby ukazujúce, a</a:t>
            </a:r>
            <a:r>
              <a:rPr lang="sk-SK" b="1" dirty="0"/>
              <a:t>ko sa možno stať patriotom</a:t>
            </a:r>
            <a:r>
              <a:rPr lang="sk-SK" dirty="0"/>
              <a:t>, napr.: účasť na voľbách, pripomínanie si národných sviatkov, tradícií a histórií Slovenska, poctivá práca a vzdelávanie, kupovanie domácich produktov, ochrana prírodného prostredia atď.</a:t>
            </a:r>
          </a:p>
          <a:p>
            <a:pPr marL="514350" indent="-514350">
              <a:buAutoNum type="arabicParenR"/>
            </a:pPr>
            <a:r>
              <a:rPr lang="sk-SK" dirty="0"/>
              <a:t>Umiestnite aspoň jeden príklad (fotografiu, obrázok), ktorý ukazuje, </a:t>
            </a:r>
            <a:r>
              <a:rPr lang="sk-SK" b="1" dirty="0"/>
              <a:t>ako by sa mal správať patriota </a:t>
            </a:r>
            <a:r>
              <a:rPr lang="sk-SK" dirty="0"/>
              <a:t>napr. nájdite v slovníku termíny patriotizmu, šovinizmus. </a:t>
            </a:r>
          </a:p>
        </p:txBody>
      </p:sp>
    </p:spTree>
    <p:extLst>
      <p:ext uri="{BB962C8B-B14F-4D97-AF65-F5344CB8AC3E}">
        <p14:creationId xmlns:p14="http://schemas.microsoft.com/office/powerpoint/2010/main" val="3348977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Proces – </a:t>
            </a:r>
            <a:r>
              <a:rPr lang="sk-SK" sz="3600" dirty="0"/>
              <a:t>pracovný plán</a:t>
            </a:r>
            <a:r>
              <a:rPr lang="sk-SK" dirty="0"/>
              <a:t>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06454212"/>
              </p:ext>
            </p:extLst>
          </p:nvPr>
        </p:nvGraphicFramePr>
        <p:xfrm>
          <a:off x="539552" y="1447800"/>
          <a:ext cx="8064896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48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noProof="0" dirty="0"/>
                        <a:t>1. Pracovný týždeň</a:t>
                      </a:r>
                      <a:r>
                        <a:rPr lang="sk-SK" baseline="0" noProof="0" dirty="0"/>
                        <a:t>:</a:t>
                      </a:r>
                      <a:endParaRPr lang="sk-SK" noProof="0" dirty="0"/>
                    </a:p>
                  </a:txBody>
                  <a:tcPr marL="86360" marR="8636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noProof="0" dirty="0"/>
                        <a:t>Oboznámenie sa s obsahom úlohy</a:t>
                      </a:r>
                      <a:endParaRPr lang="sk-SK" baseline="0" noProof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Oboznámenie sa so zásadami využívania internetových zdrojov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Rozdelenie triedy na dve skupiny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Oboznámenie sa skupiny s obsahom internetových a iných zdrojov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Vypracovanie plánu, spracovanie informácií, ktoré budú využité v prezentáciách</a:t>
                      </a:r>
                      <a:endParaRPr lang="sk-SK" noProof="0" dirty="0"/>
                    </a:p>
                  </a:txBody>
                  <a:tcPr marL="86360" marR="8636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181061"/>
              </p:ext>
            </p:extLst>
          </p:nvPr>
        </p:nvGraphicFramePr>
        <p:xfrm>
          <a:off x="467544" y="3789040"/>
          <a:ext cx="8208912" cy="1764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noProof="0" dirty="0"/>
                        <a:t>2./3. pracovný týždeň</a:t>
                      </a:r>
                      <a:r>
                        <a:rPr lang="sk-SK" baseline="0" noProof="0" dirty="0"/>
                        <a:t>:</a:t>
                      </a:r>
                      <a:endParaRPr lang="sk-SK" noProof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0010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noProof="0" dirty="0"/>
                        <a:t>Príprava multimediálnych prezentácií alebo plagátov</a:t>
                      </a:r>
                      <a:endParaRPr lang="sk-SK" baseline="0" noProof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noProof="0" dirty="0"/>
                        <a:t>Prezentácia úloh žiakmi oboch skupín</a:t>
                      </a:r>
                      <a:r>
                        <a:rPr lang="sk-SK" baseline="0" noProof="0" dirty="0"/>
                        <a:t> na triednom fóre</a:t>
                      </a:r>
                      <a:endParaRPr lang="sk-SK" i="1" noProof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noProof="0" dirty="0"/>
                        <a:t>Rozhovor na tému predstavených prezentácií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noProof="0" dirty="0"/>
                        <a:t>Hodnotenie výsledkov prác žiakov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47900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pitał">
  <a:themeElements>
    <a:clrScheme name="Kapitał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Kapitał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pita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603</TotalTime>
  <Words>1490</Words>
  <Application>Microsoft Office PowerPoint</Application>
  <PresentationFormat>Pokaz na ekranie (4:3)</PresentationFormat>
  <Paragraphs>149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5" baseType="lpstr">
      <vt:lpstr>Arial</vt:lpstr>
      <vt:lpstr>Franklin Gothic Book</vt:lpstr>
      <vt:lpstr>Perpetua</vt:lpstr>
      <vt:lpstr>Times New Roman</vt:lpstr>
      <vt:lpstr>Wingdings 2</vt:lpstr>
      <vt:lpstr>Kapitał</vt:lpstr>
      <vt:lpstr>Patriotizmus  kedysi a dnes.</vt:lpstr>
      <vt:lpstr>Obsah:</vt:lpstr>
      <vt:lpstr>Prezentacja programu PowerPoint</vt:lpstr>
      <vt:lpstr>Úvod:</vt:lpstr>
      <vt:lpstr>Úvod:</vt:lpstr>
      <vt:lpstr>Úloha:</vt:lpstr>
      <vt:lpstr>Úloha:</vt:lpstr>
      <vt:lpstr>Úloha:</vt:lpstr>
      <vt:lpstr>Proces – pracovný plán:</vt:lpstr>
      <vt:lpstr>Proces </vt:lpstr>
      <vt:lpstr>Proces:</vt:lpstr>
      <vt:lpstr>Zdroje:</vt:lpstr>
      <vt:lpstr> Vyhodnotenie: </vt:lpstr>
      <vt:lpstr>Vyhodnotenie:</vt:lpstr>
      <vt:lpstr>Vyhodnotenie:</vt:lpstr>
      <vt:lpstr> Záver: </vt:lpstr>
      <vt:lpstr>Záver:</vt:lpstr>
      <vt:lpstr> Poradca pre učiteľa: </vt:lpstr>
      <vt:lpstr>Poradca pre učiteľa: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Patriotyzm dziś – wielka i mała ojczyzna</dc:title>
  <dc:creator>Andrzej Smorąg</dc:creator>
  <cp:lastModifiedBy>Anna Basta</cp:lastModifiedBy>
  <cp:revision>69</cp:revision>
  <dcterms:created xsi:type="dcterms:W3CDTF">2016-12-16T11:20:12Z</dcterms:created>
  <dcterms:modified xsi:type="dcterms:W3CDTF">2020-01-14T15:09:45Z</dcterms:modified>
</cp:coreProperties>
</file>