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7" r:id="rId4"/>
    <p:sldId id="270" r:id="rId5"/>
    <p:sldId id="258" r:id="rId6"/>
    <p:sldId id="259" r:id="rId7"/>
    <p:sldId id="268" r:id="rId8"/>
    <p:sldId id="260" r:id="rId9"/>
    <p:sldId id="269" r:id="rId10"/>
    <p:sldId id="261" r:id="rId11"/>
    <p:sldId id="263" r:id="rId12"/>
    <p:sldId id="264" r:id="rId13"/>
    <p:sldId id="271" r:id="rId14"/>
    <p:sldId id="272" r:id="rId15"/>
    <p:sldId id="265" r:id="rId16"/>
    <p:sldId id="273" r:id="rId17"/>
    <p:sldId id="274" r:id="rId18"/>
    <p:sldId id="266" r:id="rId19"/>
    <p:sldId id="275" r:id="rId20"/>
    <p:sldId id="276"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tytuł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a:t>Kliknij, aby edytować styl wzorca podtytułu</a:t>
            </a:r>
            <a:endParaRPr kumimoji="0" lang="en-US"/>
          </a:p>
        </p:txBody>
      </p:sp>
      <p:sp>
        <p:nvSpPr>
          <p:cNvPr id="28" name="Symbol zastępczy daty 27"/>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17" name="Symbol zastępczy stopki 16"/>
          <p:cNvSpPr>
            <a:spLocks noGrp="1"/>
          </p:cNvSpPr>
          <p:nvPr>
            <p:ph type="ftr" sz="quarter" idx="11"/>
          </p:nvPr>
        </p:nvSpPr>
        <p:spPr/>
        <p:txBody>
          <a:bodyPr/>
          <a:lstStyle/>
          <a:p>
            <a:endParaRPr lang="pl-PL"/>
          </a:p>
        </p:txBody>
      </p:sp>
      <p:sp>
        <p:nvSpPr>
          <p:cNvPr id="7" name="Łącznik prostoliniowy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ymbol zastępczy numeru slajd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AD636AB-8390-4972-BB2B-AB3D4B18A0CB}" type="slidenum">
              <a:rPr lang="pl-PL" smtClean="0"/>
              <a:pPr/>
              <a:t>‹#›</a:t>
            </a:fld>
            <a:endParaRPr lang="pl-PL"/>
          </a:p>
        </p:txBody>
      </p:sp>
      <p:sp>
        <p:nvSpPr>
          <p:cNvPr id="8" name="Tytuł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l-PL"/>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AD636AB-8390-4972-BB2B-AB3D4B18A0CB}"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2"/>
      </p:bgRef>
    </p:bg>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Łącznik prostoliniowy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6915912" y="3009901"/>
            <a:ext cx="457200" cy="441325"/>
          </a:xfrm>
        </p:spPr>
        <p:txBody>
          <a:bodyPr/>
          <a:lstStyle/>
          <a:p>
            <a:fld id="{6AD636AB-8390-4972-BB2B-AB3D4B18A0CB}" type="slidenum">
              <a:rPr lang="pl-PL" smtClean="0"/>
              <a:pPr/>
              <a:t>‹#›</a:t>
            </a:fld>
            <a:endParaRPr lang="pl-PL"/>
          </a:p>
        </p:txBody>
      </p:sp>
      <p:sp>
        <p:nvSpPr>
          <p:cNvPr id="3" name="Symbol zastępczy tytułu pionowego 2"/>
          <p:cNvSpPr>
            <a:spLocks noGrp="1"/>
          </p:cNvSpPr>
          <p:nvPr>
            <p:ph type="body" orient="vert" idx="1"/>
          </p:nvPr>
        </p:nvSpPr>
        <p:spPr>
          <a:xfrm>
            <a:off x="304800" y="304800"/>
            <a:ext cx="6553200" cy="5821366"/>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2" name="Tytuł pionowy 1"/>
          <p:cNvSpPr>
            <a:spLocks noGrp="1"/>
          </p:cNvSpPr>
          <p:nvPr>
            <p:ph type="title" orient="vert"/>
          </p:nvPr>
        </p:nvSpPr>
        <p:spPr>
          <a:xfrm>
            <a:off x="7391400" y="304801"/>
            <a:ext cx="1447800" cy="5851525"/>
          </a:xfrm>
        </p:spPr>
        <p:txBody>
          <a:bodyPr vert="eaVert"/>
          <a:lstStyle/>
          <a:p>
            <a:r>
              <a:rPr kumimoji="0" lang="pl-PL"/>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solidFill>
                  <a:schemeClr val="accent3">
                    <a:shade val="75000"/>
                  </a:schemeClr>
                </a:solidFill>
              </a:defRPr>
            </a:lvl1pPr>
          </a:lstStyle>
          <a:p>
            <a:r>
              <a:rPr kumimoji="0" lang="pl-PL"/>
              <a:t>Kliknij, aby edytować styl</a:t>
            </a:r>
            <a:endParaRPr kumimoji="0" lang="en-US"/>
          </a:p>
        </p:txBody>
      </p:sp>
      <p:sp>
        <p:nvSpPr>
          <p:cNvPr id="4" name="Symbol zastępczy daty 3"/>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a:xfrm>
            <a:off x="4361688" y="1026372"/>
            <a:ext cx="457200" cy="441325"/>
          </a:xfrm>
        </p:spPr>
        <p:txBody>
          <a:bodyPr/>
          <a:lstStyle/>
          <a:p>
            <a:fld id="{6AD636AB-8390-4972-BB2B-AB3D4B18A0CB}" type="slidenum">
              <a:rPr lang="pl-PL" smtClean="0"/>
              <a:pPr/>
              <a:t>‹#›</a:t>
            </a:fld>
            <a:endParaRPr lang="pl-PL"/>
          </a:p>
        </p:txBody>
      </p:sp>
      <p:sp>
        <p:nvSpPr>
          <p:cNvPr id="8" name="Symbol zastępczy zawartości 7"/>
          <p:cNvSpPr>
            <a:spLocks noGrp="1"/>
          </p:cNvSpPr>
          <p:nvPr>
            <p:ph sz="quarter" idx="1"/>
          </p:nvPr>
        </p:nvSpPr>
        <p:spPr>
          <a:xfrm>
            <a:off x="301752" y="1527048"/>
            <a:ext cx="8503920" cy="45720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Prostokąt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a:t>Kliknij, aby edytować style wzorca tekstu</a:t>
            </a:r>
          </a:p>
        </p:txBody>
      </p:sp>
      <p:sp>
        <p:nvSpPr>
          <p:cNvPr id="13" name="Prostokąt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Prostokąt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ymbol zastępczy stopki 4"/>
          <p:cNvSpPr>
            <a:spLocks noGrp="1"/>
          </p:cNvSpPr>
          <p:nvPr>
            <p:ph type="ftr" sz="quarter" idx="11"/>
          </p:nvPr>
        </p:nvSpPr>
        <p:spPr/>
        <p:txBody>
          <a:bodyPr/>
          <a:lstStyle/>
          <a:p>
            <a:endParaRPr lang="pl-PL"/>
          </a:p>
        </p:txBody>
      </p:sp>
      <p:sp>
        <p:nvSpPr>
          <p:cNvPr id="4" name="Symbol zastępczy daty 3"/>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8" name="Łącznik prostoliniowy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ymbol zastępczy numeru slajd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AD636AB-8390-4972-BB2B-AB3D4B18A0CB}" type="slidenum">
              <a:rPr lang="pl-PL" smtClean="0"/>
              <a:pPr/>
              <a:t>‹#›</a:t>
            </a:fld>
            <a:endParaRPr lang="pl-PL"/>
          </a:p>
        </p:txBody>
      </p:sp>
      <p:sp>
        <p:nvSpPr>
          <p:cNvPr id="2" name="Tytuł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l-PL"/>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301752" y="228600"/>
            <a:ext cx="8534400" cy="758952"/>
          </a:xfrm>
        </p:spPr>
        <p:txBody>
          <a:bodyPr/>
          <a:lstStyle/>
          <a:p>
            <a:r>
              <a:rPr kumimoji="0" lang="pl-PL"/>
              <a:t>Kliknij, aby edytować styl</a:t>
            </a:r>
            <a:endParaRPr kumimoji="0" lang="en-US"/>
          </a:p>
        </p:txBody>
      </p:sp>
      <p:sp>
        <p:nvSpPr>
          <p:cNvPr id="5" name="Symbol zastępczy daty 4"/>
          <p:cNvSpPr>
            <a:spLocks noGrp="1"/>
          </p:cNvSpPr>
          <p:nvPr>
            <p:ph type="dt" sz="half" idx="10"/>
          </p:nvPr>
        </p:nvSpPr>
        <p:spPr>
          <a:xfrm>
            <a:off x="5791200" y="6409944"/>
            <a:ext cx="3044952" cy="365760"/>
          </a:xfrm>
        </p:spPr>
        <p:txBody>
          <a:bodyPr/>
          <a:lstStyle/>
          <a:p>
            <a:fld id="{FDB7E416-DDB6-4C08-AC9E-4D0DDBDD1BB6}" type="datetimeFigureOut">
              <a:rPr lang="pl-PL" smtClean="0"/>
              <a:pPr/>
              <a:t>14.01.2020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AD636AB-8390-4972-BB2B-AB3D4B18A0CB}" type="slidenum">
              <a:rPr lang="pl-PL" smtClean="0"/>
              <a:pPr/>
              <a:t>‹#›</a:t>
            </a:fld>
            <a:endParaRPr lang="pl-PL"/>
          </a:p>
        </p:txBody>
      </p:sp>
      <p:sp>
        <p:nvSpPr>
          <p:cNvPr id="8" name="Łącznik prostoliniowy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ymbol zastępczy zawartości 9"/>
          <p:cNvSpPr>
            <a:spLocks noGrp="1"/>
          </p:cNvSpPr>
          <p:nvPr>
            <p:ph sz="half" idx="1"/>
          </p:nvPr>
        </p:nvSpPr>
        <p:spPr>
          <a:xfrm>
            <a:off x="301752" y="1371600"/>
            <a:ext cx="4038600" cy="4681728"/>
          </a:xfrm>
        </p:spPr>
        <p:txBody>
          <a:bodyPr/>
          <a:lstStyle>
            <a:lvl1pPr>
              <a:defRPr sz="2500"/>
            </a:lvl1p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2" name="Symbol zastępczy zawartości 11"/>
          <p:cNvSpPr>
            <a:spLocks noGrp="1"/>
          </p:cNvSpPr>
          <p:nvPr>
            <p:ph sz="half" idx="2"/>
          </p:nvPr>
        </p:nvSpPr>
        <p:spPr>
          <a:xfrm>
            <a:off x="4800600" y="1371600"/>
            <a:ext cx="4038600" cy="4681728"/>
          </a:xfrm>
        </p:spPr>
        <p:txBody>
          <a:bodyPr/>
          <a:lstStyle>
            <a:lvl1pPr>
              <a:defRPr sz="2500"/>
            </a:lvl1p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1">
        <a:schemeClr val="bg2"/>
      </p:bgRef>
    </p:bg>
    <p:spTree>
      <p:nvGrpSpPr>
        <p:cNvPr id="1" name=""/>
        <p:cNvGrpSpPr/>
        <p:nvPr/>
      </p:nvGrpSpPr>
      <p:grpSpPr>
        <a:xfrm>
          <a:off x="0" y="0"/>
          <a:ext cx="0" cy="0"/>
          <a:chOff x="0" y="0"/>
          <a:chExt cx="0" cy="0"/>
        </a:xfrm>
      </p:grpSpPr>
      <p:sp>
        <p:nvSpPr>
          <p:cNvPr id="10" name="Łącznik prostoliniowy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Prostokąt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Prostokąt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Prostokąt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Prostokąt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rostokąt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ymbol zastępczy tekstu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l-PL"/>
              <a:t>Kliknij, aby edytować style wzorca tekstu</a:t>
            </a:r>
          </a:p>
        </p:txBody>
      </p:sp>
      <p:sp>
        <p:nvSpPr>
          <p:cNvPr id="7" name="Symbol zastępczy daty 6"/>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8" name="Symbol zastępczy stopki 7"/>
          <p:cNvSpPr>
            <a:spLocks noGrp="1"/>
          </p:cNvSpPr>
          <p:nvPr>
            <p:ph type="ftr" sz="quarter" idx="11"/>
          </p:nvPr>
        </p:nvSpPr>
        <p:spPr>
          <a:xfrm>
            <a:off x="304800" y="6409944"/>
            <a:ext cx="3581400" cy="365760"/>
          </a:xfrm>
        </p:spPr>
        <p:txBody>
          <a:bodyPr/>
          <a:lstStyle/>
          <a:p>
            <a:endParaRPr lang="pl-PL"/>
          </a:p>
        </p:txBody>
      </p:sp>
      <p:sp>
        <p:nvSpPr>
          <p:cNvPr id="15" name="Łącznik prostoliniowy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ymbol zastępczy zawartości 23"/>
          <p:cNvSpPr>
            <a:spLocks noGrp="1"/>
          </p:cNvSpPr>
          <p:nvPr>
            <p:ph sz="quarter" idx="2"/>
          </p:nvPr>
        </p:nvSpPr>
        <p:spPr>
          <a:xfrm>
            <a:off x="301752" y="2471383"/>
            <a:ext cx="4041648" cy="3818404"/>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6" name="Symbol zastępczy zawartości 25"/>
          <p:cNvSpPr>
            <a:spLocks noGrp="1"/>
          </p:cNvSpPr>
          <p:nvPr>
            <p:ph sz="quarter" idx="4"/>
          </p:nvPr>
        </p:nvSpPr>
        <p:spPr>
          <a:xfrm>
            <a:off x="4800600" y="2471383"/>
            <a:ext cx="4038600" cy="3822192"/>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ymbol zastępczy numeru slajdu 8"/>
          <p:cNvSpPr>
            <a:spLocks noGrp="1"/>
          </p:cNvSpPr>
          <p:nvPr>
            <p:ph type="sldNum" sz="quarter" idx="12"/>
          </p:nvPr>
        </p:nvSpPr>
        <p:spPr>
          <a:xfrm>
            <a:off x="4343400" y="1042416"/>
            <a:ext cx="457200" cy="441325"/>
          </a:xfrm>
        </p:spPr>
        <p:txBody>
          <a:bodyPr/>
          <a:lstStyle>
            <a:lvl1pPr algn="ctr">
              <a:defRPr/>
            </a:lvl1pPr>
          </a:lstStyle>
          <a:p>
            <a:fld id="{6AD636AB-8390-4972-BB2B-AB3D4B18A0CB}" type="slidenum">
              <a:rPr lang="pl-PL" smtClean="0"/>
              <a:pPr/>
              <a:t>‹#›</a:t>
            </a:fld>
            <a:endParaRPr lang="pl-PL"/>
          </a:p>
        </p:txBody>
      </p:sp>
      <p:sp>
        <p:nvSpPr>
          <p:cNvPr id="23" name="Tytuł 22"/>
          <p:cNvSpPr>
            <a:spLocks noGrp="1"/>
          </p:cNvSpPr>
          <p:nvPr>
            <p:ph type="title"/>
          </p:nvPr>
        </p:nvSpPr>
        <p:spPr/>
        <p:txBody>
          <a:bodyPr rtlCol="0" anchor="b" anchorCtr="0"/>
          <a:lstStyle/>
          <a:p>
            <a:r>
              <a:rPr kumimoji="0" lang="pl-PL"/>
              <a:t>Kliknij, aby edytować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daty 2"/>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a:xfrm>
            <a:off x="4343400" y="1036020"/>
            <a:ext cx="457200" cy="441325"/>
          </a:xfrm>
        </p:spPr>
        <p:txBody>
          <a:bodyPr/>
          <a:lstStyle/>
          <a:p>
            <a:fld id="{6AD636AB-8390-4972-BB2B-AB3D4B18A0CB}"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7" name="Prostokąt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Prostokąt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Prostokąt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Prostokąt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ymbol zastępczy daty 1"/>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AD636AB-8390-4972-BB2B-AB3D4B18A0C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9" name="Prostokąt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Prostokąt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Prostokąt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l-PL"/>
              <a:t>Kliknij, aby edytować styl</a:t>
            </a:r>
            <a:endParaRPr kumimoji="0" lang="en-US"/>
          </a:p>
        </p:txBody>
      </p:sp>
      <p:sp>
        <p:nvSpPr>
          <p:cNvPr id="3" name="Symbol zastępczy tekstu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l-PL"/>
              <a:t>Kliknij, aby edytować style wzorca tekstu</a:t>
            </a:r>
          </a:p>
        </p:txBody>
      </p:sp>
      <p:sp>
        <p:nvSpPr>
          <p:cNvPr id="8" name="Prostokąt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Łącznik prostoliniowy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ymbol zastępczy zawartości 19"/>
          <p:cNvSpPr>
            <a:spLocks noGrp="1"/>
          </p:cNvSpPr>
          <p:nvPr>
            <p:ph sz="quarter" idx="1"/>
          </p:nvPr>
        </p:nvSpPr>
        <p:spPr>
          <a:xfrm>
            <a:off x="3124200" y="685800"/>
            <a:ext cx="5638800" cy="5410200"/>
          </a:xfrm>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AD636AB-8390-4972-BB2B-AB3D4B18A0CB}" type="slidenum">
              <a:rPr lang="pl-PL" smtClean="0"/>
              <a:pPr/>
              <a:t>‹#›</a:t>
            </a:fld>
            <a:endParaRPr lang="pl-PL"/>
          </a:p>
        </p:txBody>
      </p:sp>
      <p:sp>
        <p:nvSpPr>
          <p:cNvPr id="21" name="Prostokąt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p:txBody>
          <a:bodyPr/>
          <a:lstStyle/>
          <a:p>
            <a:fld id="{FDB7E416-DDB6-4C08-AC9E-4D0DDBDD1BB6}" type="datetimeFigureOut">
              <a:rPr lang="pl-PL" smtClean="0"/>
              <a:pPr/>
              <a:t>14.01.2020</a:t>
            </a:fld>
            <a:endParaRPr lang="pl-PL"/>
          </a:p>
        </p:txBody>
      </p:sp>
      <p:sp>
        <p:nvSpPr>
          <p:cNvPr id="6" name="Symbol zastępczy stopki 5"/>
          <p:cNvSpPr>
            <a:spLocks noGrp="1"/>
          </p:cNvSpPr>
          <p:nvPr>
            <p:ph type="ftr" sz="quarter" idx="11"/>
          </p:nvPr>
        </p:nvSpPr>
        <p:spPr>
          <a:xfrm>
            <a:off x="301752" y="6410848"/>
            <a:ext cx="3383280" cy="365760"/>
          </a:xfrm>
        </p:spPr>
        <p:txBody>
          <a:bodyPr/>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1" name="Łącznik prostoliniowy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Prostokąt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Prostokąt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Prostokąt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Prostokąt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ymbol zastępczy numeru slajdu 6"/>
          <p:cNvSpPr>
            <a:spLocks noGrp="1"/>
          </p:cNvSpPr>
          <p:nvPr>
            <p:ph type="sldNum" sz="quarter" idx="12"/>
          </p:nvPr>
        </p:nvSpPr>
        <p:spPr>
          <a:xfrm>
            <a:off x="1371600" y="312738"/>
            <a:ext cx="457200" cy="441325"/>
          </a:xfrm>
        </p:spPr>
        <p:txBody>
          <a:bodyPr/>
          <a:lstStyle/>
          <a:p>
            <a:fld id="{6AD636AB-8390-4972-BB2B-AB3D4B18A0CB}" type="slidenum">
              <a:rPr lang="pl-PL" smtClean="0"/>
              <a:pPr/>
              <a:t>‹#›</a:t>
            </a:fld>
            <a:endParaRPr lang="pl-PL"/>
          </a:p>
        </p:txBody>
      </p:sp>
      <p:sp>
        <p:nvSpPr>
          <p:cNvPr id="2" name="Tytuł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l-PL"/>
              <a:t>Kliknij, aby edytować styl</a:t>
            </a:r>
            <a:endParaRPr kumimoji="0" lang="en-US"/>
          </a:p>
        </p:txBody>
      </p:sp>
      <p:sp>
        <p:nvSpPr>
          <p:cNvPr id="3" name="Symbol zastępczy obrazu 2"/>
          <p:cNvSpPr>
            <a:spLocks noGrp="1"/>
          </p:cNvSpPr>
          <p:nvPr>
            <p:ph type="pic" idx="1"/>
          </p:nvPr>
        </p:nvSpPr>
        <p:spPr>
          <a:xfrm>
            <a:off x="3000375" y="609600"/>
            <a:ext cx="5867400" cy="4267200"/>
          </a:xfrm>
        </p:spPr>
        <p:txBody>
          <a:bodyPr/>
          <a:lstStyle>
            <a:lvl1pPr marL="0" indent="0">
              <a:buNone/>
              <a:defRPr sz="3200"/>
            </a:lvl1pPr>
          </a:lstStyle>
          <a:p>
            <a:r>
              <a:rPr kumimoji="0" lang="pl-PL"/>
              <a:t>Kliknij ikonę, aby dodać obraz</a:t>
            </a:r>
            <a:endParaRPr kumimoji="0" lang="en-US" dirty="0"/>
          </a:p>
        </p:txBody>
      </p:sp>
      <p:sp>
        <p:nvSpPr>
          <p:cNvPr id="4" name="Symbol zastępczy tekstu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l-PL"/>
              <a:t>Kliknij, aby edytować style wzorca tekstu</a:t>
            </a:r>
          </a:p>
        </p:txBody>
      </p:sp>
      <p:sp>
        <p:nvSpPr>
          <p:cNvPr id="22" name="Prostokąt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ymbol zastępczy daty 4"/>
          <p:cNvSpPr>
            <a:spLocks noGrp="1"/>
          </p:cNvSpPr>
          <p:nvPr>
            <p:ph type="dt" sz="half" idx="10"/>
          </p:nvPr>
        </p:nvSpPr>
        <p:spPr>
          <a:xfrm>
            <a:off x="5788152" y="6404984"/>
            <a:ext cx="3044952" cy="365760"/>
          </a:xfrm>
        </p:spPr>
        <p:txBody>
          <a:bodyPr/>
          <a:lstStyle/>
          <a:p>
            <a:fld id="{FDB7E416-DDB6-4C08-AC9E-4D0DDBDD1BB6}" type="datetimeFigureOut">
              <a:rPr lang="pl-PL" smtClean="0"/>
              <a:pPr/>
              <a:t>14.01.2020</a:t>
            </a:fld>
            <a:endParaRPr lang="pl-PL"/>
          </a:p>
        </p:txBody>
      </p:sp>
      <p:sp>
        <p:nvSpPr>
          <p:cNvPr id="6" name="Symbol zastępczy stopki 5"/>
          <p:cNvSpPr>
            <a:spLocks noGrp="1"/>
          </p:cNvSpPr>
          <p:nvPr>
            <p:ph type="ftr" sz="quarter" idx="11"/>
          </p:nvPr>
        </p:nvSpPr>
        <p:spPr>
          <a:xfrm>
            <a:off x="301752" y="6410848"/>
            <a:ext cx="3584448" cy="365760"/>
          </a:xfrm>
        </p:spPr>
        <p:txBody>
          <a:bodyPr/>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Prostokąt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Prostokąt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Prostokąt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Prostokąt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rostokąt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ymbol zastępczy daty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DB7E416-DDB6-4C08-AC9E-4D0DDBDD1BB6}" type="datetimeFigureOut">
              <a:rPr lang="pl-PL" smtClean="0"/>
              <a:pPr/>
              <a:t>14.01.2020</a:t>
            </a:fld>
            <a:endParaRPr lang="pl-PL"/>
          </a:p>
        </p:txBody>
      </p:sp>
      <p:sp>
        <p:nvSpPr>
          <p:cNvPr id="3" name="Symbol zastępczy stopki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l-PL"/>
          </a:p>
        </p:txBody>
      </p:sp>
      <p:sp>
        <p:nvSpPr>
          <p:cNvPr id="8" name="Prostokąt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Łącznik prostoliniowy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AD636AB-8390-4972-BB2B-AB3D4B18A0CB}" type="slidenum">
              <a:rPr lang="pl-PL" smtClean="0"/>
              <a:pPr/>
              <a:t>‹#›</a:t>
            </a:fld>
            <a:endParaRPr lang="pl-PL"/>
          </a:p>
        </p:txBody>
      </p:sp>
      <p:sp>
        <p:nvSpPr>
          <p:cNvPr id="22" name="Symbol zastępczy tytułu 21"/>
          <p:cNvSpPr>
            <a:spLocks noGrp="1"/>
          </p:cNvSpPr>
          <p:nvPr>
            <p:ph type="title"/>
          </p:nvPr>
        </p:nvSpPr>
        <p:spPr>
          <a:xfrm>
            <a:off x="301752" y="228600"/>
            <a:ext cx="8534400" cy="758952"/>
          </a:xfrm>
          <a:prstGeom prst="rect">
            <a:avLst/>
          </a:prstGeom>
        </p:spPr>
        <p:txBody>
          <a:bodyPr vert="horz" anchor="b">
            <a:normAutofit/>
          </a:bodyPr>
          <a:lstStyle/>
          <a:p>
            <a:r>
              <a:rPr kumimoji="0" lang="pl-PL"/>
              <a:t>Kliknij, aby edytować styl</a:t>
            </a:r>
            <a:endParaRPr kumimoji="0" lang="en-US"/>
          </a:p>
        </p:txBody>
      </p:sp>
      <p:sp>
        <p:nvSpPr>
          <p:cNvPr id="13" name="Symbol zastępczy tekstu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etrend.sk/trend-archiv/rok-2018/cislo-32/ako-ziju-mladi-ludia.html" TargetMode="External"/><Relationship Id="rId2" Type="http://schemas.openxmlformats.org/officeDocument/2006/relationships/hyperlink" Target="https://www.tyzden.sk/temy/57627/vojna-generacii/" TargetMode="External"/><Relationship Id="rId1" Type="http://schemas.openxmlformats.org/officeDocument/2006/relationships/slideLayout" Target="../slideLayouts/slideLayout2.xml"/><Relationship Id="rId4" Type="http://schemas.openxmlformats.org/officeDocument/2006/relationships/hyperlink" Target="https://blog.refresher.sk/article/3230/10-najvacsich-problemov-dnesneho-sveta-dokaze-ich-nasa-generacia-vyriesi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1115616" y="3731676"/>
            <a:ext cx="6591119" cy="1322454"/>
          </a:xfrm>
        </p:spPr>
        <p:txBody>
          <a:bodyPr>
            <a:normAutofit lnSpcReduction="10000"/>
          </a:bodyPr>
          <a:lstStyle/>
          <a:p>
            <a:r>
              <a:rPr lang="sk-SK" b="1" dirty="0"/>
              <a:t>Web </a:t>
            </a:r>
            <a:r>
              <a:rPr lang="sk-SK" b="1" dirty="0" err="1"/>
              <a:t>Quest</a:t>
            </a:r>
            <a:r>
              <a:rPr lang="sk-SK" b="1" dirty="0"/>
              <a:t> určený pre žiakov druhého stupňa základných škôl </a:t>
            </a:r>
            <a:r>
              <a:rPr lang="sk-SK" dirty="0"/>
              <a:t>so sluchovým postihnutím, v rámci hodín z občianskej náuky.</a:t>
            </a:r>
            <a:endParaRPr lang="sk-SK" b="1" dirty="0"/>
          </a:p>
          <a:p>
            <a:r>
              <a:rPr lang="sk-SK" b="1" dirty="0">
                <a:solidFill>
                  <a:srgbClr val="FF0000"/>
                </a:solidFill>
              </a:rPr>
              <a:t>Vypracovala: Maria </a:t>
            </a:r>
            <a:r>
              <a:rPr lang="sk-SK" b="1" dirty="0" err="1">
                <a:solidFill>
                  <a:srgbClr val="FF0000"/>
                </a:solidFill>
              </a:rPr>
              <a:t>Smorąg</a:t>
            </a:r>
            <a:endParaRPr lang="sk-SK" b="1" dirty="0">
              <a:solidFill>
                <a:srgbClr val="FF0000"/>
              </a:solidFill>
            </a:endParaRPr>
          </a:p>
          <a:p>
            <a:endParaRPr lang="pl-PL" dirty="0"/>
          </a:p>
        </p:txBody>
      </p:sp>
      <p:sp>
        <p:nvSpPr>
          <p:cNvPr id="2" name="Tytuł 1"/>
          <p:cNvSpPr>
            <a:spLocks noGrp="1"/>
          </p:cNvSpPr>
          <p:nvPr>
            <p:ph type="ctrTitle"/>
          </p:nvPr>
        </p:nvSpPr>
        <p:spPr>
          <a:xfrm>
            <a:off x="775458" y="2132014"/>
            <a:ext cx="7593083" cy="1477918"/>
          </a:xfrm>
        </p:spPr>
        <p:txBody>
          <a:bodyPr>
            <a:noAutofit/>
          </a:bodyPr>
          <a:lstStyle/>
          <a:p>
            <a:r>
              <a:rPr lang="sk-SK" sz="4400" dirty="0"/>
              <a:t>Budovanie správnych vzťahov s rodičmi.  Konflikt pokolení</a:t>
            </a:r>
            <a:r>
              <a:rPr lang="pl-PL" sz="4400" dirty="0"/>
              <a:t>.</a:t>
            </a:r>
          </a:p>
        </p:txBody>
      </p:sp>
      <p:pic>
        <p:nvPicPr>
          <p:cNvPr id="1028" name="Picture 4" descr="Podobny obraz"/>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0215" y="5131001"/>
            <a:ext cx="1615561" cy="107641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25290" y="5131001"/>
            <a:ext cx="1555022" cy="1034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Obraz 4">
            <a:extLst>
              <a:ext uri="{FF2B5EF4-FFF2-40B4-BE49-F238E27FC236}">
                <a16:creationId xmlns="" xmlns:a16="http://schemas.microsoft.com/office/drawing/2014/main" id="{2870E5DE-A07F-48F9-AC6F-1514EE749C2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568"/>
            <a:ext cx="9144000" cy="1877232"/>
          </a:xfrm>
          <a:prstGeom prst="rect">
            <a:avLst/>
          </a:prstGeom>
        </p:spPr>
      </p:pic>
      <p:pic>
        <p:nvPicPr>
          <p:cNvPr id="7" name="Obraz 6"/>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39637"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8631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sz="quarter" idx="1"/>
          </p:nvPr>
        </p:nvSpPr>
        <p:spPr/>
        <p:txBody>
          <a:bodyPr>
            <a:normAutofit/>
          </a:bodyPr>
          <a:lstStyle/>
          <a:p>
            <a:pPr marL="0" indent="0">
              <a:buNone/>
            </a:pPr>
            <a:endParaRPr lang="pl-PL" dirty="0"/>
          </a:p>
          <a:p>
            <a:pPr marL="0" indent="0">
              <a:buNone/>
            </a:pPr>
            <a:endParaRPr lang="pl-PL" dirty="0"/>
          </a:p>
          <a:p>
            <a:pPr marL="0" indent="0">
              <a:buNone/>
            </a:pPr>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1134725571"/>
              </p:ext>
            </p:extLst>
          </p:nvPr>
        </p:nvGraphicFramePr>
        <p:xfrm>
          <a:off x="251520" y="1556792"/>
          <a:ext cx="8640960" cy="3410704"/>
        </p:xfrm>
        <a:graphic>
          <a:graphicData uri="http://schemas.openxmlformats.org/drawingml/2006/table">
            <a:tbl>
              <a:tblPr firstRow="1" bandRow="1">
                <a:tableStyleId>{5C22544A-7EE6-4342-B048-85BDC9FD1C3A}</a:tableStyleId>
              </a:tblPr>
              <a:tblGrid>
                <a:gridCol w="8640960">
                  <a:extLst>
                    <a:ext uri="{9D8B030D-6E8A-4147-A177-3AD203B41FA5}">
                      <a16:colId xmlns="" xmlns:a16="http://schemas.microsoft.com/office/drawing/2014/main" val="20000"/>
                    </a:ext>
                  </a:extLst>
                </a:gridCol>
              </a:tblGrid>
              <a:tr h="576064">
                <a:tc>
                  <a:txBody>
                    <a:bodyPr/>
                    <a:lstStyle/>
                    <a:p>
                      <a:r>
                        <a:rPr lang="sk-SK" noProof="0" dirty="0"/>
                        <a:t>3./4. pracovný týždeň</a:t>
                      </a:r>
                      <a:r>
                        <a:rPr lang="sk-SK" baseline="0" noProof="0" dirty="0"/>
                        <a:t>:</a:t>
                      </a:r>
                      <a:endParaRPr lang="sk-SK" noProof="0" dirty="0"/>
                    </a:p>
                  </a:txBody>
                  <a:tcPr/>
                </a:tc>
                <a:extLst>
                  <a:ext uri="{0D108BD9-81ED-4DB2-BD59-A6C34878D82A}">
                    <a16:rowId xmlns="" xmlns:a16="http://schemas.microsoft.com/office/drawing/2014/main" val="10000"/>
                  </a:ext>
                </a:extLst>
              </a:tr>
              <a:tr h="694876">
                <a:tc>
                  <a:txBody>
                    <a:bodyPr/>
                    <a:lstStyle/>
                    <a:p>
                      <a:pPr marL="285750" indent="-285750">
                        <a:buFont typeface="Arial" panose="020B0604020202020204" pitchFamily="34" charset="0"/>
                        <a:buChar char="•"/>
                      </a:pPr>
                      <a:r>
                        <a:rPr lang="sk-SK" noProof="0" dirty="0"/>
                        <a:t>V druhej časti úlohy si každý z Vás (alebo v pároch) na</a:t>
                      </a:r>
                      <a:r>
                        <a:rPr lang="sk-SK" baseline="0" noProof="0" dirty="0"/>
                        <a:t> papier napíše </a:t>
                      </a:r>
                      <a:r>
                        <a:rPr lang="sk-SK" noProof="0" dirty="0"/>
                        <a:t>príčiny</a:t>
                      </a:r>
                      <a:r>
                        <a:rPr lang="sk-SK" baseline="0" noProof="0" dirty="0"/>
                        <a:t> konfliktov</a:t>
                      </a:r>
                      <a:r>
                        <a:rPr lang="sk-SK" noProof="0" dirty="0"/>
                        <a:t>, ktoré ste spoločne uviedli na myšlienkovej mape. </a:t>
                      </a:r>
                    </a:p>
                    <a:p>
                      <a:pPr marL="285750" indent="-285750">
                        <a:buFont typeface="Arial" panose="020B0604020202020204" pitchFamily="34" charset="0"/>
                        <a:buChar char="•"/>
                      </a:pPr>
                      <a:r>
                        <a:rPr lang="sk-SK" noProof="0" dirty="0"/>
                        <a:t>Následne skúste napísať, nakresliť alebo vyhľadať</a:t>
                      </a:r>
                      <a:r>
                        <a:rPr lang="sk-SK" baseline="0" noProof="0" dirty="0"/>
                        <a:t> ilustrácie</a:t>
                      </a:r>
                      <a:r>
                        <a:rPr lang="sk-SK" noProof="0" dirty="0"/>
                        <a:t>, ktoré ukazujú ako možno pokojne vyriešiť tento problém. Pri tejto časti úlohy Vám môžu pomôcť</a:t>
                      </a:r>
                      <a:r>
                        <a:rPr lang="sk-SK" baseline="0" noProof="0" dirty="0"/>
                        <a:t> rodičia</a:t>
                      </a:r>
                      <a:r>
                        <a:rPr lang="sk-SK" noProof="0" dirty="0"/>
                        <a:t>.</a:t>
                      </a:r>
                      <a:r>
                        <a:rPr lang="sk-SK" baseline="0" noProof="0" dirty="0"/>
                        <a:t> Spoločne sa skúste zamyslieť nad najlepšími spôsobmi, ako možno daný problém vyriešiť.</a:t>
                      </a:r>
                    </a:p>
                    <a:p>
                      <a:pPr marL="285750" indent="-285750">
                        <a:buFont typeface="Arial" panose="020B0604020202020204" pitchFamily="34" charset="0"/>
                        <a:buChar char="•"/>
                      </a:pPr>
                      <a:r>
                        <a:rPr lang="sk-SK" noProof="0" dirty="0"/>
                        <a:t>Vaše riešenia by si mala prečítať celá trieda. </a:t>
                      </a:r>
                    </a:p>
                    <a:p>
                      <a:pPr marL="285750" indent="-285750">
                        <a:buFont typeface="Arial" panose="020B0604020202020204" pitchFamily="34" charset="0"/>
                        <a:buChar char="•"/>
                      </a:pPr>
                      <a:r>
                        <a:rPr lang="sk-SK" noProof="0" dirty="0"/>
                        <a:t>Spoločne vyberte</a:t>
                      </a:r>
                      <a:r>
                        <a:rPr lang="sk-SK" baseline="0" noProof="0" dirty="0"/>
                        <a:t> najlepšie riešenia a dopíšte ich do Vašej myšlienkovej mapy</a:t>
                      </a:r>
                      <a:r>
                        <a:rPr lang="sk-SK" noProof="0" dirty="0"/>
                        <a:t>.</a:t>
                      </a:r>
                    </a:p>
                    <a:p>
                      <a:pPr marL="285750" indent="-285750">
                        <a:buFont typeface="Arial" panose="020B0604020202020204" pitchFamily="34" charset="0"/>
                        <a:buChar char="•"/>
                      </a:pPr>
                      <a:r>
                        <a:rPr lang="sk-SK" noProof="0" dirty="0"/>
                        <a:t>Na záver ešte raz spoločne prečítajte Vašu prácu.</a:t>
                      </a:r>
                    </a:p>
                    <a:p>
                      <a:endParaRPr lang="sk-SK" noProof="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00831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Zdroje:</a:t>
            </a:r>
          </a:p>
        </p:txBody>
      </p:sp>
      <p:sp>
        <p:nvSpPr>
          <p:cNvPr id="3" name="Symbol zastępczy zawartości 2"/>
          <p:cNvSpPr>
            <a:spLocks noGrp="1"/>
          </p:cNvSpPr>
          <p:nvPr>
            <p:ph sz="quarter" idx="1"/>
          </p:nvPr>
        </p:nvSpPr>
        <p:spPr>
          <a:xfrm>
            <a:off x="179512" y="1484784"/>
            <a:ext cx="8503920" cy="4572000"/>
          </a:xfrm>
        </p:spPr>
        <p:txBody>
          <a:bodyPr>
            <a:normAutofit fontScale="70000" lnSpcReduction="20000"/>
          </a:bodyPr>
          <a:lstStyle/>
          <a:p>
            <a:pPr marL="0" indent="0">
              <a:buNone/>
            </a:pPr>
            <a:r>
              <a:rPr lang="sk-SK" dirty="0"/>
              <a:t>Zdroje by mali byť, vzhľadom na slabšiu slovnú zásobu nepočujúcej mládeže, prezerané spolu s učiteľom, cieľom je upozorniť žiakov na najdôležitejšie časti:</a:t>
            </a:r>
          </a:p>
          <a:p>
            <a:r>
              <a:rPr lang="pl-PL" dirty="0" smtClean="0">
                <a:hlinkClick r:id="rId2"/>
              </a:rPr>
              <a:t>https://www.tyzden.sk/temy/57627/vojna-generacii/ </a:t>
            </a:r>
            <a:endParaRPr lang="pl-PL" dirty="0" smtClean="0"/>
          </a:p>
          <a:p>
            <a:r>
              <a:rPr lang="pl-PL" dirty="0" smtClean="0">
                <a:hlinkClick r:id="rId3"/>
              </a:rPr>
              <a:t>https://www.etrend.sk/trend-archiv/rok-2018/cislo-32/ako-ziju-mladi-ludia.html </a:t>
            </a:r>
            <a:endParaRPr lang="pl-PL" dirty="0" smtClean="0"/>
          </a:p>
          <a:p>
            <a:r>
              <a:rPr lang="pl-PL" smtClean="0">
                <a:hlinkClick r:id="rId4"/>
              </a:rPr>
              <a:t>https://blog.refresher.sk/article/3230/10-najvacsich-problemov-dnesneho-sveta-dokaze-ich-nasa-generacia-vyriesit</a:t>
            </a:r>
            <a:endParaRPr lang="pl-PL" smtClean="0"/>
          </a:p>
          <a:p>
            <a:endParaRPr lang="sk-SK" dirty="0"/>
          </a:p>
          <a:p>
            <a:pPr marL="0" indent="0">
              <a:buNone/>
            </a:pPr>
            <a:r>
              <a:rPr lang="sk-SK" dirty="0"/>
              <a:t>Cenný zdrojom  môžu byť aj vybrané scény z filmov alebo citáty z kníh, ktoré ukazujú príčiny medzigeneračného konfliktu a spôsoby ich riešenia napr.:</a:t>
            </a:r>
          </a:p>
          <a:p>
            <a:r>
              <a:rPr lang="sk-SK" i="1" u="sng" dirty="0" err="1"/>
              <a:t>Yesterday</a:t>
            </a:r>
            <a:r>
              <a:rPr lang="sk-SK" i="1" u="sng" dirty="0"/>
              <a:t>, </a:t>
            </a:r>
            <a:r>
              <a:rPr lang="sk-SK" u="sng" dirty="0"/>
              <a:t>réžia </a:t>
            </a:r>
            <a:r>
              <a:rPr lang="sk-SK" u="sng" dirty="0" err="1"/>
              <a:t>Radosław</a:t>
            </a:r>
            <a:r>
              <a:rPr lang="sk-SK" u="sng" dirty="0"/>
              <a:t> </a:t>
            </a:r>
            <a:r>
              <a:rPr lang="sk-SK" u="sng" dirty="0" err="1"/>
              <a:t>Piwowarski</a:t>
            </a:r>
            <a:r>
              <a:rPr lang="sk-SK" u="sng" dirty="0"/>
              <a:t> </a:t>
            </a:r>
            <a:r>
              <a:rPr lang="sk-SK" dirty="0"/>
              <a:t>(konflikt mládeneckej vášni a zásad dospelých, učiteľov)</a:t>
            </a:r>
            <a:endParaRPr lang="sk-SK" u="sng" dirty="0"/>
          </a:p>
          <a:p>
            <a:r>
              <a:rPr lang="sk-SK" i="1" u="sng" dirty="0"/>
              <a:t>Rebel bez príčiny</a:t>
            </a:r>
            <a:r>
              <a:rPr lang="sk-SK" u="sng" dirty="0"/>
              <a:t>, réžia </a:t>
            </a:r>
            <a:r>
              <a:rPr lang="sk-SK" u="sng" dirty="0" err="1"/>
              <a:t>Nicholas</a:t>
            </a:r>
            <a:r>
              <a:rPr lang="sk-SK" u="sng" dirty="0"/>
              <a:t> </a:t>
            </a:r>
            <a:r>
              <a:rPr lang="sk-SK" u="sng" dirty="0" err="1"/>
              <a:t>Ray</a:t>
            </a:r>
            <a:r>
              <a:rPr lang="sk-SK" u="sng" dirty="0"/>
              <a:t> </a:t>
            </a:r>
            <a:r>
              <a:rPr lang="sk-SK" dirty="0"/>
              <a:t>(konflikt syna s rodičmi)</a:t>
            </a:r>
          </a:p>
          <a:p>
            <a:r>
              <a:rPr lang="sk-SK" i="1" u="sng" dirty="0" err="1"/>
              <a:t>Szaleństwo</a:t>
            </a:r>
            <a:r>
              <a:rPr lang="sk-SK" i="1" u="sng" dirty="0"/>
              <a:t> </a:t>
            </a:r>
            <a:r>
              <a:rPr lang="sk-SK" i="1" u="sng" dirty="0" err="1"/>
              <a:t>Majki</a:t>
            </a:r>
            <a:r>
              <a:rPr lang="sk-SK" i="1" u="sng" dirty="0"/>
              <a:t> </a:t>
            </a:r>
            <a:r>
              <a:rPr lang="sk-SK" i="1" u="sng" dirty="0" err="1"/>
              <a:t>Skowron</a:t>
            </a:r>
            <a:r>
              <a:rPr lang="sk-SK" dirty="0"/>
              <a:t>, réžia Stanisław </a:t>
            </a:r>
            <a:r>
              <a:rPr lang="sk-SK" dirty="0" err="1"/>
              <a:t>Jędryka</a:t>
            </a:r>
            <a:r>
              <a:rPr lang="sk-SK" dirty="0"/>
              <a:t> (konflikt medzi dcérou a otcom)</a:t>
            </a:r>
          </a:p>
          <a:p>
            <a:pPr marL="0" indent="0">
              <a:buNone/>
            </a:pPr>
            <a:r>
              <a:rPr lang="sk-SK" dirty="0"/>
              <a:t>Hranie scénok súvisiacich s témou úlohy.</a:t>
            </a:r>
          </a:p>
          <a:p>
            <a:endParaRPr lang="pl-PL" dirty="0"/>
          </a:p>
        </p:txBody>
      </p:sp>
    </p:spTree>
    <p:extLst>
      <p:ext uri="{BB962C8B-B14F-4D97-AF65-F5344CB8AC3E}">
        <p14:creationId xmlns:p14="http://schemas.microsoft.com/office/powerpoint/2010/main" val="2695811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
            </a:r>
            <a:br>
              <a:rPr lang="pl-PL" dirty="0"/>
            </a:br>
            <a:r>
              <a:rPr lang="sk-SK" dirty="0"/>
              <a:t>Vyhodnotenie: </a:t>
            </a:r>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1409622694"/>
              </p:ext>
            </p:extLst>
          </p:nvPr>
        </p:nvGraphicFramePr>
        <p:xfrm>
          <a:off x="301625" y="1527175"/>
          <a:ext cx="8504240" cy="4765040"/>
        </p:xfrm>
        <a:graphic>
          <a:graphicData uri="http://schemas.openxmlformats.org/drawingml/2006/table">
            <a:tbl>
              <a:tblPr firstRow="1" bandRow="1">
                <a:tableStyleId>{5C22544A-7EE6-4342-B048-85BDC9FD1C3A}</a:tableStyleId>
              </a:tblPr>
              <a:tblGrid>
                <a:gridCol w="2038127">
                  <a:extLst>
                    <a:ext uri="{9D8B030D-6E8A-4147-A177-3AD203B41FA5}">
                      <a16:colId xmlns="" xmlns:a16="http://schemas.microsoft.com/office/drawing/2014/main" val="20000"/>
                    </a:ext>
                  </a:extLst>
                </a:gridCol>
                <a:gridCol w="2213993">
                  <a:extLst>
                    <a:ext uri="{9D8B030D-6E8A-4147-A177-3AD203B41FA5}">
                      <a16:colId xmlns="" xmlns:a16="http://schemas.microsoft.com/office/drawing/2014/main" val="20001"/>
                    </a:ext>
                  </a:extLst>
                </a:gridCol>
                <a:gridCol w="2126060">
                  <a:extLst>
                    <a:ext uri="{9D8B030D-6E8A-4147-A177-3AD203B41FA5}">
                      <a16:colId xmlns="" xmlns:a16="http://schemas.microsoft.com/office/drawing/2014/main" val="20002"/>
                    </a:ext>
                  </a:extLst>
                </a:gridCol>
                <a:gridCol w="2126060">
                  <a:extLst>
                    <a:ext uri="{9D8B030D-6E8A-4147-A177-3AD203B41FA5}">
                      <a16:colId xmlns="" xmlns:a16="http://schemas.microsoft.com/office/drawing/2014/main" val="20003"/>
                    </a:ext>
                  </a:extLst>
                </a:gridCol>
              </a:tblGrid>
              <a:tr h="370840">
                <a:tc>
                  <a:txBody>
                    <a:bodyPr/>
                    <a:lstStyle/>
                    <a:p>
                      <a:r>
                        <a:rPr lang="sk-SK" noProof="0" dirty="0"/>
                        <a:t>Počet bodov</a:t>
                      </a:r>
                    </a:p>
                  </a:txBody>
                  <a:tcPr marL="94492" marR="94492"/>
                </a:tc>
                <a:tc>
                  <a:txBody>
                    <a:bodyPr/>
                    <a:lstStyle/>
                    <a:p>
                      <a:r>
                        <a:rPr lang="sk-SK" noProof="0" dirty="0"/>
                        <a:t>1 bod</a:t>
                      </a:r>
                    </a:p>
                  </a:txBody>
                  <a:tcPr marL="94492" marR="94492"/>
                </a:tc>
                <a:tc>
                  <a:txBody>
                    <a:bodyPr/>
                    <a:lstStyle/>
                    <a:p>
                      <a:r>
                        <a:rPr lang="pl-PL" dirty="0"/>
                        <a:t>2 body</a:t>
                      </a:r>
                    </a:p>
                  </a:txBody>
                  <a:tcPr marL="94492" marR="94492"/>
                </a:tc>
                <a:tc>
                  <a:txBody>
                    <a:bodyPr/>
                    <a:lstStyle/>
                    <a:p>
                      <a:r>
                        <a:rPr lang="pl-PL" dirty="0"/>
                        <a:t>3 body</a:t>
                      </a:r>
                    </a:p>
                  </a:txBody>
                  <a:tcPr marL="94492" marR="94492"/>
                </a:tc>
                <a:extLst>
                  <a:ext uri="{0D108BD9-81ED-4DB2-BD59-A6C34878D82A}">
                    <a16:rowId xmlns=""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b="1" noProof="0" dirty="0"/>
                        <a:t>1.časť úlohy </a:t>
                      </a:r>
                      <a:r>
                        <a:rPr lang="sk-SK" b="0" baseline="0" noProof="0" dirty="0"/>
                        <a:t>obsahová stránka</a:t>
                      </a:r>
                      <a:endParaRPr lang="sk-SK" b="0" noProof="0" dirty="0"/>
                    </a:p>
                    <a:p>
                      <a:endParaRPr lang="sk-SK" b="0" noProof="0" dirty="0"/>
                    </a:p>
                  </a:txBody>
                  <a:tcPr marL="94492" marR="944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Neúplná informácia, často nesúvisiaca s témou. Povrchné využitie zdrojov.</a:t>
                      </a:r>
                    </a:p>
                    <a:p>
                      <a:endParaRPr lang="pl-PL" dirty="0"/>
                    </a:p>
                  </a:txBody>
                  <a:tcPr marL="94492" marR="944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Spracovanie väčšej</a:t>
                      </a:r>
                      <a:r>
                        <a:rPr lang="sk-SK" baseline="0" noProof="0" dirty="0"/>
                        <a:t> časti úloh v súlade s témou. </a:t>
                      </a:r>
                      <a:r>
                        <a:rPr lang="sk-SK" noProof="0" dirty="0"/>
                        <a:t>Využitie väčšiny</a:t>
                      </a:r>
                      <a:r>
                        <a:rPr lang="sk-SK" baseline="0" noProof="0" dirty="0"/>
                        <a:t> uvádzaných zdrojov.</a:t>
                      </a:r>
                      <a:endParaRPr lang="sk-SK" noProof="0" dirty="0"/>
                    </a:p>
                    <a:p>
                      <a:endParaRPr lang="pl-PL" dirty="0"/>
                    </a:p>
                  </a:txBody>
                  <a:tcPr marL="94492" marR="94492"/>
                </a:tc>
                <a:tc>
                  <a:txBody>
                    <a:bodyPr/>
                    <a:lstStyle/>
                    <a:p>
                      <a:r>
                        <a:rPr lang="sk-SK" noProof="0" dirty="0"/>
                        <a:t>Vyčerpávajúce spracovanie témy. Úplne využitie uvedených zdrojov a iných informácií. Kreativita.</a:t>
                      </a:r>
                    </a:p>
                  </a:txBody>
                  <a:tcPr marL="94492" marR="94492"/>
                </a:tc>
                <a:extLst>
                  <a:ext uri="{0D108BD9-81ED-4DB2-BD59-A6C34878D82A}">
                    <a16:rowId xmlns="" xmlns:a16="http://schemas.microsoft.com/office/drawing/2014/main" val="10001"/>
                  </a:ext>
                </a:extLst>
              </a:tr>
              <a:tr h="370840">
                <a:tc>
                  <a:txBody>
                    <a:bodyPr/>
                    <a:lstStyle/>
                    <a:p>
                      <a:r>
                        <a:rPr lang="sk-SK" b="1" noProof="0" dirty="0"/>
                        <a:t>1. časť úlohy</a:t>
                      </a:r>
                    </a:p>
                    <a:p>
                      <a:r>
                        <a:rPr lang="sk-SK" b="0" noProof="0" dirty="0"/>
                        <a:t>Zaangažovanie v</a:t>
                      </a:r>
                      <a:r>
                        <a:rPr lang="sk-SK" b="0" baseline="0" noProof="0" dirty="0"/>
                        <a:t> skupine a schopnosť spolupráce</a:t>
                      </a:r>
                      <a:endParaRPr lang="sk-SK" b="0" noProof="0" dirty="0"/>
                    </a:p>
                  </a:txBody>
                  <a:tcPr marL="94492" marR="94492"/>
                </a:tc>
                <a:tc>
                  <a:txBody>
                    <a:bodyPr/>
                    <a:lstStyle/>
                    <a:p>
                      <a:r>
                        <a:rPr lang="sk-SK" noProof="0" dirty="0"/>
                        <a:t>Chýbajúce zaangažovanie všetkých členov skupiny,</a:t>
                      </a:r>
                      <a:r>
                        <a:rPr lang="sk-SK" baseline="0" noProof="0" dirty="0"/>
                        <a:t> slabá komunikácia v skupine.</a:t>
                      </a:r>
                      <a:endParaRPr lang="sk-SK" noProof="0" dirty="0"/>
                    </a:p>
                  </a:txBody>
                  <a:tcPr marL="94492" marR="94492"/>
                </a:tc>
                <a:tc>
                  <a:txBody>
                    <a:bodyPr/>
                    <a:lstStyle/>
                    <a:p>
                      <a:r>
                        <a:rPr lang="sk-SK" noProof="0" dirty="0"/>
                        <a:t>Pracovné</a:t>
                      </a:r>
                      <a:r>
                        <a:rPr lang="sk-SK" baseline="0" noProof="0" dirty="0"/>
                        <a:t> zaangažovanie celej skupiny</a:t>
                      </a:r>
                      <a:r>
                        <a:rPr lang="sk-SK" noProof="0" dirty="0"/>
                        <a:t>. Drobné nedorozumenia.</a:t>
                      </a:r>
                    </a:p>
                  </a:txBody>
                  <a:tcPr marL="94492" marR="94492"/>
                </a:tc>
                <a:tc>
                  <a:txBody>
                    <a:bodyPr/>
                    <a:lstStyle/>
                    <a:p>
                      <a:r>
                        <a:rPr lang="sk-SK" noProof="0" dirty="0"/>
                        <a:t>Veľmi dobrá skupinová spolupráca. Zrozumiteľná komunikácia a výmena informácií.</a:t>
                      </a:r>
                    </a:p>
                  </a:txBody>
                  <a:tcPr marL="94492" marR="94492"/>
                </a:tc>
                <a:extLst>
                  <a:ext uri="{0D108BD9-81ED-4DB2-BD59-A6C34878D82A}">
                    <a16:rowId xmlns="" xmlns:a16="http://schemas.microsoft.com/office/drawing/2014/main" val="10002"/>
                  </a:ext>
                </a:extLst>
              </a:tr>
              <a:tr h="370840">
                <a:tc>
                  <a:txBody>
                    <a:bodyPr/>
                    <a:lstStyle/>
                    <a:p>
                      <a:endParaRPr lang="pl-PL" dirty="0"/>
                    </a:p>
                  </a:txBody>
                  <a:tcPr marL="94492" marR="94492"/>
                </a:tc>
                <a:tc>
                  <a:txBody>
                    <a:bodyPr/>
                    <a:lstStyle/>
                    <a:p>
                      <a:endParaRPr lang="pl-PL"/>
                    </a:p>
                  </a:txBody>
                  <a:tcPr marL="94492" marR="94492"/>
                </a:tc>
                <a:tc>
                  <a:txBody>
                    <a:bodyPr/>
                    <a:lstStyle/>
                    <a:p>
                      <a:endParaRPr lang="pl-PL"/>
                    </a:p>
                  </a:txBody>
                  <a:tcPr marL="94492" marR="94492"/>
                </a:tc>
                <a:tc>
                  <a:txBody>
                    <a:bodyPr/>
                    <a:lstStyle/>
                    <a:p>
                      <a:endParaRPr lang="pl-PL" dirty="0"/>
                    </a:p>
                  </a:txBody>
                  <a:tcPr marL="94492" marR="94492"/>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455781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Vyhodnotenie</a:t>
            </a:r>
            <a:r>
              <a:rPr lang="pl-PL" dirty="0"/>
              <a:t>:</a:t>
            </a:r>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3024675165"/>
              </p:ext>
            </p:extLst>
          </p:nvPr>
        </p:nvGraphicFramePr>
        <p:xfrm>
          <a:off x="301625" y="1527175"/>
          <a:ext cx="8504240" cy="7960360"/>
        </p:xfrm>
        <a:graphic>
          <a:graphicData uri="http://schemas.openxmlformats.org/drawingml/2006/table">
            <a:tbl>
              <a:tblPr firstRow="1" bandRow="1">
                <a:tableStyleId>{5C22544A-7EE6-4342-B048-85BDC9FD1C3A}</a:tableStyleId>
              </a:tblPr>
              <a:tblGrid>
                <a:gridCol w="2126060">
                  <a:extLst>
                    <a:ext uri="{9D8B030D-6E8A-4147-A177-3AD203B41FA5}">
                      <a16:colId xmlns="" xmlns:a16="http://schemas.microsoft.com/office/drawing/2014/main" val="20000"/>
                    </a:ext>
                  </a:extLst>
                </a:gridCol>
                <a:gridCol w="2126060">
                  <a:extLst>
                    <a:ext uri="{9D8B030D-6E8A-4147-A177-3AD203B41FA5}">
                      <a16:colId xmlns="" xmlns:a16="http://schemas.microsoft.com/office/drawing/2014/main" val="20001"/>
                    </a:ext>
                  </a:extLst>
                </a:gridCol>
                <a:gridCol w="2126060">
                  <a:extLst>
                    <a:ext uri="{9D8B030D-6E8A-4147-A177-3AD203B41FA5}">
                      <a16:colId xmlns="" xmlns:a16="http://schemas.microsoft.com/office/drawing/2014/main" val="20002"/>
                    </a:ext>
                  </a:extLst>
                </a:gridCol>
                <a:gridCol w="2126060">
                  <a:extLst>
                    <a:ext uri="{9D8B030D-6E8A-4147-A177-3AD203B41FA5}">
                      <a16:colId xmlns="" xmlns:a16="http://schemas.microsoft.com/office/drawing/2014/main" val="20003"/>
                    </a:ext>
                  </a:extLst>
                </a:gridCol>
              </a:tblGrid>
              <a:tr h="370840">
                <a:tc>
                  <a:txBody>
                    <a:bodyPr/>
                    <a:lstStyle/>
                    <a:p>
                      <a:r>
                        <a:rPr lang="sk-SK" noProof="0" dirty="0"/>
                        <a:t>Počet bodov</a:t>
                      </a:r>
                    </a:p>
                  </a:txBody>
                  <a:tcPr marL="94492" marR="94492"/>
                </a:tc>
                <a:tc>
                  <a:txBody>
                    <a:bodyPr/>
                    <a:lstStyle/>
                    <a:p>
                      <a:r>
                        <a:rPr lang="sk-SK" noProof="0" dirty="0"/>
                        <a:t>1 bod</a:t>
                      </a:r>
                    </a:p>
                  </a:txBody>
                  <a:tcPr marL="94492" marR="94492"/>
                </a:tc>
                <a:tc>
                  <a:txBody>
                    <a:bodyPr/>
                    <a:lstStyle/>
                    <a:p>
                      <a:r>
                        <a:rPr lang="pl-PL" dirty="0"/>
                        <a:t>2 body</a:t>
                      </a:r>
                    </a:p>
                  </a:txBody>
                  <a:tcPr marL="94492" marR="94492"/>
                </a:tc>
                <a:tc>
                  <a:txBody>
                    <a:bodyPr/>
                    <a:lstStyle/>
                    <a:p>
                      <a:r>
                        <a:rPr lang="pl-PL" dirty="0"/>
                        <a:t>3 body</a:t>
                      </a:r>
                    </a:p>
                  </a:txBody>
                  <a:tcPr marL="94492" marR="94492"/>
                </a:tc>
                <a:extLst>
                  <a:ext uri="{0D108BD9-81ED-4DB2-BD59-A6C34878D82A}">
                    <a16:rowId xmlns="" xmlns:a16="http://schemas.microsoft.com/office/drawing/2014/main" val="10000"/>
                  </a:ext>
                </a:extLst>
              </a:tr>
              <a:tr h="370840">
                <a:tc>
                  <a:txBody>
                    <a:bodyPr/>
                    <a:lstStyle/>
                    <a:p>
                      <a:r>
                        <a:rPr lang="sk-SK" b="1" noProof="0" dirty="0"/>
                        <a:t>2. časť úlohy- </a:t>
                      </a:r>
                    </a:p>
                    <a:p>
                      <a:pPr marL="0" marR="0" indent="0" algn="l" defTabSz="914400" rtl="0" eaLnBrk="1" fontAlgn="auto" latinLnBrk="0" hangingPunct="1">
                        <a:lnSpc>
                          <a:spcPct val="100000"/>
                        </a:lnSpc>
                        <a:spcBef>
                          <a:spcPts val="0"/>
                        </a:spcBef>
                        <a:spcAft>
                          <a:spcPts val="0"/>
                        </a:spcAft>
                        <a:buClrTx/>
                        <a:buSzTx/>
                        <a:buFontTx/>
                        <a:buNone/>
                        <a:tabLst/>
                        <a:defRPr/>
                      </a:pPr>
                      <a:r>
                        <a:rPr lang="sk-SK" b="0" noProof="0" dirty="0"/>
                        <a:t>Individuálna práca alebo práca v pároch</a:t>
                      </a:r>
                    </a:p>
                    <a:p>
                      <a:pPr marL="0" marR="0" indent="0" algn="l" defTabSz="914400" rtl="0" eaLnBrk="1" fontAlgn="auto" latinLnBrk="0" hangingPunct="1">
                        <a:lnSpc>
                          <a:spcPct val="100000"/>
                        </a:lnSpc>
                        <a:spcBef>
                          <a:spcPts val="0"/>
                        </a:spcBef>
                        <a:spcAft>
                          <a:spcPts val="0"/>
                        </a:spcAft>
                        <a:buClrTx/>
                        <a:buSzTx/>
                        <a:buFontTx/>
                        <a:buNone/>
                        <a:tabLst/>
                        <a:defRPr/>
                      </a:pPr>
                      <a:r>
                        <a:rPr lang="sk-SK" b="0" noProof="0" dirty="0"/>
                        <a:t>(hodnotenie </a:t>
                      </a:r>
                      <a:r>
                        <a:rPr lang="sk-SK" b="1" noProof="0" dirty="0"/>
                        <a:t>jednej vybranej</a:t>
                      </a:r>
                      <a:r>
                        <a:rPr lang="sk-SK" b="1" baseline="0" noProof="0" dirty="0"/>
                        <a:t> príčiny konfliktu</a:t>
                      </a:r>
                      <a:r>
                        <a:rPr lang="sk-SK" b="0" noProof="0" dirty="0"/>
                        <a:t>)</a:t>
                      </a:r>
                    </a:p>
                  </a:txBody>
                  <a:tcPr marL="94492" marR="94492"/>
                </a:tc>
                <a:tc>
                  <a:txBody>
                    <a:bodyPr/>
                    <a:lstStyle/>
                    <a:p>
                      <a:r>
                        <a:rPr lang="sk-SK" noProof="0" dirty="0"/>
                        <a:t>Slabé zaangažovanie</a:t>
                      </a:r>
                      <a:r>
                        <a:rPr lang="sk-SK" baseline="0" noProof="0" dirty="0"/>
                        <a:t> žiaka</a:t>
                      </a:r>
                      <a:r>
                        <a:rPr lang="sk-SK" noProof="0" dirty="0"/>
                        <a:t>. Práca</a:t>
                      </a:r>
                      <a:r>
                        <a:rPr lang="sk-SK" baseline="0" noProof="0" dirty="0"/>
                        <a:t> povrchná alebo žiakom navrhovaný spôsob riešenia konfliktu ho v skutočnosti nevyrieši.</a:t>
                      </a:r>
                      <a:endParaRPr lang="sk-SK" noProof="0" dirty="0"/>
                    </a:p>
                  </a:txBody>
                  <a:tcPr marL="94492" marR="94492"/>
                </a:tc>
                <a:tc>
                  <a:txBody>
                    <a:bodyPr/>
                    <a:lstStyle/>
                    <a:p>
                      <a:r>
                        <a:rPr lang="sk-SK" noProof="0" dirty="0"/>
                        <a:t>Uvedenie riešení,</a:t>
                      </a:r>
                      <a:r>
                        <a:rPr lang="sk-SK" baseline="0" noProof="0" dirty="0"/>
                        <a:t> ako reagovať na danú ťažkú situácia, avšak veľmi povrchné</a:t>
                      </a:r>
                      <a:r>
                        <a:rPr lang="sk-SK" noProof="0" dirty="0"/>
                        <a:t>. Čitateľná práca</a:t>
                      </a:r>
                      <a:r>
                        <a:rPr lang="sk-SK" baseline="0" noProof="0" dirty="0"/>
                        <a:t>.</a:t>
                      </a:r>
                      <a:endParaRPr lang="sk-SK" noProof="0" dirty="0"/>
                    </a:p>
                  </a:txBody>
                  <a:tcPr marL="94492" marR="94492"/>
                </a:tc>
                <a:tc>
                  <a:txBody>
                    <a:bodyPr/>
                    <a:lstStyle/>
                    <a:p>
                      <a:r>
                        <a:rPr lang="sk-SK" noProof="0" dirty="0"/>
                        <a:t>Vyčerpávajúce vykonanie úlohy</a:t>
                      </a:r>
                      <a:r>
                        <a:rPr lang="sk-SK" baseline="0" noProof="0" dirty="0"/>
                        <a:t>. </a:t>
                      </a:r>
                      <a:r>
                        <a:rPr lang="sk-SK" noProof="0" dirty="0"/>
                        <a:t>Estetická, usporiadaná práca, ktorá obsahuje príklady riešení danej konfliktnej situácie.</a:t>
                      </a:r>
                      <a:endParaRPr lang="sk-SK" baseline="0" noProof="0" dirty="0"/>
                    </a:p>
                    <a:p>
                      <a:r>
                        <a:rPr lang="sk-SK" baseline="0" noProof="0" dirty="0"/>
                        <a:t>Žiak okrem toho podporil svoje riešenia vhodnými ilustráciami, kresbami.</a:t>
                      </a:r>
                      <a:endParaRPr lang="sk-SK" noProof="0" dirty="0"/>
                    </a:p>
                  </a:txBody>
                  <a:tcPr marL="94492" marR="94492"/>
                </a:tc>
                <a:extLst>
                  <a:ext uri="{0D108BD9-81ED-4DB2-BD59-A6C34878D82A}">
                    <a16:rowId xmlns="" xmlns:a16="http://schemas.microsoft.com/office/drawing/2014/main" val="10001"/>
                  </a:ext>
                </a:extLst>
              </a:tr>
              <a:tr h="370840">
                <a:tc>
                  <a:txBody>
                    <a:bodyPr/>
                    <a:lstStyle/>
                    <a:p>
                      <a:r>
                        <a:rPr lang="sk-SK" b="1" noProof="0" dirty="0"/>
                        <a:t>2. časť úlohy- </a:t>
                      </a:r>
                    </a:p>
                    <a:p>
                      <a:pPr marL="0" marR="0" indent="0" algn="l" defTabSz="914400" rtl="0" eaLnBrk="1" fontAlgn="auto" latinLnBrk="0" hangingPunct="1">
                        <a:lnSpc>
                          <a:spcPct val="100000"/>
                        </a:lnSpc>
                        <a:spcBef>
                          <a:spcPts val="0"/>
                        </a:spcBef>
                        <a:spcAft>
                          <a:spcPts val="0"/>
                        </a:spcAft>
                        <a:buClrTx/>
                        <a:buSzTx/>
                        <a:buFontTx/>
                        <a:buNone/>
                        <a:tabLst/>
                        <a:defRPr/>
                      </a:pPr>
                      <a:r>
                        <a:rPr lang="sk-SK" b="0" noProof="0" dirty="0"/>
                        <a:t>Individuálna</a:t>
                      </a:r>
                      <a:r>
                        <a:rPr lang="sk-SK" b="0" baseline="0" noProof="0" dirty="0"/>
                        <a:t> práca alebo práca v pároch</a:t>
                      </a:r>
                      <a:endParaRPr lang="sk-SK" b="0" noProof="0" dirty="0"/>
                    </a:p>
                    <a:p>
                      <a:pPr marL="0" marR="0" indent="0" algn="l" defTabSz="914400" rtl="0" eaLnBrk="1" fontAlgn="auto" latinLnBrk="0" hangingPunct="1">
                        <a:lnSpc>
                          <a:spcPct val="100000"/>
                        </a:lnSpc>
                        <a:spcBef>
                          <a:spcPts val="0"/>
                        </a:spcBef>
                        <a:spcAft>
                          <a:spcPts val="0"/>
                        </a:spcAft>
                        <a:buClrTx/>
                        <a:buSzTx/>
                        <a:buFontTx/>
                        <a:buNone/>
                        <a:tabLst/>
                        <a:defRPr/>
                      </a:pPr>
                      <a:r>
                        <a:rPr lang="sk-SK" b="0" noProof="0" dirty="0"/>
                        <a:t>(</a:t>
                      </a:r>
                      <a:r>
                        <a:rPr lang="sk-SK" b="0" u="sng" noProof="0" dirty="0"/>
                        <a:t>hodnotenie </a:t>
                      </a:r>
                      <a:r>
                        <a:rPr lang="sk-SK" b="1" u="sng" noProof="0" dirty="0"/>
                        <a:t>niekoľkých</a:t>
                      </a:r>
                      <a:r>
                        <a:rPr lang="sk-SK" b="1" u="sng" baseline="0" noProof="0" dirty="0"/>
                        <a:t> vybraných príčin konfliktov</a:t>
                      </a:r>
                      <a:r>
                        <a:rPr lang="sk-SK" b="0" noProof="0" dirty="0"/>
                        <a:t>)</a:t>
                      </a:r>
                      <a:endParaRPr lang="sk-SK"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Slabé zaangažovanie</a:t>
                      </a:r>
                      <a:r>
                        <a:rPr lang="sk-SK" baseline="0" noProof="0" dirty="0"/>
                        <a:t> žiaka</a:t>
                      </a:r>
                      <a:r>
                        <a:rPr lang="sk-SK" noProof="0" dirty="0"/>
                        <a:t>. Práca</a:t>
                      </a:r>
                      <a:r>
                        <a:rPr lang="sk-SK" baseline="0" noProof="0" dirty="0"/>
                        <a:t> povrchná alebo žiakom navrhovaný spôsob riešenia konfliktu ho v skutočnosti nevyrieši.</a:t>
                      </a:r>
                      <a:endParaRPr lang="sk-SK" noProof="0" dirty="0"/>
                    </a:p>
                    <a:p>
                      <a:endParaRPr lang="pl-PL" dirty="0"/>
                    </a:p>
                  </a:txBody>
                  <a:tcPr marL="94492" marR="944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noProof="0" dirty="0"/>
                        <a:t>Uvedenie riešení,</a:t>
                      </a:r>
                      <a:r>
                        <a:rPr lang="sk-SK" baseline="0" noProof="0" dirty="0"/>
                        <a:t> ako reagovať na danú ťažkú situácia, avšak veľmi povrchné</a:t>
                      </a:r>
                      <a:r>
                        <a:rPr lang="sk-SK" noProof="0" dirty="0"/>
                        <a:t>. Čitateľná práca</a:t>
                      </a:r>
                      <a:r>
                        <a:rPr lang="sk-SK" baseline="0" noProof="0" dirty="0"/>
                        <a:t>.</a:t>
                      </a:r>
                      <a:endParaRPr lang="sk-SK" noProof="0" dirty="0"/>
                    </a:p>
                    <a:p>
                      <a:endParaRPr lang="pl-PL" dirty="0"/>
                    </a:p>
                  </a:txBody>
                  <a:tcPr marL="94492" marR="94492"/>
                </a:tc>
                <a:tc>
                  <a:txBody>
                    <a:bodyPr/>
                    <a:lstStyle/>
                    <a:p>
                      <a:r>
                        <a:rPr lang="sk-SK" noProof="0" dirty="0"/>
                        <a:t>Vyčerpávajúce vykonanie úlohy</a:t>
                      </a:r>
                      <a:r>
                        <a:rPr lang="sk-SK" baseline="0" noProof="0" dirty="0"/>
                        <a:t>. </a:t>
                      </a:r>
                      <a:r>
                        <a:rPr lang="sk-SK" noProof="0" dirty="0"/>
                        <a:t>Estetická, usporiadaná práca, ktorá obsahuje príklady riešení danej konfliktnej situácie.</a:t>
                      </a:r>
                      <a:endParaRPr lang="sk-SK" baseline="0" noProof="0" dirty="0"/>
                    </a:p>
                    <a:p>
                      <a:r>
                        <a:rPr lang="sk-SK" baseline="0" noProof="0" dirty="0"/>
                        <a:t>Žiak okrem toho podporil svoje riešenia vhodnými ilustráciami, kresbami.</a:t>
                      </a:r>
                      <a:endParaRPr lang="sk-SK" noProof="0" dirty="0"/>
                    </a:p>
                    <a:p>
                      <a:endParaRPr lang="pl-PL" dirty="0"/>
                    </a:p>
                  </a:txBody>
                  <a:tcPr marL="94492" marR="94492"/>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947355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sk-SK" dirty="0"/>
              <a:t>Vyhodnotenie:</a:t>
            </a:r>
          </a:p>
        </p:txBody>
      </p:sp>
      <p:graphicFrame>
        <p:nvGraphicFramePr>
          <p:cNvPr id="4" name="Symbol zastępczy zawartości 3"/>
          <p:cNvGraphicFramePr>
            <a:graphicFrameLocks noGrp="1"/>
          </p:cNvGraphicFramePr>
          <p:nvPr>
            <p:ph sz="quarter" idx="1"/>
            <p:extLst>
              <p:ext uri="{D42A27DB-BD31-4B8C-83A1-F6EECF244321}">
                <p14:modId xmlns:p14="http://schemas.microsoft.com/office/powerpoint/2010/main" val="569574966"/>
              </p:ext>
            </p:extLst>
          </p:nvPr>
        </p:nvGraphicFramePr>
        <p:xfrm>
          <a:off x="301625" y="1527175"/>
          <a:ext cx="8504238" cy="2595880"/>
        </p:xfrm>
        <a:graphic>
          <a:graphicData uri="http://schemas.openxmlformats.org/drawingml/2006/table">
            <a:tbl>
              <a:tblPr firstRow="1" bandRow="1">
                <a:tableStyleId>{5C22544A-7EE6-4342-B048-85BDC9FD1C3A}</a:tableStyleId>
              </a:tblPr>
              <a:tblGrid>
                <a:gridCol w="4270375">
                  <a:extLst>
                    <a:ext uri="{9D8B030D-6E8A-4147-A177-3AD203B41FA5}">
                      <a16:colId xmlns="" xmlns:a16="http://schemas.microsoft.com/office/drawing/2014/main" val="20000"/>
                    </a:ext>
                  </a:extLst>
                </a:gridCol>
                <a:gridCol w="4233863">
                  <a:extLst>
                    <a:ext uri="{9D8B030D-6E8A-4147-A177-3AD203B41FA5}">
                      <a16:colId xmlns="" xmlns:a16="http://schemas.microsoft.com/office/drawing/2014/main" val="20001"/>
                    </a:ext>
                  </a:extLst>
                </a:gridCol>
              </a:tblGrid>
              <a:tr h="370840">
                <a:tc>
                  <a:txBody>
                    <a:bodyPr/>
                    <a:lstStyle/>
                    <a:p>
                      <a:pPr algn="ctr"/>
                      <a:r>
                        <a:rPr lang="pl-PL" dirty="0">
                          <a:effectLst/>
                        </a:rPr>
                        <a:t>Body</a:t>
                      </a:r>
                    </a:p>
                  </a:txBody>
                  <a:tcPr marL="68580" marR="68580" marT="0" marB="0"/>
                </a:tc>
                <a:tc>
                  <a:txBody>
                    <a:bodyPr/>
                    <a:lstStyle/>
                    <a:p>
                      <a:pPr algn="ctr"/>
                      <a:r>
                        <a:rPr lang="sk-SK" sz="1800" noProof="0" dirty="0">
                          <a:effectLst/>
                          <a:latin typeface="Times New Roman"/>
                        </a:rPr>
                        <a:t>Hodnotenie</a:t>
                      </a:r>
                      <a:endParaRPr lang="sk-SK" sz="1800" noProof="0" dirty="0">
                        <a:effectLst/>
                      </a:endParaRPr>
                    </a:p>
                  </a:txBody>
                  <a:tcPr marL="68580" marR="68580" marT="0" marB="0"/>
                </a:tc>
                <a:extLst>
                  <a:ext uri="{0D108BD9-81ED-4DB2-BD59-A6C34878D82A}">
                    <a16:rowId xmlns="" xmlns:a16="http://schemas.microsoft.com/office/drawing/2014/main" val="10000"/>
                  </a:ext>
                </a:extLst>
              </a:tr>
              <a:tr h="370840">
                <a:tc>
                  <a:txBody>
                    <a:bodyPr/>
                    <a:lstStyle/>
                    <a:p>
                      <a:pPr algn="ctr"/>
                      <a:r>
                        <a:rPr lang="pl-PL" dirty="0">
                          <a:effectLst/>
                        </a:rPr>
                        <a:t>   &lt;2</a:t>
                      </a:r>
                    </a:p>
                  </a:txBody>
                  <a:tcPr marL="68580" marR="68580" marT="0" marB="0"/>
                </a:tc>
                <a:tc>
                  <a:txBody>
                    <a:bodyPr/>
                    <a:lstStyle/>
                    <a:p>
                      <a:pPr algn="ctr"/>
                      <a:r>
                        <a:rPr lang="sk-SK" noProof="0" dirty="0">
                          <a:effectLst/>
                        </a:rPr>
                        <a:t>Nedostatočný</a:t>
                      </a:r>
                    </a:p>
                  </a:txBody>
                  <a:tcPr marL="68580" marR="68580" marT="0" marB="0"/>
                </a:tc>
                <a:extLst>
                  <a:ext uri="{0D108BD9-81ED-4DB2-BD59-A6C34878D82A}">
                    <a16:rowId xmlns="" xmlns:a16="http://schemas.microsoft.com/office/drawing/2014/main" val="10001"/>
                  </a:ext>
                </a:extLst>
              </a:tr>
              <a:tr h="370840">
                <a:tc>
                  <a:txBody>
                    <a:bodyPr/>
                    <a:lstStyle/>
                    <a:p>
                      <a:pPr algn="ctr"/>
                      <a:r>
                        <a:rPr lang="pl-PL" dirty="0">
                          <a:effectLst/>
                        </a:rPr>
                        <a:t>  4-3</a:t>
                      </a:r>
                    </a:p>
                  </a:txBody>
                  <a:tcPr marL="68580" marR="68580" marT="0" marB="0"/>
                </a:tc>
                <a:tc>
                  <a:txBody>
                    <a:bodyPr/>
                    <a:lstStyle/>
                    <a:p>
                      <a:pPr algn="ctr"/>
                      <a:r>
                        <a:rPr lang="sk-SK" noProof="0" dirty="0">
                          <a:effectLst/>
                        </a:rPr>
                        <a:t>Prípustný</a:t>
                      </a:r>
                    </a:p>
                  </a:txBody>
                  <a:tcPr marL="68580" marR="68580" marT="0" marB="0"/>
                </a:tc>
                <a:extLst>
                  <a:ext uri="{0D108BD9-81ED-4DB2-BD59-A6C34878D82A}">
                    <a16:rowId xmlns="" xmlns:a16="http://schemas.microsoft.com/office/drawing/2014/main" val="10002"/>
                  </a:ext>
                </a:extLst>
              </a:tr>
              <a:tr h="370840">
                <a:tc>
                  <a:txBody>
                    <a:bodyPr/>
                    <a:lstStyle/>
                    <a:p>
                      <a:pPr algn="ctr"/>
                      <a:r>
                        <a:rPr lang="pl-PL" dirty="0">
                          <a:effectLst/>
                        </a:rPr>
                        <a:t>6-5</a:t>
                      </a:r>
                    </a:p>
                  </a:txBody>
                  <a:tcPr marL="68580" marR="68580" marT="0" marB="0"/>
                </a:tc>
                <a:tc>
                  <a:txBody>
                    <a:bodyPr/>
                    <a:lstStyle/>
                    <a:p>
                      <a:pPr algn="ctr"/>
                      <a:r>
                        <a:rPr lang="sk-SK" noProof="0" dirty="0">
                          <a:effectLst/>
                        </a:rPr>
                        <a:t>Dostatočný</a:t>
                      </a:r>
                    </a:p>
                  </a:txBody>
                  <a:tcPr marL="68580" marR="68580" marT="0" marB="0"/>
                </a:tc>
                <a:extLst>
                  <a:ext uri="{0D108BD9-81ED-4DB2-BD59-A6C34878D82A}">
                    <a16:rowId xmlns="" xmlns:a16="http://schemas.microsoft.com/office/drawing/2014/main" val="10003"/>
                  </a:ext>
                </a:extLst>
              </a:tr>
              <a:tr h="370840">
                <a:tc>
                  <a:txBody>
                    <a:bodyPr/>
                    <a:lstStyle/>
                    <a:p>
                      <a:pPr algn="ctr"/>
                      <a:r>
                        <a:rPr lang="pl-PL" dirty="0">
                          <a:effectLst/>
                        </a:rPr>
                        <a:t>8-7</a:t>
                      </a:r>
                    </a:p>
                  </a:txBody>
                  <a:tcPr marL="68580" marR="68580" marT="0" marB="0"/>
                </a:tc>
                <a:tc>
                  <a:txBody>
                    <a:bodyPr/>
                    <a:lstStyle/>
                    <a:p>
                      <a:pPr algn="ctr"/>
                      <a:r>
                        <a:rPr lang="sk-SK" noProof="0" dirty="0">
                          <a:effectLst/>
                        </a:rPr>
                        <a:t>Dobrý</a:t>
                      </a:r>
                    </a:p>
                  </a:txBody>
                  <a:tcPr marL="68580" marR="68580" marT="0" marB="0"/>
                </a:tc>
                <a:extLst>
                  <a:ext uri="{0D108BD9-81ED-4DB2-BD59-A6C34878D82A}">
                    <a16:rowId xmlns="" xmlns:a16="http://schemas.microsoft.com/office/drawing/2014/main" val="10004"/>
                  </a:ext>
                </a:extLst>
              </a:tr>
              <a:tr h="370840">
                <a:tc>
                  <a:txBody>
                    <a:bodyPr/>
                    <a:lstStyle/>
                    <a:p>
                      <a:pPr algn="ctr"/>
                      <a:r>
                        <a:rPr lang="pl-PL" dirty="0">
                          <a:effectLst/>
                        </a:rPr>
                        <a:t> 9-10</a:t>
                      </a:r>
                    </a:p>
                  </a:txBody>
                  <a:tcPr marL="68580" marR="68580" marT="0" marB="0"/>
                </a:tc>
                <a:tc>
                  <a:txBody>
                    <a:bodyPr/>
                    <a:lstStyle/>
                    <a:p>
                      <a:pPr algn="ctr"/>
                      <a:r>
                        <a:rPr lang="sk-SK" noProof="0" dirty="0">
                          <a:effectLst/>
                        </a:rPr>
                        <a:t>Veľmi dobrý</a:t>
                      </a:r>
                    </a:p>
                  </a:txBody>
                  <a:tcPr marL="68580" marR="68580" marT="0" marB="0"/>
                </a:tc>
                <a:extLst>
                  <a:ext uri="{0D108BD9-81ED-4DB2-BD59-A6C34878D82A}">
                    <a16:rowId xmlns="" xmlns:a16="http://schemas.microsoft.com/office/drawing/2014/main" val="10005"/>
                  </a:ext>
                </a:extLst>
              </a:tr>
              <a:tr h="370840">
                <a:tc>
                  <a:txBody>
                    <a:bodyPr/>
                    <a:lstStyle/>
                    <a:p>
                      <a:pPr algn="ctr"/>
                      <a:r>
                        <a:rPr lang="pl-PL" dirty="0">
                          <a:effectLst/>
                        </a:rPr>
                        <a:t> 11-12</a:t>
                      </a:r>
                    </a:p>
                  </a:txBody>
                  <a:tcPr marL="68580" marR="68580" marT="0" marB="0"/>
                </a:tc>
                <a:tc>
                  <a:txBody>
                    <a:bodyPr/>
                    <a:lstStyle/>
                    <a:p>
                      <a:pPr algn="ctr"/>
                      <a:r>
                        <a:rPr lang="sk-SK" noProof="0" dirty="0">
                          <a:effectLst/>
                        </a:rPr>
                        <a:t>Výborný</a:t>
                      </a:r>
                    </a:p>
                  </a:txBody>
                  <a:tcPr marL="68580" marR="68580" marT="0" marB="0"/>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786623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Záver:</a:t>
            </a:r>
          </a:p>
        </p:txBody>
      </p:sp>
      <p:sp>
        <p:nvSpPr>
          <p:cNvPr id="3" name="Symbol zastępczy zawartości 2"/>
          <p:cNvSpPr>
            <a:spLocks noGrp="1"/>
          </p:cNvSpPr>
          <p:nvPr>
            <p:ph sz="quarter" idx="1"/>
          </p:nvPr>
        </p:nvSpPr>
        <p:spPr/>
        <p:txBody>
          <a:bodyPr>
            <a:normAutofit fontScale="92500"/>
          </a:bodyPr>
          <a:lstStyle/>
          <a:p>
            <a:r>
              <a:rPr lang="sk-SK" dirty="0"/>
              <a:t>Všetky informácie, ktoré ste sa pri tejto úlohe dozvedeli, sa môžu stať cenným zdrojom informácií pre Vás alebo Vašich priateľov pri komunikácií s dospelými.</a:t>
            </a:r>
          </a:p>
          <a:p>
            <a:r>
              <a:rPr lang="sk-SK" dirty="0"/>
              <a:t>Spoznali ste spôsoby, ako zrelo rozprávať s dospelými, aby nevznikli konfliktné situácie.</a:t>
            </a:r>
          </a:p>
          <a:p>
            <a:r>
              <a:rPr lang="sk-SK" dirty="0"/>
              <a:t>Pri spoločnej práci nad týmto projektom ste mohli napríklad spoznať príčiny konfliktov medzi rodičmi a dospievajúcimi deťmi.</a:t>
            </a:r>
          </a:p>
          <a:p>
            <a:r>
              <a:rPr lang="sk-SK" dirty="0"/>
              <a:t>Spoznali ste emócie, ktoré tieto konflikty sprevádzajú, a čo je najdôležitejšie vypracovali ste si na základe rôznych skúsenosti, spôsoby riešenia takýchto situácií.</a:t>
            </a:r>
          </a:p>
          <a:p>
            <a:pPr marL="0" indent="0">
              <a:buNone/>
            </a:pPr>
            <a:endParaRPr lang="pl-PL" dirty="0"/>
          </a:p>
        </p:txBody>
      </p:sp>
    </p:spTree>
    <p:extLst>
      <p:ext uri="{BB962C8B-B14F-4D97-AF65-F5344CB8AC3E}">
        <p14:creationId xmlns:p14="http://schemas.microsoft.com/office/powerpoint/2010/main" val="878788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Záver: </a:t>
            </a:r>
          </a:p>
        </p:txBody>
      </p:sp>
      <p:sp>
        <p:nvSpPr>
          <p:cNvPr id="3" name="Symbol zastępczy zawartości 2"/>
          <p:cNvSpPr>
            <a:spLocks noGrp="1"/>
          </p:cNvSpPr>
          <p:nvPr>
            <p:ph sz="quarter" idx="1"/>
          </p:nvPr>
        </p:nvSpPr>
        <p:spPr/>
        <p:txBody>
          <a:bodyPr>
            <a:normAutofit/>
          </a:bodyPr>
          <a:lstStyle/>
          <a:p>
            <a:r>
              <a:rPr lang="sk-SK" dirty="0"/>
              <a:t>Na rôznych príkladoch ste sa dozvedeli, akým zlým radcom sú emócie, ktoré sprevádzajú konflikty.</a:t>
            </a:r>
          </a:p>
          <a:p>
            <a:r>
              <a:rPr lang="sk-SK" dirty="0"/>
              <a:t>Spoznali ste spôsoby na budovanie správnych vzťahov medzi jednotlivými pokoleniami na príklade filmových a literárnych hrdinoch. Je to veľmi ťažká úloha, ale oplatí sa ju učiť od malička.</a:t>
            </a:r>
          </a:p>
          <a:p>
            <a:r>
              <a:rPr lang="sk-SK" dirty="0"/>
              <a:t>Naučili ste sa, koľko veľa práce si vyžaduje schopnosť vyjadriť svoj názor, bez toho, aby ste vyvolali konfliktnú situáciu.</a:t>
            </a:r>
          </a:p>
        </p:txBody>
      </p:sp>
    </p:spTree>
    <p:extLst>
      <p:ext uri="{BB962C8B-B14F-4D97-AF65-F5344CB8AC3E}">
        <p14:creationId xmlns:p14="http://schemas.microsoft.com/office/powerpoint/2010/main" val="20356164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Záver:</a:t>
            </a:r>
          </a:p>
        </p:txBody>
      </p:sp>
      <p:sp>
        <p:nvSpPr>
          <p:cNvPr id="3" name="Symbol zastępczy zawartości 2"/>
          <p:cNvSpPr>
            <a:spLocks noGrp="1"/>
          </p:cNvSpPr>
          <p:nvPr>
            <p:ph sz="quarter" idx="1"/>
          </p:nvPr>
        </p:nvSpPr>
        <p:spPr/>
        <p:txBody>
          <a:bodyPr>
            <a:normAutofit/>
          </a:bodyPr>
          <a:lstStyle/>
          <a:p>
            <a:r>
              <a:rPr lang="sk-SK" dirty="0"/>
              <a:t>Spoznali ste zásady spolupráce v skupine, zásady dobrej komunikácie, ktorá je základom dobrých vzťahov v rodine a v spoločenských kontaktoch.</a:t>
            </a:r>
          </a:p>
          <a:p>
            <a:r>
              <a:rPr lang="sk-SK" dirty="0"/>
              <a:t>Pri prezentovaní svojho názoru ste spoznali zásady a nadobudli zručnosť potrebnú na verejne vystúpenia.</a:t>
            </a:r>
          </a:p>
          <a:p>
            <a:r>
              <a:rPr lang="sk-SK" dirty="0"/>
              <a:t>Pri práci nad týmto projektom ste mali možnosť spoznať rôzne internetové zdroje a zásady bezpečného používania internetu.</a:t>
            </a:r>
          </a:p>
          <a:p>
            <a:endParaRPr lang="pl-PL" dirty="0"/>
          </a:p>
        </p:txBody>
      </p:sp>
    </p:spTree>
    <p:extLst>
      <p:ext uri="{BB962C8B-B14F-4D97-AF65-F5344CB8AC3E}">
        <p14:creationId xmlns:p14="http://schemas.microsoft.com/office/powerpoint/2010/main" val="2180089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Poradca pre učiteľa:</a:t>
            </a:r>
          </a:p>
        </p:txBody>
      </p:sp>
      <p:sp>
        <p:nvSpPr>
          <p:cNvPr id="3" name="Symbol zastępczy zawartości 2"/>
          <p:cNvSpPr>
            <a:spLocks noGrp="1"/>
          </p:cNvSpPr>
          <p:nvPr>
            <p:ph sz="quarter" idx="1"/>
          </p:nvPr>
        </p:nvSpPr>
        <p:spPr/>
        <p:txBody>
          <a:bodyPr>
            <a:normAutofit fontScale="85000" lnSpcReduction="20000"/>
          </a:bodyPr>
          <a:lstStyle/>
          <a:p>
            <a:pPr marL="0" indent="0">
              <a:buNone/>
            </a:pPr>
            <a:r>
              <a:rPr lang="sk-SK" dirty="0"/>
              <a:t>1. Pred začiatkom projektu je potrebné dôkladne oboznámiť žiakov s obsahom úloh. Spôsob komunikácie je pri tom potrebné prispôsobiť ich možnostiam.</a:t>
            </a:r>
          </a:p>
          <a:p>
            <a:pPr marL="0" indent="0">
              <a:buNone/>
            </a:pPr>
            <a:r>
              <a:rPr lang="sk-SK" dirty="0"/>
              <a:t>2. Žiakov je potrebné oboznámiť so zásadami bezpečného používania internetu. Učiteľ by mal spolu so žiakmi prezrieť internetové zdroje a pomáhať pri ich pochopení.</a:t>
            </a:r>
          </a:p>
          <a:p>
            <a:pPr marL="0" indent="0">
              <a:buNone/>
            </a:pPr>
            <a:r>
              <a:rPr lang="sk-SK" dirty="0"/>
              <a:t>3. Učiteľ by mal oboznámiť žiakov so zásadami tvorenia mentálnej mapy (myšlienkovej mapy). V závislosti od slovnej zásoby žiakov môže byť na mape viac slov alebo viac ilustrácií, obrázkov, kresieb. Dôležité je, aby žiaci pochopili význam použitých slov, obrazov.</a:t>
            </a:r>
          </a:p>
          <a:p>
            <a:pPr marL="0" indent="0">
              <a:buNone/>
            </a:pPr>
            <a:r>
              <a:rPr lang="pl-PL" dirty="0"/>
              <a:t>4. </a:t>
            </a:r>
            <a:r>
              <a:rPr lang="sk-SK" dirty="0"/>
              <a:t>Pred začatím projektu môže učiteľ požiadať školského psychológa alebo pedagóga o spoluprácu. Môže to byť forma rozhovoru so žiakmi alebo forma prednášky, či workshopu na uvedenú tému</a:t>
            </a:r>
            <a:r>
              <a:rPr lang="pl-PL" dirty="0"/>
              <a:t>.</a:t>
            </a:r>
          </a:p>
        </p:txBody>
      </p:sp>
    </p:spTree>
    <p:extLst>
      <p:ext uri="{BB962C8B-B14F-4D97-AF65-F5344CB8AC3E}">
        <p14:creationId xmlns:p14="http://schemas.microsoft.com/office/powerpoint/2010/main" val="3677885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Poradca pre učiteľa:</a:t>
            </a:r>
          </a:p>
        </p:txBody>
      </p:sp>
      <p:sp>
        <p:nvSpPr>
          <p:cNvPr id="3" name="Symbol zastępczy zawartości 2"/>
          <p:cNvSpPr>
            <a:spLocks noGrp="1"/>
          </p:cNvSpPr>
          <p:nvPr>
            <p:ph sz="quarter" idx="1"/>
          </p:nvPr>
        </p:nvSpPr>
        <p:spPr/>
        <p:txBody>
          <a:bodyPr>
            <a:normAutofit fontScale="77500" lnSpcReduction="20000"/>
          </a:bodyPr>
          <a:lstStyle/>
          <a:p>
            <a:pPr marL="0" indent="0">
              <a:buNone/>
            </a:pPr>
            <a:r>
              <a:rPr lang="sk-SK" dirty="0"/>
              <a:t>5. Učiteľ predstaví žiakom tému projektu, môže žiakom prezentovať aj film o tejto téme (uvedený v zdrojoch, alebo iný vybraný materiál).</a:t>
            </a:r>
          </a:p>
          <a:p>
            <a:pPr marL="0" indent="0">
              <a:buNone/>
            </a:pPr>
            <a:r>
              <a:rPr lang="sk-SK" dirty="0"/>
              <a:t>6. Tému projektu možno predstaviť aj pomocou divadelných scénok.</a:t>
            </a:r>
          </a:p>
          <a:p>
            <a:pPr marL="0" indent="0">
              <a:buNone/>
            </a:pPr>
            <a:r>
              <a:rPr lang="sk-SK" dirty="0"/>
              <a:t> 7. V druhej časti úlohy, v ktorej žiaci majú nájsť spôsoby na vyriešenie vymenovaných konfliktov, možno požiadať o pomoc rodičov, nakoľko problém sa týka aj rodinných vzťahov. Žiaci sa tu môžu vyjadrovať slovami, symbolmi, alebo len pomocou znakového jazyka (v závislosti od možností žiakov).</a:t>
            </a:r>
          </a:p>
          <a:p>
            <a:pPr marL="0" indent="0">
              <a:buNone/>
            </a:pPr>
            <a:r>
              <a:rPr lang="sk-SK" dirty="0"/>
              <a:t>8. Pri druhej časti úlohy by mal brat učiteľ do úvahy intelektuálne možnosti žiakov. Ak je takáto možnosť, každý zo žiakov by mal sám prezentovať riešenie všetkých konfliktných situácií, vypísaných v prvej časti úlohy. Ak to nie je možné, tak každému žiakovi (alebo páru) prideľte na vypracovanie jeden vymenovaný konflikt. Svoj výber je potrebné prispôsobiť spôsobu hodnotenia.</a:t>
            </a:r>
          </a:p>
        </p:txBody>
      </p:sp>
    </p:spTree>
    <p:extLst>
      <p:ext uri="{BB962C8B-B14F-4D97-AF65-F5344CB8AC3E}">
        <p14:creationId xmlns:p14="http://schemas.microsoft.com/office/powerpoint/2010/main" val="311337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Obsah:</a:t>
            </a:r>
          </a:p>
        </p:txBody>
      </p:sp>
      <p:sp>
        <p:nvSpPr>
          <p:cNvPr id="3" name="Symbol zastępczy zawartości 2"/>
          <p:cNvSpPr>
            <a:spLocks noGrp="1"/>
          </p:cNvSpPr>
          <p:nvPr>
            <p:ph sz="quarter" idx="1"/>
          </p:nvPr>
        </p:nvSpPr>
        <p:spPr/>
        <p:txBody>
          <a:bodyPr/>
          <a:lstStyle/>
          <a:p>
            <a:pPr marL="0" indent="0">
              <a:buNone/>
            </a:pPr>
            <a:r>
              <a:rPr lang="pl-PL" dirty="0"/>
              <a:t>1. </a:t>
            </a:r>
            <a:r>
              <a:rPr lang="sk-SK" dirty="0"/>
              <a:t>Úvod</a:t>
            </a:r>
          </a:p>
          <a:p>
            <a:pPr marL="0" indent="0">
              <a:buNone/>
            </a:pPr>
            <a:r>
              <a:rPr lang="sk-SK" dirty="0"/>
              <a:t>2. Úlohy</a:t>
            </a:r>
          </a:p>
          <a:p>
            <a:pPr marL="0" indent="0">
              <a:buNone/>
            </a:pPr>
            <a:r>
              <a:rPr lang="sk-SK" dirty="0"/>
              <a:t>3. Proces</a:t>
            </a:r>
          </a:p>
          <a:p>
            <a:pPr marL="0" indent="0">
              <a:buNone/>
            </a:pPr>
            <a:r>
              <a:rPr lang="sk-SK" dirty="0"/>
              <a:t>4. Zdroje</a:t>
            </a:r>
          </a:p>
          <a:p>
            <a:pPr marL="0" indent="0">
              <a:buNone/>
            </a:pPr>
            <a:r>
              <a:rPr lang="sk-SK" dirty="0"/>
              <a:t>5. Vyhodnotenie</a:t>
            </a:r>
          </a:p>
          <a:p>
            <a:pPr marL="0" indent="0">
              <a:buNone/>
            </a:pPr>
            <a:r>
              <a:rPr lang="sk-SK" dirty="0"/>
              <a:t>6. Záver</a:t>
            </a:r>
          </a:p>
          <a:p>
            <a:pPr marL="0" indent="0">
              <a:buNone/>
            </a:pPr>
            <a:r>
              <a:rPr lang="sk-SK" dirty="0"/>
              <a:t>7. Poradca pre učiteľa</a:t>
            </a:r>
          </a:p>
          <a:p>
            <a:pPr marL="0" indent="0">
              <a:buNone/>
            </a:pPr>
            <a:endParaRPr lang="pl-PL" dirty="0"/>
          </a:p>
        </p:txBody>
      </p:sp>
    </p:spTree>
    <p:extLst>
      <p:ext uri="{BB962C8B-B14F-4D97-AF65-F5344CB8AC3E}">
        <p14:creationId xmlns:p14="http://schemas.microsoft.com/office/powerpoint/2010/main" val="2396879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04800" y="2060848"/>
            <a:ext cx="8534400" cy="758952"/>
          </a:xfrm>
        </p:spPr>
        <p:txBody>
          <a:bodyPr/>
          <a:lstStyle/>
          <a:p>
            <a:r>
              <a:rPr lang="sk-SK" dirty="0"/>
              <a:t>Poradca pre učiteľa</a:t>
            </a:r>
          </a:p>
        </p:txBody>
      </p:sp>
      <p:sp>
        <p:nvSpPr>
          <p:cNvPr id="3" name="Symbol zastępczy zawartości 2"/>
          <p:cNvSpPr>
            <a:spLocks noGrp="1"/>
          </p:cNvSpPr>
          <p:nvPr>
            <p:ph sz="quarter" idx="1"/>
          </p:nvPr>
        </p:nvSpPr>
        <p:spPr>
          <a:xfrm>
            <a:off x="150876" y="3284984"/>
            <a:ext cx="8842248" cy="2958080"/>
          </a:xfrm>
        </p:spPr>
        <p:txBody>
          <a:bodyPr>
            <a:normAutofit fontScale="92500" lnSpcReduction="20000"/>
          </a:bodyPr>
          <a:lstStyle/>
          <a:p>
            <a:pPr marL="0" indent="0">
              <a:buNone/>
            </a:pPr>
            <a:r>
              <a:rPr lang="sk-SK" dirty="0"/>
              <a:t>9. Ak žiaci majú výtvarný talent, možno z ich prác vytvoriť (spôsobov riešenia konfliktov) školskú výstavu určenú pre všetkých žiakov a učiteľov v škole.</a:t>
            </a:r>
          </a:p>
          <a:p>
            <a:pPr marL="0" indent="0">
              <a:buNone/>
            </a:pPr>
            <a:r>
              <a:rPr lang="sk-SK" dirty="0"/>
              <a:t>10. Učiteľ by mal žiakom pomôcť s prípravou myšlienkovej mapy riešenia konfliktov, ktoré žiaci pokladajú za najlepšie. Na záver by učiteľ so žiakmi mali ešte raz preanalyzovať všetky prvky zapísane na myšlienkovej mape a zaradiť prácu do triednej knižnice. Využívať ju a pripomínať si zásady v nej uvedené podľa potreby.</a:t>
            </a:r>
          </a:p>
          <a:p>
            <a:endParaRPr lang="pl-PL" dirty="0"/>
          </a:p>
        </p:txBody>
      </p:sp>
      <p:pic>
        <p:nvPicPr>
          <p:cNvPr id="5" name="Obraz 4">
            <a:extLst>
              <a:ext uri="{FF2B5EF4-FFF2-40B4-BE49-F238E27FC236}">
                <a16:creationId xmlns="" xmlns:a16="http://schemas.microsoft.com/office/drawing/2014/main" id="{C2960CF3-E6EE-4CDB-8A71-E244B475F9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2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243064"/>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361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p>
        </p:txBody>
      </p:sp>
      <p:sp>
        <p:nvSpPr>
          <p:cNvPr id="3" name="Symbol zastępczy zawartości 2"/>
          <p:cNvSpPr>
            <a:spLocks noGrp="1"/>
          </p:cNvSpPr>
          <p:nvPr>
            <p:ph sz="quarter" idx="1"/>
          </p:nvPr>
        </p:nvSpPr>
        <p:spPr/>
        <p:txBody>
          <a:bodyPr>
            <a:normAutofit fontScale="92500"/>
          </a:bodyPr>
          <a:lstStyle/>
          <a:p>
            <a:pPr marL="0" indent="0">
              <a:buNone/>
            </a:pPr>
            <a:r>
              <a:rPr lang="sk-SK" dirty="0">
                <a:solidFill>
                  <a:srgbClr val="FF0000"/>
                </a:solidFill>
              </a:rPr>
              <a:t>Čo znamená generačný konflikt?</a:t>
            </a:r>
          </a:p>
          <a:p>
            <a:pPr marL="0" indent="0">
              <a:buNone/>
            </a:pPr>
            <a:r>
              <a:rPr lang="sk-SK" dirty="0">
                <a:solidFill>
                  <a:srgbClr val="FF0000"/>
                </a:solidFill>
              </a:rPr>
              <a:t>Často sa hádate s rodičmi, máte iný názor na danú tému?</a:t>
            </a:r>
          </a:p>
          <a:p>
            <a:pPr marL="0" indent="0">
              <a:buNone/>
            </a:pPr>
            <a:r>
              <a:rPr lang="sk-SK" dirty="0">
                <a:solidFill>
                  <a:srgbClr val="FF0000"/>
                </a:solidFill>
              </a:rPr>
              <a:t>Čo je príčinou týchto nedorozumení?</a:t>
            </a:r>
          </a:p>
          <a:p>
            <a:pPr marL="0" indent="0">
              <a:buNone/>
            </a:pPr>
            <a:r>
              <a:rPr lang="sk-SK" dirty="0"/>
              <a:t>Sú to jednoduché otázky, ale odpoveď na nich nie je vôbec jednoduchá. </a:t>
            </a:r>
          </a:p>
          <a:p>
            <a:pPr marL="0" indent="0">
              <a:buNone/>
            </a:pPr>
            <a:r>
              <a:rPr lang="sk-SK" dirty="0"/>
              <a:t>Niekedy emócie, ktoré konflikty sprevádzajú, sa dostávajú na povrch a spôsobia, že sa konflikty s stávajú smutnou časťou nášho každodenného života.</a:t>
            </a:r>
          </a:p>
          <a:p>
            <a:pPr marL="0" indent="0">
              <a:buNone/>
            </a:pPr>
            <a:r>
              <a:rPr lang="sk-SK" dirty="0"/>
              <a:t>Prečítajte si nižšie uvedený príklad konfliktnej situácie a porozprávajte sa o tom, ako túto situáciu vyriešiť.</a:t>
            </a:r>
          </a:p>
        </p:txBody>
      </p:sp>
    </p:spTree>
    <p:extLst>
      <p:ext uri="{BB962C8B-B14F-4D97-AF65-F5344CB8AC3E}">
        <p14:creationId xmlns:p14="http://schemas.microsoft.com/office/powerpoint/2010/main" val="454180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p>
        </p:txBody>
      </p:sp>
      <p:sp>
        <p:nvSpPr>
          <p:cNvPr id="3" name="Symbol zastępczy zawartości 2"/>
          <p:cNvSpPr>
            <a:spLocks noGrp="1"/>
          </p:cNvSpPr>
          <p:nvPr>
            <p:ph sz="quarter" idx="1"/>
          </p:nvPr>
        </p:nvSpPr>
        <p:spPr/>
        <p:txBody>
          <a:bodyPr>
            <a:normAutofit fontScale="70000" lnSpcReduction="20000"/>
          </a:bodyPr>
          <a:lstStyle/>
          <a:p>
            <a:r>
              <a:rPr lang="sk-SK" dirty="0"/>
              <a:t>Konfliktná situácia:</a:t>
            </a:r>
          </a:p>
          <a:p>
            <a:pPr marL="0" indent="0">
              <a:buNone/>
            </a:pPr>
            <a:r>
              <a:rPr lang="sk-SK" dirty="0"/>
              <a:t>SCÉNKA </a:t>
            </a:r>
            <a:br>
              <a:rPr lang="sk-SK" dirty="0"/>
            </a:br>
            <a:r>
              <a:rPr lang="sk-SK" dirty="0"/>
              <a:t/>
            </a:r>
            <a:br>
              <a:rPr lang="sk-SK" dirty="0"/>
            </a:br>
            <a:r>
              <a:rPr lang="sk-SK" dirty="0"/>
              <a:t>SYN: Ahoj, idem do školy.</a:t>
            </a:r>
            <a:br>
              <a:rPr lang="sk-SK" dirty="0"/>
            </a:br>
            <a:r>
              <a:rPr lang="sk-SK" u="sng" dirty="0"/>
              <a:t>Otec: Prší, obleč si pršiplášť.</a:t>
            </a:r>
            <a:br>
              <a:rPr lang="sk-SK" u="sng" dirty="0"/>
            </a:br>
            <a:r>
              <a:rPr lang="sk-SK" dirty="0"/>
              <a:t>SYN: Nie nepotrebujem ho! </a:t>
            </a:r>
            <a:br>
              <a:rPr lang="sk-SK" dirty="0"/>
            </a:br>
            <a:r>
              <a:rPr lang="sk-SK" u="sng" dirty="0"/>
              <a:t>OTEC: Nepotrebuješ ho! Zmokneš, zničíš si veci a nachladíš sa.</a:t>
            </a:r>
            <a:br>
              <a:rPr lang="sk-SK" u="sng" dirty="0"/>
            </a:br>
            <a:r>
              <a:rPr lang="sk-SK" dirty="0"/>
              <a:t>SYN: Tak veľmi neprší.</a:t>
            </a:r>
            <a:br>
              <a:rPr lang="sk-SK" dirty="0"/>
            </a:br>
            <a:r>
              <a:rPr lang="sk-SK" u="sng" dirty="0"/>
              <a:t>OTEC: Ale áno, prší!</a:t>
            </a:r>
            <a:br>
              <a:rPr lang="sk-SK" u="sng" dirty="0"/>
            </a:br>
            <a:r>
              <a:rPr lang="sk-SK" dirty="0"/>
              <a:t>SYN: Neoblečiem si pršiplášť. Nerád chodím v takýchto veciach!</a:t>
            </a:r>
            <a:br>
              <a:rPr lang="sk-SK" dirty="0"/>
            </a:br>
            <a:r>
              <a:rPr lang="sk-SK" u="sng" dirty="0"/>
              <a:t>OTEC: Nechcem sa s Tebou už dlhšie hádať. Obleč si pršiplášť!</a:t>
            </a:r>
            <a:br>
              <a:rPr lang="sk-SK" u="sng" dirty="0"/>
            </a:br>
            <a:r>
              <a:rPr lang="sk-SK" dirty="0"/>
              <a:t>SYN: Nenávidím ho– nechcem si ho obliecť!</a:t>
            </a:r>
            <a:br>
              <a:rPr lang="sk-SK" dirty="0"/>
            </a:br>
            <a:r>
              <a:rPr lang="sk-SK" u="sng" dirty="0"/>
              <a:t>OJCIEC: Žiadne ale – keď si ho neoblečieš, dostaneš trest a nepôjdeš na zápas svojho obľúbeného družstva.</a:t>
            </a:r>
          </a:p>
          <a:p>
            <a:pPr marL="0" indent="0">
              <a:buNone/>
            </a:pPr>
            <a:r>
              <a:rPr lang="sk-SK" dirty="0"/>
              <a:t>SYN: Dobre, už si ho obliekam, ale som na Teba nahnevaný. </a:t>
            </a:r>
            <a:br>
              <a:rPr lang="sk-SK" dirty="0"/>
            </a:br>
            <a:endParaRPr lang="sk-SK" dirty="0"/>
          </a:p>
          <a:p>
            <a:r>
              <a:rPr lang="sk-SK" dirty="0"/>
              <a:t>Porozprávajme sa o tejto scénke</a:t>
            </a:r>
          </a:p>
        </p:txBody>
      </p:sp>
    </p:spTree>
    <p:extLst>
      <p:ext uri="{BB962C8B-B14F-4D97-AF65-F5344CB8AC3E}">
        <p14:creationId xmlns:p14="http://schemas.microsoft.com/office/powerpoint/2010/main" val="955212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p>
        </p:txBody>
      </p:sp>
      <p:sp>
        <p:nvSpPr>
          <p:cNvPr id="3" name="Symbol zastępczy zawartości 2"/>
          <p:cNvSpPr>
            <a:spLocks noGrp="1"/>
          </p:cNvSpPr>
          <p:nvPr>
            <p:ph sz="quarter" idx="1"/>
          </p:nvPr>
        </p:nvSpPr>
        <p:spPr/>
        <p:txBody>
          <a:bodyPr>
            <a:normAutofit fontScale="92500" lnSpcReduction="10000"/>
          </a:bodyPr>
          <a:lstStyle/>
          <a:p>
            <a:pPr marL="0" indent="0">
              <a:buNone/>
            </a:pPr>
            <a:r>
              <a:rPr lang="sk-SK" dirty="0"/>
              <a:t>Rodičia a starí rodičia nás ako prví učia zásady správneho správania, čo sa môže robiť a čo nie. </a:t>
            </a:r>
          </a:p>
          <a:p>
            <a:pPr marL="0" indent="0">
              <a:buNone/>
            </a:pPr>
            <a:r>
              <a:rPr lang="sk-SK" dirty="0"/>
              <a:t>Kým sme malí, naším vzorom sú naši rodičia, ktorých sa snažíme nasledovať. Keď však začíname dospievať, často sa stáva, že sa začíname hádať so svojimi rodičmi, nechceme ich počúvať. Niekedy to vedie až ku konfliktov v rodine. </a:t>
            </a:r>
          </a:p>
          <a:p>
            <a:pPr marL="0" indent="0">
              <a:buNone/>
            </a:pPr>
            <a:r>
              <a:rPr lang="sk-SK" dirty="0"/>
              <a:t>Je normálne, že deti a dospelí majú iný názor na danú tému, ale dôležité je, aby ste sa o tom mohli bez nervov a kriku porozprávať. </a:t>
            </a:r>
          </a:p>
          <a:p>
            <a:pPr marL="0" indent="0">
              <a:buNone/>
            </a:pPr>
            <a:r>
              <a:rPr lang="sk-SK" dirty="0"/>
              <a:t>Navrhnem Vám úlohu, ktorá Vám umožní pochopiť, čím je generačný konflikt a čo možno urobiť, keď sa objavuje v našej rodine alebo rodine našich priateľov.</a:t>
            </a:r>
          </a:p>
        </p:txBody>
      </p:sp>
    </p:spTree>
    <p:extLst>
      <p:ext uri="{BB962C8B-B14F-4D97-AF65-F5344CB8AC3E}">
        <p14:creationId xmlns:p14="http://schemas.microsoft.com/office/powerpoint/2010/main" val="1281755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
            </a:r>
            <a:br>
              <a:rPr lang="pl-PL" dirty="0"/>
            </a:br>
            <a:r>
              <a:rPr lang="sk-SK" dirty="0"/>
              <a:t>Úloha:</a:t>
            </a:r>
          </a:p>
        </p:txBody>
      </p:sp>
      <p:sp>
        <p:nvSpPr>
          <p:cNvPr id="3" name="Symbol zastępczy zawartości 2"/>
          <p:cNvSpPr>
            <a:spLocks noGrp="1"/>
          </p:cNvSpPr>
          <p:nvPr>
            <p:ph sz="quarter" idx="1"/>
          </p:nvPr>
        </p:nvSpPr>
        <p:spPr/>
        <p:txBody>
          <a:bodyPr>
            <a:normAutofit/>
          </a:bodyPr>
          <a:lstStyle/>
          <a:p>
            <a:pPr marL="0" indent="0">
              <a:buNone/>
            </a:pPr>
            <a:r>
              <a:rPr lang="sk-SK" b="1" dirty="0"/>
              <a:t>1.časť:</a:t>
            </a:r>
          </a:p>
          <a:p>
            <a:pPr marL="0" indent="0">
              <a:buNone/>
            </a:pPr>
            <a:r>
              <a:rPr lang="sk-SK" b="1" dirty="0"/>
              <a:t>Prvú časť úlohy urobíte spolu s celou triedou </a:t>
            </a:r>
            <a:r>
              <a:rPr lang="sk-SK" dirty="0"/>
              <a:t>(ak je trieda veľká, možno ju rozdeliť na dve skupiny)</a:t>
            </a:r>
          </a:p>
          <a:p>
            <a:pPr marL="0" indent="0">
              <a:buNone/>
            </a:pPr>
            <a:r>
              <a:rPr lang="sk-SK" dirty="0"/>
              <a:t>Vašou úlohou bude príprava mentálnej mapy (myšlienkovej mapy), ktorá ukazuje možné príčiny konfliktov medzi dospievajúcimi deťmi a rodičmi a druhy správaní (emócií), ktoré konflikt sprevádzajú. </a:t>
            </a:r>
          </a:p>
        </p:txBody>
      </p:sp>
    </p:spTree>
    <p:extLst>
      <p:ext uri="{BB962C8B-B14F-4D97-AF65-F5344CB8AC3E}">
        <p14:creationId xmlns:p14="http://schemas.microsoft.com/office/powerpoint/2010/main" val="967239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Úloha: </a:t>
            </a:r>
          </a:p>
        </p:txBody>
      </p:sp>
      <p:sp>
        <p:nvSpPr>
          <p:cNvPr id="3" name="Symbol zastępczy zawartości 2"/>
          <p:cNvSpPr>
            <a:spLocks noGrp="1"/>
          </p:cNvSpPr>
          <p:nvPr>
            <p:ph sz="quarter" idx="1"/>
          </p:nvPr>
        </p:nvSpPr>
        <p:spPr/>
        <p:txBody>
          <a:bodyPr>
            <a:normAutofit fontScale="92500" lnSpcReduction="20000"/>
          </a:bodyPr>
          <a:lstStyle/>
          <a:p>
            <a:pPr marL="0" indent="0">
              <a:buNone/>
            </a:pPr>
            <a:r>
              <a:rPr lang="sk-SK" b="1" dirty="0"/>
              <a:t>2.časť:</a:t>
            </a:r>
          </a:p>
          <a:p>
            <a:pPr marL="0" indent="0">
              <a:buNone/>
            </a:pPr>
            <a:r>
              <a:rPr lang="sk-SK" b="1" dirty="0"/>
              <a:t>Druhú časť úlohy urobí každí samostatne </a:t>
            </a:r>
            <a:r>
              <a:rPr lang="sk-SK" dirty="0"/>
              <a:t>(ak to bude pre niektorých žiakov príliš ťažké, možno pracovať v pároch).</a:t>
            </a:r>
          </a:p>
          <a:p>
            <a:pPr marL="0" indent="0">
              <a:buNone/>
            </a:pPr>
            <a:r>
              <a:rPr lang="sk-SK" dirty="0"/>
              <a:t>Každý zo žiakov sa pokúsi samostatne zamyslieť a napísať svoj spôsob riešenia konfliktov medzi deťmi a rodičmi, ktoré ste vypísali v prvej časti úlohy na myšlienkovej mape (hodnotenie bude závisieť od ich množstva s správneho riešenia zvolených konfliktov). Ak majú žiaci výtvarný talent, môžu prezentovať riešenie zvoleného problému pomocou kresby, komiksu atď. Na záver spolu vyberiete najlepšie a najúčinnejšie spôsoby riešenia konfliktov, ktoré umožnia vyriešiť rôzne problémy. </a:t>
            </a:r>
          </a:p>
        </p:txBody>
      </p:sp>
    </p:spTree>
    <p:extLst>
      <p:ext uri="{BB962C8B-B14F-4D97-AF65-F5344CB8AC3E}">
        <p14:creationId xmlns:p14="http://schemas.microsoft.com/office/powerpoint/2010/main" val="1144249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sz="quarter" idx="1"/>
          </p:nvPr>
        </p:nvSpPr>
        <p:spPr/>
        <p:txBody>
          <a:bodyPr>
            <a:normAutofit/>
          </a:bodyPr>
          <a:lstStyle/>
          <a:p>
            <a:pPr marL="0" indent="0">
              <a:buNone/>
            </a:pPr>
            <a:r>
              <a:rPr lang="sk-SK" dirty="0"/>
              <a:t>Pracovný plán:</a:t>
            </a:r>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491169376"/>
              </p:ext>
            </p:extLst>
          </p:nvPr>
        </p:nvGraphicFramePr>
        <p:xfrm>
          <a:off x="323528" y="1988840"/>
          <a:ext cx="8640960" cy="4392488"/>
        </p:xfrm>
        <a:graphic>
          <a:graphicData uri="http://schemas.openxmlformats.org/drawingml/2006/table">
            <a:tbl>
              <a:tblPr firstRow="1" bandRow="1">
                <a:tableStyleId>{5C22544A-7EE6-4342-B048-85BDC9FD1C3A}</a:tableStyleId>
              </a:tblPr>
              <a:tblGrid>
                <a:gridCol w="8640960">
                  <a:extLst>
                    <a:ext uri="{9D8B030D-6E8A-4147-A177-3AD203B41FA5}">
                      <a16:colId xmlns="" xmlns:a16="http://schemas.microsoft.com/office/drawing/2014/main" val="20000"/>
                    </a:ext>
                  </a:extLst>
                </a:gridCol>
              </a:tblGrid>
              <a:tr h="564445">
                <a:tc>
                  <a:txBody>
                    <a:bodyPr/>
                    <a:lstStyle/>
                    <a:p>
                      <a:r>
                        <a:rPr lang="pl-PL" dirty="0"/>
                        <a:t>1</a:t>
                      </a:r>
                      <a:r>
                        <a:rPr lang="sk-SK" noProof="0" dirty="0"/>
                        <a:t>. Pracovný</a:t>
                      </a:r>
                      <a:r>
                        <a:rPr lang="sk-SK" baseline="0" noProof="0" dirty="0"/>
                        <a:t> týždeň:</a:t>
                      </a:r>
                      <a:endParaRPr lang="sk-SK" noProof="0" dirty="0"/>
                    </a:p>
                  </a:txBody>
                  <a:tcPr/>
                </a:tc>
                <a:extLst>
                  <a:ext uri="{0D108BD9-81ED-4DB2-BD59-A6C34878D82A}">
                    <a16:rowId xmlns="" xmlns:a16="http://schemas.microsoft.com/office/drawing/2014/main" val="10000"/>
                  </a:ext>
                </a:extLst>
              </a:tr>
              <a:tr h="3828043">
                <a:tc>
                  <a:txBody>
                    <a:bodyPr/>
                    <a:lstStyle/>
                    <a:p>
                      <a:pPr marL="285750" indent="-285750">
                        <a:buFont typeface="Arial" panose="020B0604020202020204" pitchFamily="34" charset="0"/>
                        <a:buChar char="•"/>
                      </a:pPr>
                      <a:endParaRPr lang="pl-PL" dirty="0"/>
                    </a:p>
                    <a:p>
                      <a:pPr marL="285750" indent="-285750">
                        <a:buFont typeface="Arial" panose="020B0604020202020204" pitchFamily="34" charset="0"/>
                        <a:buChar char="•"/>
                      </a:pPr>
                      <a:r>
                        <a:rPr lang="sk-SK" noProof="0" dirty="0"/>
                        <a:t>Pred samotnou realizáciou úlohy sa musíte oboznámiť</a:t>
                      </a:r>
                      <a:r>
                        <a:rPr lang="sk-SK" baseline="0" noProof="0" dirty="0"/>
                        <a:t> so zásadami prípravy mentálnej mapy</a:t>
                      </a:r>
                      <a:r>
                        <a:rPr lang="sk-SK" noProof="0" dirty="0"/>
                        <a:t> (pomôže Vám pri</a:t>
                      </a:r>
                      <a:r>
                        <a:rPr lang="sk-SK" baseline="0" noProof="0" dirty="0"/>
                        <a:t> tom učiteľ</a:t>
                      </a:r>
                      <a:r>
                        <a:rPr lang="sk-SK" noProof="0" dirty="0"/>
                        <a:t>). </a:t>
                      </a:r>
                    </a:p>
                    <a:p>
                      <a:pPr marL="285750" indent="-285750">
                        <a:buFont typeface="Arial" panose="020B0604020202020204" pitchFamily="34" charset="0"/>
                        <a:buChar char="•"/>
                      </a:pPr>
                      <a:endParaRPr lang="sk-SK" noProof="0" dirty="0"/>
                    </a:p>
                    <a:p>
                      <a:pPr marL="285750" indent="-285750">
                        <a:buFont typeface="Arial" panose="020B0604020202020204" pitchFamily="34" charset="0"/>
                        <a:buChar char="•"/>
                      </a:pPr>
                      <a:r>
                        <a:rPr lang="sk-SK" noProof="0" dirty="0"/>
                        <a:t>Táto metóda pomocou malého množstva slov, obrázkov,</a:t>
                      </a:r>
                      <a:r>
                        <a:rPr lang="sk-SK" baseline="0" noProof="0" dirty="0"/>
                        <a:t> fotografii, môže pomôcť zodpovedať, predstaviť vážne problémy</a:t>
                      </a:r>
                      <a:r>
                        <a:rPr lang="sk-SK" noProof="0" dirty="0"/>
                        <a:t>.</a:t>
                      </a:r>
                    </a:p>
                    <a:p>
                      <a:pPr marL="0" indent="0">
                        <a:buFont typeface="Arial" panose="020B0604020202020204" pitchFamily="34" charset="0"/>
                        <a:buNone/>
                      </a:pPr>
                      <a:endParaRPr lang="sk-SK" noProof="0" dirty="0"/>
                    </a:p>
                    <a:p>
                      <a:pPr marL="285750" indent="-285750">
                        <a:buFont typeface="Arial" panose="020B0604020202020204" pitchFamily="34" charset="0"/>
                        <a:buChar char="•"/>
                      </a:pPr>
                      <a:r>
                        <a:rPr lang="sk-SK" noProof="0" dirty="0"/>
                        <a:t>Vyhľadajte v časopisoch a na internete obrázky, ktoré prezentujú emócie, ktoré sprevádzajú hádky.</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114467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sz="quarter" idx="1"/>
          </p:nvPr>
        </p:nvSpPr>
        <p:spPr/>
        <p:txBody>
          <a:bodyPr/>
          <a:lstStyle/>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pPr marL="0" indent="0">
              <a:buNone/>
            </a:pPr>
            <a:endParaRPr lang="pl-PL" dirty="0"/>
          </a:p>
          <a:p>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2831617404"/>
              </p:ext>
            </p:extLst>
          </p:nvPr>
        </p:nvGraphicFramePr>
        <p:xfrm>
          <a:off x="179512" y="1628800"/>
          <a:ext cx="8784976" cy="3554720"/>
        </p:xfrm>
        <a:graphic>
          <a:graphicData uri="http://schemas.openxmlformats.org/drawingml/2006/table">
            <a:tbl>
              <a:tblPr firstRow="1" bandRow="1">
                <a:tableStyleId>{5C22544A-7EE6-4342-B048-85BDC9FD1C3A}</a:tableStyleId>
              </a:tblPr>
              <a:tblGrid>
                <a:gridCol w="8784976">
                  <a:extLst>
                    <a:ext uri="{9D8B030D-6E8A-4147-A177-3AD203B41FA5}">
                      <a16:colId xmlns="" xmlns:a16="http://schemas.microsoft.com/office/drawing/2014/main" val="20000"/>
                    </a:ext>
                  </a:extLst>
                </a:gridCol>
              </a:tblGrid>
              <a:tr h="720080">
                <a:tc>
                  <a:txBody>
                    <a:bodyPr/>
                    <a:lstStyle/>
                    <a:p>
                      <a:r>
                        <a:rPr lang="pl-PL" dirty="0"/>
                        <a:t>2. </a:t>
                      </a:r>
                      <a:r>
                        <a:rPr lang="sk-SK" noProof="0" dirty="0"/>
                        <a:t>Pracovný</a:t>
                      </a:r>
                      <a:r>
                        <a:rPr lang="sk-SK" baseline="0" noProof="0" dirty="0"/>
                        <a:t> týždeň</a:t>
                      </a:r>
                      <a:endParaRPr lang="sk-SK" noProof="0" dirty="0"/>
                    </a:p>
                  </a:txBody>
                  <a:tcPr/>
                </a:tc>
                <a:extLst>
                  <a:ext uri="{0D108BD9-81ED-4DB2-BD59-A6C34878D82A}">
                    <a16:rowId xmlns="" xmlns:a16="http://schemas.microsoft.com/office/drawing/2014/main" val="10000"/>
                  </a:ext>
                </a:extLst>
              </a:tr>
              <a:tr h="1440160">
                <a:tc>
                  <a:txBody>
                    <a:bodyPr/>
                    <a:lstStyle/>
                    <a:p>
                      <a:pPr marL="285750" indent="-285750">
                        <a:buFont typeface="Arial" panose="020B0604020202020204" pitchFamily="34" charset="0"/>
                        <a:buChar char="•"/>
                      </a:pPr>
                      <a:r>
                        <a:rPr lang="sk-SK" noProof="0" dirty="0"/>
                        <a:t>Kým začnete pripravovať mapu porozprávajte sa v triede,</a:t>
                      </a:r>
                      <a:r>
                        <a:rPr lang="sk-SK" baseline="0" noProof="0" dirty="0"/>
                        <a:t> prečo dochádza ku hádkam medzi deťmi a rodičmi</a:t>
                      </a:r>
                      <a:r>
                        <a:rPr lang="sk-SK" noProof="0" dirty="0"/>
                        <a:t>. Skúste si zahrať scénky, ktoré ukazujú príčiny rôznych konfliktov a nedorozumení. </a:t>
                      </a:r>
                    </a:p>
                    <a:p>
                      <a:pPr marL="0" indent="0">
                        <a:buFont typeface="Arial" panose="020B0604020202020204" pitchFamily="34" charset="0"/>
                        <a:buNone/>
                      </a:pPr>
                      <a:endParaRPr lang="sk-SK" noProof="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k-SK" noProof="0" dirty="0"/>
                        <a:t>Následne spoločne, na základe zozbieraných informácií, pripravte myšlienkovú mapu.</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k-SK" noProof="0" dirty="0"/>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k-SK" noProof="0" dirty="0"/>
                        <a:t>Spoločný</a:t>
                      </a:r>
                      <a:r>
                        <a:rPr lang="sk-SK" baseline="0" noProof="0" dirty="0"/>
                        <a:t> rozhovor, analýza žiakmi vytvorenej myšlienkovej mapy, ktorá sa týka príčin konfliktov medzi rodičmi a deťmi.</a:t>
                      </a:r>
                      <a:endParaRPr lang="sk-SK" noProof="0" dirty="0"/>
                    </a:p>
                    <a:p>
                      <a:pPr marL="0" indent="0">
                        <a:buFont typeface="Arial" panose="020B0604020202020204" pitchFamily="34" charset="0"/>
                        <a:buNone/>
                      </a:pPr>
                      <a:endParaRPr lang="pl-PL"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58420654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iejski">
  <a:themeElements>
    <a:clrScheme name="Miejski">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iejski">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ejski">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747</TotalTime>
  <Words>1653</Words>
  <Application>Microsoft Office PowerPoint</Application>
  <PresentationFormat>Pokaz na ekranie (4:3)</PresentationFormat>
  <Paragraphs>154</Paragraphs>
  <Slides>20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20</vt:i4>
      </vt:variant>
    </vt:vector>
  </HeadingPairs>
  <TitlesOfParts>
    <vt:vector size="26" baseType="lpstr">
      <vt:lpstr>Arial</vt:lpstr>
      <vt:lpstr>Georgia</vt:lpstr>
      <vt:lpstr>Times New Roman</vt:lpstr>
      <vt:lpstr>Wingdings</vt:lpstr>
      <vt:lpstr>Wingdings 2</vt:lpstr>
      <vt:lpstr>Miejski</vt:lpstr>
      <vt:lpstr>Budovanie správnych vzťahov s rodičmi.  Konflikt pokolení.</vt:lpstr>
      <vt:lpstr>Obsah:</vt:lpstr>
      <vt:lpstr>Úvod:</vt:lpstr>
      <vt:lpstr>Úvod:</vt:lpstr>
      <vt:lpstr>Úvod:</vt:lpstr>
      <vt:lpstr> Úloha:</vt:lpstr>
      <vt:lpstr>Úloha: </vt:lpstr>
      <vt:lpstr>Proces:</vt:lpstr>
      <vt:lpstr>Proces:</vt:lpstr>
      <vt:lpstr>Proces:</vt:lpstr>
      <vt:lpstr>Zdroje:</vt:lpstr>
      <vt:lpstr> Vyhodnotenie: </vt:lpstr>
      <vt:lpstr>Vyhodnotenie:</vt:lpstr>
      <vt:lpstr>Vyhodnotenie:</vt:lpstr>
      <vt:lpstr>Záver:</vt:lpstr>
      <vt:lpstr>Záver: </vt:lpstr>
      <vt:lpstr>Záver:</vt:lpstr>
      <vt:lpstr>Poradca pre učiteľa:</vt:lpstr>
      <vt:lpstr>Poradca pre učiteľa:</vt:lpstr>
      <vt:lpstr>Poradca pre učiteľa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Budowa prawidłowych relacji z rodzicami.  Konflikt pokoleń</dc:title>
  <dc:creator>Andrzej Smorąg</dc:creator>
  <cp:lastModifiedBy>Anna Basta</cp:lastModifiedBy>
  <cp:revision>76</cp:revision>
  <dcterms:created xsi:type="dcterms:W3CDTF">2017-01-02T13:56:03Z</dcterms:created>
  <dcterms:modified xsi:type="dcterms:W3CDTF">2020-01-14T16:27:24Z</dcterms:modified>
</cp:coreProperties>
</file>