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9" r:id="rId7"/>
    <p:sldId id="261" r:id="rId8"/>
    <p:sldId id="270" r:id="rId9"/>
    <p:sldId id="271" r:id="rId10"/>
    <p:sldId id="272" r:id="rId11"/>
    <p:sldId id="264" r:id="rId12"/>
    <p:sldId id="265" r:id="rId13"/>
    <p:sldId id="266" r:id="rId14"/>
    <p:sldId id="273" r:id="rId15"/>
    <p:sldId id="267" r:id="rId16"/>
    <p:sldId id="274" r:id="rId17"/>
    <p:sldId id="275" r:id="rId18"/>
    <p:sldId id="268" r:id="rId19"/>
    <p:sldId id="276"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2" autoAdjust="0"/>
    <p:restoredTop sz="94660"/>
  </p:normalViewPr>
  <p:slideViewPr>
    <p:cSldViewPr>
      <p:cViewPr varScale="1">
        <p:scale>
          <a:sx n="84" d="100"/>
          <a:sy n="84" d="100"/>
        </p:scale>
        <p:origin x="142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oliniow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oliniow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16" name="Symbol zastępczy numeru slajdu 15"/>
          <p:cNvSpPr>
            <a:spLocks noGrp="1"/>
          </p:cNvSpPr>
          <p:nvPr>
            <p:ph type="sldNum" sz="quarter" idx="11"/>
          </p:nvPr>
        </p:nvSpPr>
        <p:spPr/>
        <p:txBody>
          <a:bodyPr/>
          <a:lstStyle/>
          <a:p>
            <a:fld id="{F894508B-3E0C-4D51-A0E7-A515D3A164DB}"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fld id="{E8F09B88-E308-4513-A931-17915AC0EDF5}" type="datetimeFigureOut">
              <a:rPr lang="pl-PL" smtClean="0"/>
              <a:pPr/>
              <a:t>22.01.2020</a:t>
            </a:fld>
            <a:endParaRPr lang="pl-PL"/>
          </a:p>
        </p:txBody>
      </p:sp>
      <p:sp>
        <p:nvSpPr>
          <p:cNvPr id="15" name="Symbol zastępczy numeru slajdu 14"/>
          <p:cNvSpPr>
            <a:spLocks noGrp="1"/>
          </p:cNvSpPr>
          <p:nvPr>
            <p:ph type="sldNum" sz="quarter" idx="15"/>
          </p:nvPr>
        </p:nvSpPr>
        <p:spPr/>
        <p:txBody>
          <a:bodyPr/>
          <a:lstStyle>
            <a:lvl1pPr algn="ctr">
              <a:defRPr/>
            </a:lvl1pPr>
          </a:lstStyle>
          <a:p>
            <a:fld id="{F894508B-3E0C-4D51-A0E7-A515D3A164DB}"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oliniow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F894508B-3E0C-4D51-A0E7-A515D3A164DB}"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oliniow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oliniow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894508B-3E0C-4D51-A0E7-A515D3A164D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894508B-3E0C-4D51-A0E7-A515D3A164D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fld id="{E8F09B88-E308-4513-A931-17915AC0EDF5}" type="datetimeFigureOut">
              <a:rPr lang="pl-PL" smtClean="0"/>
              <a:pPr/>
              <a:t>22.01.2020</a:t>
            </a:fld>
            <a:endParaRPr lang="pl-PL"/>
          </a:p>
        </p:txBody>
      </p:sp>
      <p:sp>
        <p:nvSpPr>
          <p:cNvPr id="9" name="Symbol zastępczy numeru slajdu 8"/>
          <p:cNvSpPr>
            <a:spLocks noGrp="1"/>
          </p:cNvSpPr>
          <p:nvPr>
            <p:ph type="sldNum" sz="quarter" idx="15"/>
          </p:nvPr>
        </p:nvSpPr>
        <p:spPr/>
        <p:txBody>
          <a:bodyPr/>
          <a:lstStyle/>
          <a:p>
            <a:fld id="{F894508B-3E0C-4D51-A0E7-A515D3A164DB}"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fld id="{E8F09B88-E308-4513-A931-17915AC0EDF5}" type="datetimeFigureOut">
              <a:rPr lang="pl-PL" smtClean="0"/>
              <a:pPr/>
              <a:t>22.01.2020</a:t>
            </a:fld>
            <a:endParaRPr lang="pl-PL"/>
          </a:p>
        </p:txBody>
      </p:sp>
      <p:sp>
        <p:nvSpPr>
          <p:cNvPr id="9" name="Symbol zastępczy numeru slajdu 8"/>
          <p:cNvSpPr>
            <a:spLocks noGrp="1"/>
          </p:cNvSpPr>
          <p:nvPr>
            <p:ph type="sldNum" sz="quarter" idx="11"/>
          </p:nvPr>
        </p:nvSpPr>
        <p:spPr/>
        <p:txBody>
          <a:bodyPr/>
          <a:lstStyle/>
          <a:p>
            <a:fld id="{F894508B-3E0C-4D51-A0E7-A515D3A164DB}"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8F09B88-E308-4513-A931-17915AC0EDF5}" type="datetimeFigureOut">
              <a:rPr lang="pl-PL" smtClean="0"/>
              <a:pPr/>
              <a:t>22.01.2020</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894508B-3E0C-4D51-A0E7-A515D3A164DB}"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k.wikipedia.org/wiki/Z%C3%A1morsk%C3%A9_objavy_(15._%E2%80%93_18._storo%C4%8Die)" TargetMode="External"/><Relationship Id="rId2" Type="http://schemas.openxmlformats.org/officeDocument/2006/relationships/hyperlink" Target="https://referaty.centrum.sk/vseobecne-humanitne/dejepis/57129/velke-zemepisne-objavy" TargetMode="External"/><Relationship Id="rId1" Type="http://schemas.openxmlformats.org/officeDocument/2006/relationships/slideLayout" Target="../slideLayouts/slideLayout2.xml"/><Relationship Id="rId5" Type="http://schemas.openxmlformats.org/officeDocument/2006/relationships/hyperlink" Target="https://sk.wikipedia.org/wiki/Kri%C5%A1tof_Kolumbus" TargetMode="External"/><Relationship Id="rId4" Type="http://schemas.openxmlformats.org/officeDocument/2006/relationships/hyperlink" Target="http://www.historickarevue.com/clanok/vek-objav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35" name="Picture 11" descr="Znalezione obrazy dla zapytania mapy &amp;sacute;wiata przed odkryciami geograficznym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0885" y="1984111"/>
            <a:ext cx="3878254" cy="188152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527112" y="4722054"/>
            <a:ext cx="8305800" cy="1296144"/>
          </a:xfrm>
        </p:spPr>
        <p:txBody>
          <a:bodyPr>
            <a:normAutofit fontScale="77500" lnSpcReduction="20000"/>
          </a:bodyPr>
          <a:lstStyle/>
          <a:p>
            <a:r>
              <a:rPr lang="sk-SK" b="1" dirty="0">
                <a:solidFill>
                  <a:srgbClr val="FF0000"/>
                </a:solidFill>
              </a:rPr>
              <a:t>Web </a:t>
            </a:r>
            <a:r>
              <a:rPr lang="sk-SK" b="1" dirty="0" err="1">
                <a:solidFill>
                  <a:srgbClr val="FF0000"/>
                </a:solidFill>
              </a:rPr>
              <a:t>Quest</a:t>
            </a:r>
            <a:r>
              <a:rPr lang="sk-SK" b="1" dirty="0">
                <a:solidFill>
                  <a:srgbClr val="FF0000"/>
                </a:solidFill>
              </a:rPr>
              <a:t> učený pre žiakov druhého stupňa základnej školy so sluchovým postihnutím, ako podpora hodín z občianskej výchovy. </a:t>
            </a:r>
            <a:endParaRPr lang="sk-SK" dirty="0">
              <a:solidFill>
                <a:srgbClr val="FF0000"/>
              </a:solidFill>
            </a:endParaRPr>
          </a:p>
          <a:p>
            <a:endParaRPr lang="sk-SK" b="1" dirty="0">
              <a:solidFill>
                <a:srgbClr val="FF0000"/>
              </a:solidFill>
            </a:endParaRPr>
          </a:p>
          <a:p>
            <a:r>
              <a:rPr lang="sk-SK" b="1" dirty="0">
                <a:solidFill>
                  <a:srgbClr val="FF0000"/>
                </a:solidFill>
              </a:rPr>
              <a:t>Vypracovala: Maria </a:t>
            </a:r>
            <a:r>
              <a:rPr lang="sk-SK" b="1" dirty="0" err="1">
                <a:solidFill>
                  <a:srgbClr val="FF0000"/>
                </a:solidFill>
              </a:rPr>
              <a:t>Smorąg</a:t>
            </a:r>
            <a:endParaRPr lang="sk-SK" b="1" dirty="0">
              <a:solidFill>
                <a:srgbClr val="FF0000"/>
              </a:solidFill>
            </a:endParaRPr>
          </a:p>
          <a:p>
            <a:endParaRPr lang="sk-SK" dirty="0"/>
          </a:p>
        </p:txBody>
      </p:sp>
      <p:sp>
        <p:nvSpPr>
          <p:cNvPr id="2" name="Tytuł 1"/>
          <p:cNvSpPr>
            <a:spLocks noGrp="1"/>
          </p:cNvSpPr>
          <p:nvPr>
            <p:ph type="ctrTitle"/>
          </p:nvPr>
        </p:nvSpPr>
        <p:spPr>
          <a:xfrm>
            <a:off x="323528" y="3942740"/>
            <a:ext cx="8305800" cy="702214"/>
          </a:xfrm>
        </p:spPr>
        <p:txBody>
          <a:bodyPr/>
          <a:lstStyle/>
          <a:p>
            <a:r>
              <a:rPr lang="sk-SK" sz="3600" dirty="0">
                <a:solidFill>
                  <a:schemeClr val="bg1"/>
                </a:solidFill>
              </a:rPr>
              <a:t>Veľké geografické objavy– cestovatelia</a:t>
            </a:r>
            <a:r>
              <a:rPr lang="pl-PL" sz="3600" dirty="0">
                <a:solidFill>
                  <a:schemeClr val="bg1"/>
                </a:solidFill>
              </a:rPr>
              <a:t>.</a:t>
            </a:r>
          </a:p>
        </p:txBody>
      </p:sp>
      <p:pic>
        <p:nvPicPr>
          <p:cNvPr id="5" name="Obraz 4">
            <a:extLst>
              <a:ext uri="{FF2B5EF4-FFF2-40B4-BE49-F238E27FC236}">
                <a16:creationId xmlns="" xmlns:a16="http://schemas.microsoft.com/office/drawing/2014/main" id="{6B14BBFC-9647-473C-8C58-6C38A55EB7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744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598719138"/>
              </p:ext>
            </p:extLst>
          </p:nvPr>
        </p:nvGraphicFramePr>
        <p:xfrm>
          <a:off x="457200" y="1524000"/>
          <a:ext cx="8229600" cy="45770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lang="sk-SK" noProof="0" dirty="0"/>
                        <a:t>3./4. pracovný týždeň</a:t>
                      </a:r>
                      <a:r>
                        <a:rPr lang="sk-SK" baseline="0" noProof="0" dirty="0"/>
                        <a:t>:</a:t>
                      </a:r>
                      <a:endParaRPr lang="sk-SK" noProof="0" dirty="0"/>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lang="sk-SK" noProof="0" dirty="0"/>
                        <a:t>Spoločná príprava mapy</a:t>
                      </a:r>
                      <a:r>
                        <a:rPr lang="sk-SK" baseline="0" noProof="0" dirty="0"/>
                        <a:t>,  ktorá bude prezentovať geografické výsledky Veľkých objavov.</a:t>
                      </a:r>
                    </a:p>
                    <a:p>
                      <a:pPr marL="285750" indent="-285750">
                        <a:buFont typeface="Arial" panose="020B0604020202020204" pitchFamily="34" charset="0"/>
                        <a:buChar char="•"/>
                      </a:pPr>
                      <a:r>
                        <a:rPr lang="sk-SK" baseline="0" noProof="0" dirty="0"/>
                        <a:t>Túto úlohu by mali žiaci zrealizovať spolu s učiteľom na školských hodinách.</a:t>
                      </a:r>
                    </a:p>
                    <a:p>
                      <a:pPr marL="285750" indent="-285750">
                        <a:buFont typeface="Arial" panose="020B0604020202020204" pitchFamily="34" charset="0"/>
                        <a:buChar char="•"/>
                      </a:pPr>
                      <a:r>
                        <a:rPr lang="sk-SK" noProof="0" dirty="0"/>
                        <a:t>V druhej</a:t>
                      </a:r>
                      <a:r>
                        <a:rPr lang="sk-SK" baseline="0" noProof="0" dirty="0"/>
                        <a:t> časti úlohy by mal učiteľ vytlačiť prezentáciu žiakov a pripraviť vhodnú mapu</a:t>
                      </a:r>
                      <a:r>
                        <a:rPr lang="sk-SK" noProof="0" dirty="0"/>
                        <a:t> (mapu sveta v 15. storočia, môže byť aj mapa sveta </a:t>
                      </a:r>
                      <a:r>
                        <a:rPr lang="sk-SK" baseline="0" noProof="0" dirty="0"/>
                        <a:t>– obrysová, súčasná</a:t>
                      </a:r>
                      <a:r>
                        <a:rPr lang="sk-SK" noProof="0" dirty="0"/>
                        <a:t>). Ak pripraví obrysovú</a:t>
                      </a:r>
                      <a:r>
                        <a:rPr lang="sk-SK" baseline="0" noProof="0" dirty="0"/>
                        <a:t> mapu</a:t>
                      </a:r>
                      <a:r>
                        <a:rPr lang="sk-SK" noProof="0" dirty="0"/>
                        <a:t>, tak by žiaci mali namaľovať oblasti, kontinenty, ktoré boli</a:t>
                      </a:r>
                      <a:r>
                        <a:rPr lang="sk-SK" baseline="0" noProof="0" dirty="0"/>
                        <a:t> objavené počas Veľkých geografických objavov. Ak je to mapa z 15. storočia, tak by žiaci mali domaľovať objavené krajiny, tvoriť svoju mapu.</a:t>
                      </a:r>
                      <a:endParaRPr lang="sk-SK" noProof="0" dirty="0"/>
                    </a:p>
                    <a:p>
                      <a:pPr marL="0" indent="0">
                        <a:buNone/>
                      </a:pPr>
                      <a:r>
                        <a:rPr lang="sk-SK" noProof="0" dirty="0"/>
                        <a:t>Žiaci by mali</a:t>
                      </a:r>
                    </a:p>
                    <a:p>
                      <a:pPr marL="514350" indent="-514350">
                        <a:buAutoNum type="arabicPeriod"/>
                      </a:pPr>
                      <a:r>
                        <a:rPr lang="sk-SK" noProof="0" dirty="0"/>
                        <a:t>Na</a:t>
                      </a:r>
                      <a:r>
                        <a:rPr lang="sk-SK" baseline="0" noProof="0" dirty="0"/>
                        <a:t> mapu prilepiť fotografiu objaviteľov</a:t>
                      </a:r>
                      <a:r>
                        <a:rPr lang="sk-SK" noProof="0" dirty="0"/>
                        <a:t>.</a:t>
                      </a:r>
                    </a:p>
                    <a:p>
                      <a:pPr marL="514350" indent="-514350">
                        <a:buAutoNum type="arabicPeriod"/>
                      </a:pPr>
                      <a:r>
                        <a:rPr lang="sk-SK" noProof="0" dirty="0"/>
                        <a:t>Nakresliť námornú cestu, ktorú prešli, alebo krajinu, ktorú</a:t>
                      </a:r>
                      <a:r>
                        <a:rPr lang="sk-SK" baseline="0" noProof="0" dirty="0"/>
                        <a:t> objavili</a:t>
                      </a:r>
                      <a:r>
                        <a:rPr lang="sk-SK" noProof="0" dirty="0"/>
                        <a:t>.</a:t>
                      </a:r>
                    </a:p>
                    <a:p>
                      <a:pPr marL="514350" indent="-514350">
                        <a:buAutoNum type="arabicPeriod"/>
                      </a:pPr>
                      <a:r>
                        <a:rPr lang="sk-SK" noProof="0" dirty="0"/>
                        <a:t>Napísať dátumy objavov nových ciest, krajín.</a:t>
                      </a:r>
                    </a:p>
                    <a:p>
                      <a:pPr marL="514350" indent="-514350">
                        <a:buAutoNum type="arabicPeriod"/>
                      </a:pPr>
                      <a:r>
                        <a:rPr lang="sk-SK" noProof="0" dirty="0"/>
                        <a:t>Prilepiť obrázky s loďami a navigačnými zariadeniami.</a:t>
                      </a:r>
                    </a:p>
                    <a:p>
                      <a:pPr marL="285750" indent="-285750">
                        <a:buFont typeface="Arial" panose="020B0604020202020204" pitchFamily="34" charset="0"/>
                        <a:buChar char="•"/>
                      </a:pPr>
                      <a:endParaRPr lang="pl-PL"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sk-SK" dirty="0"/>
              <a:t>Proces – pracovný plán:</a:t>
            </a:r>
          </a:p>
        </p:txBody>
      </p:sp>
    </p:spTree>
    <p:extLst>
      <p:ext uri="{BB962C8B-B14F-4D97-AF65-F5344CB8AC3E}">
        <p14:creationId xmlns:p14="http://schemas.microsoft.com/office/powerpoint/2010/main" val="140688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dirty="0" smtClean="0">
                <a:hlinkClick r:id="rId2"/>
              </a:rPr>
              <a:t>https://referaty.centrum.sk/vseobecne-humanitne/dejepis/57129/velke-zemepisne-objavy </a:t>
            </a:r>
            <a:endParaRPr lang="pl-PL" dirty="0" smtClean="0"/>
          </a:p>
          <a:p>
            <a:r>
              <a:rPr lang="pl-PL" smtClean="0">
                <a:hlinkClick r:id="rId3"/>
              </a:rPr>
              <a:t>https</a:t>
            </a:r>
            <a:r>
              <a:rPr lang="pl-PL" dirty="0" smtClean="0">
                <a:hlinkClick r:id="rId3"/>
              </a:rPr>
              <a:t>://sk.wikipedia.org/wiki/Z%C3%A1morsk%C3%A9_objavy_(15._%E2%80%93_18._storo%C4%8Die) </a:t>
            </a:r>
            <a:endParaRPr lang="pl-PL" dirty="0" smtClean="0"/>
          </a:p>
          <a:p>
            <a:r>
              <a:rPr lang="pl-PL" dirty="0" smtClean="0">
                <a:hlinkClick r:id="rId4"/>
              </a:rPr>
              <a:t>http://www.historickarevue.com/clanok/vek-objavov</a:t>
            </a:r>
            <a:endParaRPr lang="pl-PL" dirty="0" smtClean="0"/>
          </a:p>
          <a:p>
            <a:r>
              <a:rPr lang="pl-PL" dirty="0" smtClean="0">
                <a:hlinkClick r:id="rId5"/>
              </a:rPr>
              <a:t>https://sk.wikipedia.org/wiki/Kri%C5%A1tof_Kolumbus</a:t>
            </a:r>
            <a:endParaRPr lang="pl-PL" dirty="0"/>
          </a:p>
          <a:p>
            <a:endParaRPr lang="pl-PL" dirty="0"/>
          </a:p>
        </p:txBody>
      </p:sp>
      <p:sp>
        <p:nvSpPr>
          <p:cNvPr id="3" name="Tytuł 2"/>
          <p:cNvSpPr>
            <a:spLocks noGrp="1"/>
          </p:cNvSpPr>
          <p:nvPr>
            <p:ph type="title"/>
          </p:nvPr>
        </p:nvSpPr>
        <p:spPr/>
        <p:txBody>
          <a:bodyPr/>
          <a:lstStyle/>
          <a:p>
            <a:r>
              <a:rPr lang="pl-PL" dirty="0"/>
              <a:t>Zdroje:</a:t>
            </a:r>
          </a:p>
        </p:txBody>
      </p:sp>
    </p:spTree>
    <p:extLst>
      <p:ext uri="{BB962C8B-B14F-4D97-AF65-F5344CB8AC3E}">
        <p14:creationId xmlns:p14="http://schemas.microsoft.com/office/powerpoint/2010/main" val="3900313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889884149"/>
              </p:ext>
            </p:extLst>
          </p:nvPr>
        </p:nvGraphicFramePr>
        <p:xfrm>
          <a:off x="457200" y="1524000"/>
          <a:ext cx="8229600" cy="411988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lang="sk-SK" noProof="0" dirty="0"/>
                        <a:t>Počet bodov</a:t>
                      </a:r>
                    </a:p>
                  </a:txBody>
                  <a:tcPr/>
                </a:tc>
                <a:tc>
                  <a:txBody>
                    <a:bodyPr/>
                    <a:lstStyle/>
                    <a:p>
                      <a:r>
                        <a:rPr lang="pl-PL" dirty="0"/>
                        <a:t>1</a:t>
                      </a:r>
                      <a:r>
                        <a:rPr lang="pl-PL" baseline="0" dirty="0"/>
                        <a:t> bod</a:t>
                      </a:r>
                      <a:endParaRPr lang="pl-PL" dirty="0"/>
                    </a:p>
                  </a:txBody>
                  <a:tcPr/>
                </a:tc>
                <a:tc>
                  <a:txBody>
                    <a:bodyPr/>
                    <a:lstStyle/>
                    <a:p>
                      <a:r>
                        <a:rPr lang="pl-PL" dirty="0"/>
                        <a:t>2</a:t>
                      </a:r>
                      <a:r>
                        <a:rPr lang="pl-PL" baseline="0" dirty="0"/>
                        <a:t> body</a:t>
                      </a:r>
                      <a:endParaRPr lang="pl-PL" dirty="0"/>
                    </a:p>
                  </a:txBody>
                  <a:tcPr/>
                </a:tc>
                <a:tc>
                  <a:txBody>
                    <a:bodyPr/>
                    <a:lstStyle/>
                    <a:p>
                      <a:r>
                        <a:rPr lang="pl-PL" dirty="0"/>
                        <a:t>3</a:t>
                      </a:r>
                      <a:r>
                        <a:rPr lang="pl-PL" baseline="0" dirty="0"/>
                        <a:t> body</a:t>
                      </a:r>
                      <a:endParaRPr lang="pl-PL" dirty="0"/>
                    </a:p>
                  </a:txBody>
                  <a:tcPr/>
                </a:tc>
                <a:extLst>
                  <a:ext uri="{0D108BD9-81ED-4DB2-BD59-A6C34878D82A}">
                    <a16:rowId xmlns="" xmlns:a16="http://schemas.microsoft.com/office/drawing/2014/main" val="10000"/>
                  </a:ext>
                </a:extLst>
              </a:tr>
              <a:tr h="370840">
                <a:tc>
                  <a:txBody>
                    <a:bodyPr/>
                    <a:lstStyle/>
                    <a:p>
                      <a:r>
                        <a:rPr lang="sk-SK" b="1" noProof="0" dirty="0"/>
                        <a:t>Obsahová stránka</a:t>
                      </a:r>
                    </a:p>
                    <a:p>
                      <a:r>
                        <a:rPr lang="sk-SK" b="1" noProof="0" dirty="0"/>
                        <a:t>1. časť úlohy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Neúplná</a:t>
                      </a:r>
                      <a:r>
                        <a:rPr lang="sk-SK" baseline="0" noProof="0" dirty="0"/>
                        <a:t> informácia, často nesúvisiaca s témou</a:t>
                      </a:r>
                      <a:r>
                        <a:rPr lang="sk-SK" noProof="0" dirty="0"/>
                        <a:t>. Povrchné využitie zdrojov.</a:t>
                      </a:r>
                    </a:p>
                    <a:p>
                      <a:endParaRPr lang="pl-P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Spracovanie väčšej</a:t>
                      </a:r>
                      <a:r>
                        <a:rPr lang="sk-SK" baseline="0" noProof="0" dirty="0"/>
                        <a:t> časti úloh v súlade s témou. </a:t>
                      </a:r>
                      <a:r>
                        <a:rPr lang="sk-SK" noProof="0" dirty="0"/>
                        <a:t>Využitie väčšiny</a:t>
                      </a:r>
                      <a:r>
                        <a:rPr lang="sk-SK" baseline="0" noProof="0" dirty="0"/>
                        <a:t> uvádzaných zdrojov.</a:t>
                      </a:r>
                      <a:endParaRPr lang="sk-SK"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Vyčerpávajúce spracovanie témy. Úplne využitie uvedených zdrojov a iných informácií. </a:t>
                      </a:r>
                      <a:endParaRPr lang="pl-PL" dirty="0"/>
                    </a:p>
                  </a:txBody>
                  <a:tcPr/>
                </a:tc>
                <a:extLst>
                  <a:ext uri="{0D108BD9-81ED-4DB2-BD59-A6C34878D82A}">
                    <a16:rowId xmlns="" xmlns:a16="http://schemas.microsoft.com/office/drawing/2014/main" val="10001"/>
                  </a:ext>
                </a:extLst>
              </a:tr>
              <a:tr h="370840">
                <a:tc>
                  <a:txBody>
                    <a:bodyPr/>
                    <a:lstStyle/>
                    <a:p>
                      <a:r>
                        <a:rPr lang="sk-SK" b="1" noProof="0" dirty="0"/>
                        <a:t>Estetický dojem</a:t>
                      </a:r>
                    </a:p>
                  </a:txBody>
                  <a:tcPr/>
                </a:tc>
                <a:tc>
                  <a:txBody>
                    <a:bodyPr/>
                    <a:lstStyle/>
                    <a:p>
                      <a:r>
                        <a:rPr lang="sk-SK" noProof="0" dirty="0"/>
                        <a:t>Zlé rozplánovanie</a:t>
                      </a:r>
                      <a:r>
                        <a:rPr lang="sk-SK" baseline="0" noProof="0" dirty="0"/>
                        <a:t> prvkov</a:t>
                      </a:r>
                      <a:r>
                        <a:rPr lang="sk-SK" noProof="0" dirty="0"/>
                        <a:t>. Práca je nečitateľná, neestetická.</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Obsah vhodne </a:t>
                      </a:r>
                      <a:r>
                        <a:rPr lang="sk-SK" baseline="0" noProof="0" dirty="0"/>
                        <a:t>usporiadaný</a:t>
                      </a:r>
                      <a:r>
                        <a:rPr lang="sk-SK" noProof="0" dirty="0"/>
                        <a:t>. Vhodný počet snímok, práca</a:t>
                      </a:r>
                      <a:r>
                        <a:rPr lang="sk-SK" baseline="0" noProof="0" dirty="0"/>
                        <a:t> je čitateľná</a:t>
                      </a:r>
                      <a:r>
                        <a:rPr lang="sk-SK" noProof="0" dirty="0"/>
                        <a:t>.</a:t>
                      </a:r>
                    </a:p>
                    <a:p>
                      <a:endParaRPr lang="pl-P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Obsah vhodne </a:t>
                      </a:r>
                      <a:r>
                        <a:rPr lang="sk-SK" baseline="0" noProof="0" dirty="0"/>
                        <a:t>usporiadaný</a:t>
                      </a:r>
                      <a:r>
                        <a:rPr lang="sk-SK" noProof="0" dirty="0"/>
                        <a:t>. Vhodný počet snímok, práca</a:t>
                      </a:r>
                      <a:r>
                        <a:rPr lang="sk-SK" baseline="0" noProof="0" dirty="0"/>
                        <a:t> je čitateľná</a:t>
                      </a:r>
                      <a:r>
                        <a:rPr lang="sk-SK" noProof="0" dirty="0"/>
                        <a:t>. Správne zvolené</a:t>
                      </a:r>
                      <a:r>
                        <a:rPr lang="sk-SK" baseline="0" noProof="0" dirty="0"/>
                        <a:t> grafické prvky.</a:t>
                      </a:r>
                      <a:endParaRPr lang="sk-SK" noProof="0" dirty="0"/>
                    </a:p>
                  </a:txBody>
                  <a:tcPr/>
                </a:tc>
                <a:extLst>
                  <a:ext uri="{0D108BD9-81ED-4DB2-BD59-A6C34878D82A}">
                    <a16:rowId xmlns="" xmlns:a16="http://schemas.microsoft.com/office/drawing/2014/main" val="10002"/>
                  </a:ext>
                </a:extLst>
              </a:tr>
            </a:tbl>
          </a:graphicData>
        </a:graphic>
      </p:graphicFrame>
      <p:sp>
        <p:nvSpPr>
          <p:cNvPr id="3" name="Tytuł 2"/>
          <p:cNvSpPr>
            <a:spLocks noGrp="1"/>
          </p:cNvSpPr>
          <p:nvPr>
            <p:ph type="title"/>
          </p:nvPr>
        </p:nvSpPr>
        <p:spPr/>
        <p:txBody>
          <a:bodyPr/>
          <a:lstStyle/>
          <a:p>
            <a:r>
              <a:rPr lang="sk-SK" dirty="0"/>
              <a:t>Vyhodnotenie:</a:t>
            </a:r>
          </a:p>
        </p:txBody>
      </p:sp>
    </p:spTree>
    <p:extLst>
      <p:ext uri="{BB962C8B-B14F-4D97-AF65-F5344CB8AC3E}">
        <p14:creationId xmlns:p14="http://schemas.microsoft.com/office/powerpoint/2010/main" val="361474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fontAlgn="t">
              <a:spcBef>
                <a:spcPts val="0"/>
              </a:spcBef>
            </a:pPr>
            <a:endParaRPr lang="pl-PL" sz="2800" dirty="0">
              <a:latin typeface="Arial"/>
            </a:endParaRPr>
          </a:p>
          <a:p>
            <a:pPr marL="0" indent="0">
              <a:buNone/>
            </a:pPr>
            <a:endParaRPr lang="pl-PL" dirty="0"/>
          </a:p>
          <a:p>
            <a:pPr marL="0" indent="0">
              <a:buNone/>
            </a:pPr>
            <a:endParaRPr lang="pl-PL" dirty="0"/>
          </a:p>
        </p:txBody>
      </p:sp>
      <p:sp>
        <p:nvSpPr>
          <p:cNvPr id="3" name="Tytuł 2"/>
          <p:cNvSpPr>
            <a:spLocks noGrp="1"/>
          </p:cNvSpPr>
          <p:nvPr>
            <p:ph type="title"/>
          </p:nvPr>
        </p:nvSpPr>
        <p:spPr/>
        <p:txBody>
          <a:bodyPr>
            <a:normAutofit fontScale="90000"/>
          </a:bodyPr>
          <a:lstStyle/>
          <a:p>
            <a:r>
              <a:rPr lang="pl-PL" dirty="0"/>
              <a:t/>
            </a:r>
            <a:br>
              <a:rPr lang="pl-PL" dirty="0"/>
            </a:br>
            <a:r>
              <a:rPr lang="pl-PL" dirty="0"/>
              <a:t/>
            </a:r>
            <a:br>
              <a:rPr lang="pl-PL" dirty="0"/>
            </a:b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757648589"/>
              </p:ext>
            </p:extLst>
          </p:nvPr>
        </p:nvGraphicFramePr>
        <p:xfrm>
          <a:off x="467544" y="1397000"/>
          <a:ext cx="8208912" cy="5339080"/>
        </p:xfrm>
        <a:graphic>
          <a:graphicData uri="http://schemas.openxmlformats.org/drawingml/2006/table">
            <a:tbl>
              <a:tblPr firstRow="1" bandRow="1">
                <a:tableStyleId>{5C22544A-7EE6-4342-B048-85BDC9FD1C3A}</a:tableStyleId>
              </a:tblPr>
              <a:tblGrid>
                <a:gridCol w="2052228">
                  <a:extLst>
                    <a:ext uri="{9D8B030D-6E8A-4147-A177-3AD203B41FA5}">
                      <a16:colId xmlns="" xmlns:a16="http://schemas.microsoft.com/office/drawing/2014/main" val="20000"/>
                    </a:ext>
                  </a:extLst>
                </a:gridCol>
                <a:gridCol w="2052228">
                  <a:extLst>
                    <a:ext uri="{9D8B030D-6E8A-4147-A177-3AD203B41FA5}">
                      <a16:colId xmlns="" xmlns:a16="http://schemas.microsoft.com/office/drawing/2014/main" val="20001"/>
                    </a:ext>
                  </a:extLst>
                </a:gridCol>
                <a:gridCol w="2052228">
                  <a:extLst>
                    <a:ext uri="{9D8B030D-6E8A-4147-A177-3AD203B41FA5}">
                      <a16:colId xmlns="" xmlns:a16="http://schemas.microsoft.com/office/drawing/2014/main" val="20002"/>
                    </a:ext>
                  </a:extLst>
                </a:gridCol>
                <a:gridCol w="2052228">
                  <a:extLst>
                    <a:ext uri="{9D8B030D-6E8A-4147-A177-3AD203B41FA5}">
                      <a16:colId xmlns="" xmlns:a16="http://schemas.microsoft.com/office/drawing/2014/main" val="20003"/>
                    </a:ext>
                  </a:extLst>
                </a:gridCol>
              </a:tblGrid>
              <a:tr h="370840">
                <a:tc>
                  <a:txBody>
                    <a:bodyPr/>
                    <a:lstStyle/>
                    <a:p>
                      <a:r>
                        <a:rPr lang="sk-SK" noProof="0" dirty="0"/>
                        <a:t>Počet bodov</a:t>
                      </a:r>
                    </a:p>
                  </a:txBody>
                  <a:tcPr/>
                </a:tc>
                <a:tc>
                  <a:txBody>
                    <a:bodyPr/>
                    <a:lstStyle/>
                    <a:p>
                      <a:r>
                        <a:rPr lang="pl-PL" dirty="0"/>
                        <a:t>1 bod</a:t>
                      </a:r>
                    </a:p>
                  </a:txBody>
                  <a:tcPr/>
                </a:tc>
                <a:tc>
                  <a:txBody>
                    <a:bodyPr/>
                    <a:lstStyle/>
                    <a:p>
                      <a:r>
                        <a:rPr lang="pl-PL" dirty="0"/>
                        <a:t>2 body</a:t>
                      </a:r>
                    </a:p>
                  </a:txBody>
                  <a:tcPr/>
                </a:tc>
                <a:tc>
                  <a:txBody>
                    <a:bodyPr/>
                    <a:lstStyle/>
                    <a:p>
                      <a:r>
                        <a:rPr lang="pl-PL" dirty="0"/>
                        <a:t>3 body</a:t>
                      </a:r>
                    </a:p>
                  </a:txBody>
                  <a:tcPr/>
                </a:tc>
                <a:extLst>
                  <a:ext uri="{0D108BD9-81ED-4DB2-BD59-A6C34878D82A}">
                    <a16:rowId xmlns="" xmlns:a16="http://schemas.microsoft.com/office/drawing/2014/main" val="10000"/>
                  </a:ext>
                </a:extLst>
              </a:tr>
              <a:tr h="370840">
                <a:tc>
                  <a:txBody>
                    <a:bodyPr/>
                    <a:lstStyle/>
                    <a:p>
                      <a:r>
                        <a:rPr lang="sk-SK" b="1" noProof="0" dirty="0"/>
                        <a:t>Ukážka prezentácie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Prezentácia len prečítaná (v znakovej</a:t>
                      </a:r>
                      <a:r>
                        <a:rPr lang="sk-SK" baseline="0" noProof="0" dirty="0"/>
                        <a:t> reči</a:t>
                      </a:r>
                      <a:r>
                        <a:rPr lang="sk-SK" noProof="0" dirty="0"/>
                        <a:t>), slabá znalosť predmetu,</a:t>
                      </a:r>
                      <a:r>
                        <a:rPr lang="sk-SK" baseline="0" noProof="0" dirty="0"/>
                        <a:t> slabá slovná zásoba. Chýbajúce odpovede na otázky učiteľa.</a:t>
                      </a:r>
                      <a:endParaRPr lang="sk-SK" noProof="0" dirty="0"/>
                    </a:p>
                    <a:p>
                      <a:endParaRPr lang="pl-P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Prezentácia čiastočne</a:t>
                      </a:r>
                      <a:r>
                        <a:rPr lang="sk-SK" baseline="0" noProof="0" dirty="0"/>
                        <a:t> čítaná a čiastočne hovorená (v znakovej reči). Slabé odpovede na otázky učiteľa.</a:t>
                      </a:r>
                      <a:endParaRPr lang="sk-SK"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Samostatná</a:t>
                      </a:r>
                      <a:r>
                        <a:rPr lang="sk-SK" baseline="0" noProof="0" dirty="0"/>
                        <a:t> prezentácia</a:t>
                      </a:r>
                      <a:r>
                        <a:rPr lang="sk-SK" noProof="0" dirty="0"/>
                        <a:t>, dobrá znalosť témy</a:t>
                      </a:r>
                      <a:r>
                        <a:rPr lang="sk-SK" baseline="0" noProof="0" dirty="0"/>
                        <a:t>. Dobré odpovede na otázky učiteľa.</a:t>
                      </a:r>
                      <a:endParaRPr lang="sk-SK" noProof="0" dirty="0"/>
                    </a:p>
                    <a:p>
                      <a:endParaRPr lang="pl-PL" dirty="0"/>
                    </a:p>
                  </a:txBody>
                  <a:tcPr/>
                </a:tc>
                <a:extLst>
                  <a:ext uri="{0D108BD9-81ED-4DB2-BD59-A6C34878D82A}">
                    <a16:rowId xmlns="" xmlns:a16="http://schemas.microsoft.com/office/drawing/2014/main" val="10001"/>
                  </a:ext>
                </a:extLst>
              </a:tr>
              <a:tr h="370840">
                <a:tc>
                  <a:txBody>
                    <a:bodyPr/>
                    <a:lstStyle/>
                    <a:p>
                      <a:r>
                        <a:rPr lang="sk-SK" b="1" noProof="0" dirty="0"/>
                        <a:t>Zaangažovanie skupiny</a:t>
                      </a:r>
                      <a:r>
                        <a:rPr lang="sk-SK" b="1" baseline="0" noProof="0" dirty="0"/>
                        <a:t> a schopnosť spolupráce</a:t>
                      </a:r>
                      <a:r>
                        <a:rPr lang="sk-SK" b="1" noProof="0" dirty="0"/>
                        <a:t> – 2.časť úlohy</a:t>
                      </a:r>
                      <a:r>
                        <a:rPr lang="sk-SK" b="1" baseline="0" noProof="0" dirty="0"/>
                        <a:t> </a:t>
                      </a:r>
                      <a:r>
                        <a:rPr lang="sk-SK" sz="1100" b="1" baseline="0" noProof="0" dirty="0"/>
                        <a:t>(v tejto časti úlohy priznávame body individuálne a následne zhrnieme pre každú skupinu samostatne)</a:t>
                      </a:r>
                      <a:endParaRPr lang="sk-SK" sz="1100" b="1" noProof="0" dirty="0"/>
                    </a:p>
                  </a:txBody>
                  <a:tcPr marL="94492" marR="94492"/>
                </a:tc>
                <a:tc>
                  <a:txBody>
                    <a:bodyPr/>
                    <a:lstStyle/>
                    <a:p>
                      <a:r>
                        <a:rPr lang="sk-SK" noProof="0" dirty="0"/>
                        <a:t>Chýbajúce zaangažovanie všetkých členov skupiny,</a:t>
                      </a:r>
                      <a:r>
                        <a:rPr lang="sk-SK" baseline="0" noProof="0" dirty="0"/>
                        <a:t> slabá komunikácia v skupine.</a:t>
                      </a:r>
                      <a:endParaRPr lang="sk-SK" noProof="0" dirty="0"/>
                    </a:p>
                  </a:txBody>
                  <a:tcPr marL="94492" marR="94492"/>
                </a:tc>
                <a:tc>
                  <a:txBody>
                    <a:bodyPr/>
                    <a:lstStyle/>
                    <a:p>
                      <a:r>
                        <a:rPr lang="sk-SK" noProof="0" dirty="0"/>
                        <a:t>Pracovné</a:t>
                      </a:r>
                      <a:r>
                        <a:rPr lang="sk-SK" baseline="0" noProof="0" dirty="0"/>
                        <a:t> zaangažovanie celej skupiny</a:t>
                      </a:r>
                      <a:r>
                        <a:rPr lang="sk-SK" noProof="0" dirty="0"/>
                        <a:t>. Drobné nedorozumenia.</a:t>
                      </a:r>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Veľmi dobrá spolupráca v skupine. Zrozumiteľná komunikácia</a:t>
                      </a:r>
                      <a:r>
                        <a:rPr lang="sk-SK" baseline="0" noProof="0" dirty="0"/>
                        <a:t> a výmena informácií</a:t>
                      </a:r>
                      <a:r>
                        <a:rPr lang="sk-SK" noProof="0" dirty="0"/>
                        <a:t>.</a:t>
                      </a:r>
                    </a:p>
                  </a:txBody>
                  <a:tcPr marL="94492" marR="94492"/>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30049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973408871"/>
              </p:ext>
            </p:extLst>
          </p:nvPr>
        </p:nvGraphicFramePr>
        <p:xfrm>
          <a:off x="457200" y="1524000"/>
          <a:ext cx="8229600" cy="259588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370840">
                <a:tc>
                  <a:txBody>
                    <a:bodyPr/>
                    <a:lstStyle/>
                    <a:p>
                      <a:pPr algn="ctr"/>
                      <a:r>
                        <a:rPr lang="pl-PL" dirty="0">
                          <a:effectLst/>
                        </a:rPr>
                        <a:t>Body</a:t>
                      </a:r>
                    </a:p>
                  </a:txBody>
                  <a:tcPr marL="68580" marR="68580" marT="0" marB="0"/>
                </a:tc>
                <a:tc>
                  <a:txBody>
                    <a:bodyPr/>
                    <a:lstStyle/>
                    <a:p>
                      <a:pPr algn="ctr"/>
                      <a:r>
                        <a:rPr lang="pl-PL" sz="1800" dirty="0">
                          <a:effectLst/>
                          <a:latin typeface="Times New Roman"/>
                        </a:rPr>
                        <a:t>HODNOTENIE</a:t>
                      </a:r>
                      <a:endParaRPr lang="pl-PL" sz="1800" dirty="0">
                        <a:effectLst/>
                      </a:endParaRPr>
                    </a:p>
                  </a:txBody>
                  <a:tcPr marL="68580" marR="68580" marT="0" marB="0"/>
                </a:tc>
                <a:extLst>
                  <a:ext uri="{0D108BD9-81ED-4DB2-BD59-A6C34878D82A}">
                    <a16:rowId xmlns="" xmlns:a16="http://schemas.microsoft.com/office/drawing/2014/main" val="10000"/>
                  </a:ext>
                </a:extLst>
              </a:tr>
              <a:tr h="370840">
                <a:tc>
                  <a:txBody>
                    <a:bodyPr/>
                    <a:lstStyle/>
                    <a:p>
                      <a:pPr algn="ctr"/>
                      <a:r>
                        <a:rPr lang="pl-PL" dirty="0">
                          <a:effectLst/>
                        </a:rPr>
                        <a:t>   &lt;2</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 xmlns:a16="http://schemas.microsoft.com/office/drawing/2014/main" val="10001"/>
                  </a:ext>
                </a:extLst>
              </a:tr>
              <a:tr h="370840">
                <a:tc>
                  <a:txBody>
                    <a:bodyPr/>
                    <a:lstStyle/>
                    <a:p>
                      <a:pPr algn="ctr"/>
                      <a:r>
                        <a:rPr lang="pl-PL" dirty="0">
                          <a:effectLst/>
                        </a:rPr>
                        <a:t>  4-3</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 xmlns:a16="http://schemas.microsoft.com/office/drawing/2014/main" val="10002"/>
                  </a:ext>
                </a:extLst>
              </a:tr>
              <a:tr h="370840">
                <a:tc>
                  <a:txBody>
                    <a:bodyPr/>
                    <a:lstStyle/>
                    <a:p>
                      <a:pPr algn="ctr"/>
                      <a:r>
                        <a:rPr lang="pl-PL" dirty="0">
                          <a:effectLst/>
                        </a:rPr>
                        <a:t>6-5</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 xmlns:a16="http://schemas.microsoft.com/office/drawing/2014/main" val="10003"/>
                  </a:ext>
                </a:extLst>
              </a:tr>
              <a:tr h="370840">
                <a:tc>
                  <a:txBody>
                    <a:bodyPr/>
                    <a:lstStyle/>
                    <a:p>
                      <a:pPr algn="ctr"/>
                      <a:r>
                        <a:rPr lang="pl-PL" dirty="0">
                          <a:effectLst/>
                        </a:rPr>
                        <a:t>8-7</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 xmlns:a16="http://schemas.microsoft.com/office/drawing/2014/main" val="10004"/>
                  </a:ext>
                </a:extLst>
              </a:tr>
              <a:tr h="370840">
                <a:tc>
                  <a:txBody>
                    <a:bodyPr/>
                    <a:lstStyle/>
                    <a:p>
                      <a:pPr algn="ctr"/>
                      <a:r>
                        <a:rPr lang="pl-PL" dirty="0">
                          <a:effectLst/>
                        </a:rPr>
                        <a:t> 9-10</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 xmlns:a16="http://schemas.microsoft.com/office/drawing/2014/main" val="10005"/>
                  </a:ext>
                </a:extLst>
              </a:tr>
              <a:tr h="370840">
                <a:tc>
                  <a:txBody>
                    <a:bodyPr/>
                    <a:lstStyle/>
                    <a:p>
                      <a:pPr algn="ctr"/>
                      <a:r>
                        <a:rPr lang="pl-PL" dirty="0">
                          <a:effectLst/>
                        </a:rPr>
                        <a:t> 11-12</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 xmlns:a16="http://schemas.microsoft.com/office/drawing/2014/main" val="10006"/>
                  </a:ext>
                </a:extLst>
              </a:tr>
            </a:tbl>
          </a:graphicData>
        </a:graphic>
      </p:graphicFrame>
      <p:sp>
        <p:nvSpPr>
          <p:cNvPr id="3" name="Tytuł 2"/>
          <p:cNvSpPr>
            <a:spLocks noGrp="1"/>
          </p:cNvSpPr>
          <p:nvPr>
            <p:ph type="title"/>
          </p:nvPr>
        </p:nvSpPr>
        <p:spPr/>
        <p:txBody>
          <a:bodyPr/>
          <a:lstStyle/>
          <a:p>
            <a:r>
              <a:rPr lang="sk-SK" dirty="0"/>
              <a:t>Vyhodnotenie :</a:t>
            </a:r>
          </a:p>
        </p:txBody>
      </p:sp>
    </p:spTree>
    <p:extLst>
      <p:ext uri="{BB962C8B-B14F-4D97-AF65-F5344CB8AC3E}">
        <p14:creationId xmlns:p14="http://schemas.microsoft.com/office/powerpoint/2010/main" val="3120404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sk-SK" dirty="0"/>
              <a:t>Vďaka tejto téme ste sa stali naozajstnými objaviteľmi, ktorí hľadajú informácie o známych cestovateľoch a ich veľkých objavoch.</a:t>
            </a:r>
          </a:p>
          <a:p>
            <a:r>
              <a:rPr lang="sk-SK" dirty="0"/>
              <a:t>Spoznali ste príčiny veľkých geografických objavov, čím sa riadili cestovatelia, ktorí sa vydali hľadať nové neobjavené cesty.</a:t>
            </a:r>
          </a:p>
          <a:p>
            <a:r>
              <a:rPr lang="sk-SK" dirty="0"/>
              <a:t>Spoznali ste najznámejších cestovateľov, cesty a kontinenty, ktoré objavili.</a:t>
            </a:r>
          </a:p>
          <a:p>
            <a:r>
              <a:rPr lang="sk-SK" dirty="0"/>
              <a:t>Spoznali ste navigačné zariadenia, ktoré im uľahčili plavbu po moriach</a:t>
            </a:r>
            <a:r>
              <a:rPr lang="pl-PL" dirty="0"/>
              <a:t>.</a:t>
            </a:r>
          </a:p>
        </p:txBody>
      </p:sp>
      <p:sp>
        <p:nvSpPr>
          <p:cNvPr id="3" name="Tytuł 2"/>
          <p:cNvSpPr>
            <a:spLocks noGrp="1"/>
          </p:cNvSpPr>
          <p:nvPr>
            <p:ph type="title"/>
          </p:nvPr>
        </p:nvSpPr>
        <p:spPr/>
        <p:txBody>
          <a:bodyPr/>
          <a:lstStyle/>
          <a:p>
            <a:r>
              <a:rPr lang="sk-SK" dirty="0"/>
              <a:t>Záver:</a:t>
            </a:r>
          </a:p>
        </p:txBody>
      </p:sp>
    </p:spTree>
    <p:extLst>
      <p:ext uri="{BB962C8B-B14F-4D97-AF65-F5344CB8AC3E}">
        <p14:creationId xmlns:p14="http://schemas.microsoft.com/office/powerpoint/2010/main" val="4162271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sk-SK" dirty="0"/>
              <a:t>Všimli ste si, ako sa zmenili ľudské vedomosti o svete v 15. a 16. storočí a ako sa menila mapa sveta.</a:t>
            </a:r>
          </a:p>
          <a:p>
            <a:r>
              <a:rPr lang="sk-SK" dirty="0"/>
              <a:t>Mali ste neopakovateľnú príležitosť vytvoriť vlastnú mapu meniaceho sa sveta počas Veľkých geografických objavov.</a:t>
            </a:r>
          </a:p>
          <a:p>
            <a:r>
              <a:rPr lang="sk-SK" dirty="0"/>
              <a:t>Vďaka tejto téme ste si rozšírili vedomosti nie len z histórie ale aj z geografie, ktoré si ešte dlho budete pamätať.</a:t>
            </a:r>
          </a:p>
          <a:p>
            <a:r>
              <a:rPr lang="sk-SK" dirty="0"/>
              <a:t>Dozvedeli ste sa, aké vedomosti o svete mali ľudia žijúci v 15. storočí. </a:t>
            </a:r>
          </a:p>
          <a:p>
            <a:r>
              <a:rPr lang="sk-SK" dirty="0"/>
              <a:t>Zistili ste, akými odvážnymi ľuďmi boli objavitelia, s čím všetkým museli bojovať, aby objavili nové kontinenty. Dozvedeli ste sa, aký mali strach predtým neznámym, ale aj odvahu, aby to neznáme objavili.</a:t>
            </a:r>
          </a:p>
        </p:txBody>
      </p:sp>
      <p:sp>
        <p:nvSpPr>
          <p:cNvPr id="3" name="Tytuł 2"/>
          <p:cNvSpPr>
            <a:spLocks noGrp="1"/>
          </p:cNvSpPr>
          <p:nvPr>
            <p:ph type="title"/>
          </p:nvPr>
        </p:nvSpPr>
        <p:spPr/>
        <p:txBody>
          <a:bodyPr/>
          <a:lstStyle/>
          <a:p>
            <a:r>
              <a:rPr lang="sk-SK" dirty="0"/>
              <a:t>Záver:</a:t>
            </a:r>
          </a:p>
        </p:txBody>
      </p:sp>
    </p:spTree>
    <p:extLst>
      <p:ext uri="{BB962C8B-B14F-4D97-AF65-F5344CB8AC3E}">
        <p14:creationId xmlns:p14="http://schemas.microsoft.com/office/powerpoint/2010/main" val="235805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sk-SK" dirty="0"/>
              <a:t>Pri samostatnej práci nad týmto projektom ste mali možnosť spoznať rôzne internetové zdroje a zásady bezpečného využívania internetu.</a:t>
            </a:r>
          </a:p>
          <a:p>
            <a:pPr algn="just"/>
            <a:r>
              <a:rPr lang="sk-SK" dirty="0"/>
              <a:t>Verejným prezentovaním svojho názoru ste spoznali zásady </a:t>
            </a:r>
            <a:r>
              <a:rPr lang="sk-SK" dirty="0" err="1"/>
              <a:t>autoprezentácie</a:t>
            </a:r>
            <a:r>
              <a:rPr lang="sk-SK" dirty="0"/>
              <a:t> a nadobudli ste zručnosti potrebné pri verejných vystúpeniach.</a:t>
            </a:r>
          </a:p>
          <a:p>
            <a:pPr algn="just"/>
            <a:r>
              <a:rPr lang="sk-SK" dirty="0"/>
              <a:t>Mali ste plnú zodpovednosť za získavanie vedomostí.</a:t>
            </a:r>
          </a:p>
          <a:p>
            <a:pPr algn="just"/>
            <a:r>
              <a:rPr lang="sk-SK" dirty="0"/>
              <a:t>Vaša práca môže slúžiť ako vzor spolupráce a súčinnosti pre iné skupiny, triedy</a:t>
            </a:r>
            <a:r>
              <a:rPr lang="pl-PL" dirty="0"/>
              <a:t>.</a:t>
            </a:r>
          </a:p>
          <a:p>
            <a:endParaRPr lang="pl-PL" dirty="0"/>
          </a:p>
        </p:txBody>
      </p:sp>
      <p:sp>
        <p:nvSpPr>
          <p:cNvPr id="3" name="Tytuł 2"/>
          <p:cNvSpPr>
            <a:spLocks noGrp="1"/>
          </p:cNvSpPr>
          <p:nvPr>
            <p:ph type="title"/>
          </p:nvPr>
        </p:nvSpPr>
        <p:spPr/>
        <p:txBody>
          <a:bodyPr/>
          <a:lstStyle/>
          <a:p>
            <a:r>
              <a:rPr lang="sk-SK" dirty="0"/>
              <a:t>Záver:</a:t>
            </a:r>
          </a:p>
        </p:txBody>
      </p:sp>
    </p:spTree>
    <p:extLst>
      <p:ext uri="{BB962C8B-B14F-4D97-AF65-F5344CB8AC3E}">
        <p14:creationId xmlns:p14="http://schemas.microsoft.com/office/powerpoint/2010/main" val="2305264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marL="0" indent="0">
              <a:buNone/>
            </a:pPr>
            <a:r>
              <a:rPr lang="pl-PL" sz="2800" dirty="0"/>
              <a:t>1. </a:t>
            </a:r>
            <a:r>
              <a:rPr lang="sk-SK" sz="2800" dirty="0"/>
              <a:t>Pred začatím projektu dôkladne oboznámte žiakov s obsahom úloh, pričom prispôsobte spôsob komunikácie možnostiam žiakov.</a:t>
            </a:r>
          </a:p>
          <a:p>
            <a:pPr marL="0" indent="0">
              <a:buNone/>
            </a:pPr>
            <a:r>
              <a:rPr lang="sk-SK" sz="2800" dirty="0"/>
              <a:t>2. Žiakov je potrebné oboznámiť so zásadami bezpečného využívanie internetu. Učiteľ by si mal so žiakmi prezrieť internetové zdroje a pomôcť im s ich pochopením.</a:t>
            </a:r>
          </a:p>
          <a:p>
            <a:pPr marL="0" indent="0">
              <a:buNone/>
            </a:pPr>
            <a:r>
              <a:rPr lang="sk-SK" sz="2800" dirty="0"/>
              <a:t>3. Projekt by mal byť realizovaný v priebehu 3 až 4 týždňov. Počas prvého týždňa by sa mal učiteľ porozprávať so žiakmi a prezrieť si internetové stránky, rozdeliť triedu na dve skupiny a pripomenúť zásad tvorby prezentácie (ak je takáto forma pre žiakov príliš ťažká, môžu vytvoriť plagát alebo myšlienkovú mapu). Počas druhého týždňa majú žiaci čas na prípravu prezentácie a samotné predstavenie prezentácie na triednom fóre. Čas na prípravu prvej časti projektu možno predĺžiť do troch týždňov, ak vznikne také potreba. Posledný týždeň by mal byť venovaný druhej časti projektu:  Vytlačenie materiálov s prezentáciou, ktoré budú potrebné na prípravu mapy geografických objavov.</a:t>
            </a:r>
            <a:r>
              <a:rPr lang="pl-PL" sz="2800" dirty="0"/>
              <a:t> </a:t>
            </a:r>
            <a:r>
              <a:rPr lang="sk-SK" sz="2800" dirty="0"/>
              <a:t>Na záverečné hodiny by mal učiteľ pripraviť vytlačenú alebo ručne obkreslenú mapu sveta z 15./16. storočia, (možno tiež využiť mapu z prezentácie, pokiaľ nebude pre žiakov príliš ťažká) na ktorú budú žiaci nalepovať fotografie cestovateľov, kresliť akou cestou sa vydal</a:t>
            </a:r>
            <a:r>
              <a:rPr lang="pl-PL" sz="2800" dirty="0"/>
              <a:t>i.</a:t>
            </a:r>
          </a:p>
          <a:p>
            <a:pPr marL="0" indent="0">
              <a:buNone/>
            </a:pPr>
            <a:endParaRPr lang="pl-PL" dirty="0"/>
          </a:p>
        </p:txBody>
      </p:sp>
      <p:sp>
        <p:nvSpPr>
          <p:cNvPr id="3" name="Tytuł 2"/>
          <p:cNvSpPr>
            <a:spLocks noGrp="1"/>
          </p:cNvSpPr>
          <p:nvPr>
            <p:ph type="title"/>
          </p:nvPr>
        </p:nvSpPr>
        <p:spPr/>
        <p:txBody>
          <a:bodyPr/>
          <a:lstStyle/>
          <a:p>
            <a:r>
              <a:rPr lang="sk-SK" dirty="0"/>
              <a:t>Poradca pre učiteľa:</a:t>
            </a:r>
          </a:p>
        </p:txBody>
      </p:sp>
    </p:spTree>
    <p:extLst>
      <p:ext uri="{BB962C8B-B14F-4D97-AF65-F5344CB8AC3E}">
        <p14:creationId xmlns:p14="http://schemas.microsoft.com/office/powerpoint/2010/main" val="2767546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86408" y="3425851"/>
            <a:ext cx="7571184" cy="2883024"/>
          </a:xfrm>
        </p:spPr>
        <p:txBody>
          <a:bodyPr>
            <a:normAutofit fontScale="77500" lnSpcReduction="20000"/>
          </a:bodyPr>
          <a:lstStyle/>
          <a:p>
            <a:pPr marL="0" indent="0">
              <a:buNone/>
            </a:pPr>
            <a:r>
              <a:rPr lang="pl-PL" sz="2400" dirty="0">
                <a:solidFill>
                  <a:schemeClr val="bg1"/>
                </a:solidFill>
              </a:rPr>
              <a:t>4. </a:t>
            </a:r>
            <a:r>
              <a:rPr lang="sk-SK" sz="2400" dirty="0">
                <a:solidFill>
                  <a:schemeClr val="bg1"/>
                </a:solidFill>
              </a:rPr>
              <a:t>Učiteľ by mal motivovať žiakov k tomu, aby pracovali s mapou a vysvetliť im, že táto časť úlohy bude tiež hodnotená.</a:t>
            </a:r>
          </a:p>
          <a:p>
            <a:pPr marL="0" indent="0">
              <a:buNone/>
            </a:pPr>
            <a:r>
              <a:rPr lang="sk-SK" sz="2400" dirty="0">
                <a:solidFill>
                  <a:schemeClr val="bg1"/>
                </a:solidFill>
              </a:rPr>
              <a:t>5. Žiaci počas tvorenia mapy, môžu využiť pomoc učiteľa, ak sa tak dohodnú pred začiatkom práce. Učiteľ by však do prípravy mapy nemal zasahovať. Ak žiaci urobia nejakú chybu, môže im len naznačiť, aby sa zamysleli nad týmto problémom ešte raz. </a:t>
            </a:r>
          </a:p>
          <a:p>
            <a:pPr marL="0" indent="0">
              <a:buNone/>
            </a:pPr>
            <a:r>
              <a:rPr lang="sk-SK" sz="2400" dirty="0">
                <a:solidFill>
                  <a:schemeClr val="bg1"/>
                </a:solidFill>
              </a:rPr>
              <a:t>6. Na začiatku druhej časti úlohy by mal učiteľ vysvetliť alebo vytlačiť žiakom všetky požiadavky týkajúce sa obsahu, ktorý by sa mal nachádzať v tejto časti úlohy.</a:t>
            </a:r>
          </a:p>
          <a:p>
            <a:pPr marL="0" indent="0">
              <a:buNone/>
            </a:pPr>
            <a:r>
              <a:rPr lang="sk-SK" sz="2400" dirty="0">
                <a:solidFill>
                  <a:schemeClr val="bg1"/>
                </a:solidFill>
              </a:rPr>
              <a:t>7. Mapa, ktorú spoločne žiaci vytvorili, by mala byť spoločne zhrnutá, prečítaná žiakmi. Mapa by mala visieť v triede.</a:t>
            </a:r>
          </a:p>
          <a:p>
            <a:pPr marL="0" indent="0">
              <a:buNone/>
            </a:pPr>
            <a:endParaRPr lang="pl-PL" dirty="0"/>
          </a:p>
          <a:p>
            <a:endParaRPr lang="pl-PL" dirty="0"/>
          </a:p>
        </p:txBody>
      </p:sp>
      <p:sp>
        <p:nvSpPr>
          <p:cNvPr id="3" name="Tytuł 2"/>
          <p:cNvSpPr>
            <a:spLocks noGrp="1"/>
          </p:cNvSpPr>
          <p:nvPr>
            <p:ph type="title"/>
          </p:nvPr>
        </p:nvSpPr>
        <p:spPr>
          <a:xfrm>
            <a:off x="786408" y="2204864"/>
            <a:ext cx="5482952" cy="750912"/>
          </a:xfrm>
        </p:spPr>
        <p:txBody>
          <a:bodyPr/>
          <a:lstStyle/>
          <a:p>
            <a:r>
              <a:rPr lang="sk-SK" dirty="0">
                <a:solidFill>
                  <a:schemeClr val="bg1"/>
                </a:solidFill>
              </a:rPr>
              <a:t>Poradca pre učiteľa:</a:t>
            </a:r>
          </a:p>
        </p:txBody>
      </p:sp>
      <p:pic>
        <p:nvPicPr>
          <p:cNvPr id="5" name="Obraz 4">
            <a:extLst>
              <a:ext uri="{FF2B5EF4-FFF2-40B4-BE49-F238E27FC236}">
                <a16:creationId xmlns="" xmlns:a16="http://schemas.microsoft.com/office/drawing/2014/main" id="{CF889675-AC86-477B-B768-A8939506A6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88495"/>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33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a:t>1. </a:t>
            </a:r>
            <a:r>
              <a:rPr lang="sk-SK" dirty="0"/>
              <a:t>Úvod</a:t>
            </a:r>
          </a:p>
          <a:p>
            <a:pPr marL="0" indent="0">
              <a:buNone/>
            </a:pPr>
            <a:r>
              <a:rPr lang="sk-SK" dirty="0"/>
              <a:t>2. Úlohy</a:t>
            </a:r>
          </a:p>
          <a:p>
            <a:pPr marL="0" indent="0">
              <a:buNone/>
            </a:pPr>
            <a:r>
              <a:rPr lang="sk-SK" dirty="0"/>
              <a:t>3. Proces</a:t>
            </a:r>
          </a:p>
          <a:p>
            <a:pPr marL="0" indent="0">
              <a:buNone/>
            </a:pPr>
            <a:r>
              <a:rPr lang="sk-SK" dirty="0"/>
              <a:t>4. Zdroje</a:t>
            </a:r>
          </a:p>
          <a:p>
            <a:pPr marL="0" indent="0">
              <a:buNone/>
            </a:pPr>
            <a:r>
              <a:rPr lang="sk-SK" dirty="0"/>
              <a:t>5. Vyhodnotenie</a:t>
            </a:r>
          </a:p>
          <a:p>
            <a:pPr marL="0" indent="0">
              <a:buNone/>
            </a:pPr>
            <a:r>
              <a:rPr lang="sk-SK" dirty="0"/>
              <a:t>6. Záver</a:t>
            </a:r>
          </a:p>
          <a:p>
            <a:pPr marL="0" indent="0">
              <a:buNone/>
            </a:pPr>
            <a:r>
              <a:rPr lang="sk-SK" dirty="0"/>
              <a:t>7. Poradca pre učiteľa</a:t>
            </a:r>
          </a:p>
          <a:p>
            <a:endParaRPr lang="sk-SK" dirty="0"/>
          </a:p>
        </p:txBody>
      </p:sp>
      <p:sp>
        <p:nvSpPr>
          <p:cNvPr id="2" name="Tytuł 1"/>
          <p:cNvSpPr>
            <a:spLocks noGrp="1"/>
          </p:cNvSpPr>
          <p:nvPr>
            <p:ph type="title"/>
          </p:nvPr>
        </p:nvSpPr>
        <p:spPr/>
        <p:txBody>
          <a:bodyPr/>
          <a:lstStyle/>
          <a:p>
            <a:r>
              <a:rPr lang="sk-SK" dirty="0"/>
              <a:t>Obsah:</a:t>
            </a:r>
          </a:p>
        </p:txBody>
      </p:sp>
    </p:spTree>
    <p:extLst>
      <p:ext uri="{BB962C8B-B14F-4D97-AF65-F5344CB8AC3E}">
        <p14:creationId xmlns:p14="http://schemas.microsoft.com/office/powerpoint/2010/main" val="227655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sk-SK" dirty="0"/>
              <a:t>Veľké historické objavy sú úžasným obdobím v dejinách, počas ktorých ľudia, vďaka svojej zvedavosti a múdrosti objavili nové územia, spoznali nové kultúry a rozšírili svoje vedomosti z oblasti geografie, astronómie, prírody a techniky.</a:t>
            </a:r>
          </a:p>
          <a:p>
            <a:r>
              <a:rPr lang="sk-SK" dirty="0"/>
              <a:t>V 15. storočí sa začala nová éra, cestovatelia prekonávajúci obrovské vzdialenosti pri hľadaní tovarov, pokladov a nových teritórií, objavovali neznáme zeme, a dokonca aj celé kontinenty a kultúry. </a:t>
            </a:r>
          </a:p>
          <a:p>
            <a:pPr marL="0" indent="0">
              <a:buNone/>
            </a:pPr>
            <a:r>
              <a:rPr lang="sk-SK" dirty="0"/>
              <a:t>Na týchto hodinách sa zahráte na veľkých objaviteľov a dozviete sa mnoho informácií o veľkých cestovateľoch a ich objavoch.</a:t>
            </a:r>
          </a:p>
        </p:txBody>
      </p:sp>
      <p:sp>
        <p:nvSpPr>
          <p:cNvPr id="2" name="Tytuł 1"/>
          <p:cNvSpPr>
            <a:spLocks noGrp="1"/>
          </p:cNvSpPr>
          <p:nvPr>
            <p:ph type="title"/>
          </p:nvPr>
        </p:nvSpPr>
        <p:spPr/>
        <p:txBody>
          <a:bodyPr/>
          <a:lstStyle/>
          <a:p>
            <a:r>
              <a:rPr lang="sk-SK" dirty="0"/>
              <a:t>Úvod:</a:t>
            </a:r>
          </a:p>
        </p:txBody>
      </p:sp>
    </p:spTree>
    <p:extLst>
      <p:ext uri="{BB962C8B-B14F-4D97-AF65-F5344CB8AC3E}">
        <p14:creationId xmlns:p14="http://schemas.microsoft.com/office/powerpoint/2010/main" val="207278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pic>
        <p:nvPicPr>
          <p:cNvPr id="4" name="Picture 2"/>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r="4999"/>
          <a:stretch/>
        </p:blipFill>
        <p:spPr bwMode="auto">
          <a:xfrm>
            <a:off x="323529" y="2060848"/>
            <a:ext cx="3729856" cy="3062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ymbol zastępczy zawartości 4"/>
          <p:cNvSpPr>
            <a:spLocks noGrp="1"/>
          </p:cNvSpPr>
          <p:nvPr>
            <p:ph sz="half" idx="2"/>
          </p:nvPr>
        </p:nvSpPr>
        <p:spPr>
          <a:xfrm>
            <a:off x="4499992" y="1600200"/>
            <a:ext cx="4248472" cy="4526280"/>
          </a:xfrm>
        </p:spPr>
        <p:txBody>
          <a:bodyPr>
            <a:normAutofit/>
          </a:bodyPr>
          <a:lstStyle/>
          <a:p>
            <a:pPr marL="0" indent="0">
              <a:buNone/>
            </a:pPr>
            <a:r>
              <a:rPr lang="sk-SK" dirty="0"/>
              <a:t>Pozrite sa, ako vyzerala mapa sveta pred geografickými objavmi. Ako vidieť, chýba na nej mnoho krajín a kontinentov, ktoré poznáte z geografie . Vašou úlohou bude doplniť túto mapy o vedomosti, ktoré získate počas hodín dejepisu.</a:t>
            </a:r>
          </a:p>
          <a:p>
            <a:pPr marL="0" indent="0">
              <a:buNone/>
            </a:pPr>
            <a:r>
              <a:rPr lang="sk-SK" dirty="0"/>
              <a:t>Veľa úspechov objavitelia!</a:t>
            </a:r>
          </a:p>
        </p:txBody>
      </p:sp>
    </p:spTree>
    <p:extLst>
      <p:ext uri="{BB962C8B-B14F-4D97-AF65-F5344CB8AC3E}">
        <p14:creationId xmlns:p14="http://schemas.microsoft.com/office/powerpoint/2010/main" val="222167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p:txBody>
          <a:bodyPr>
            <a:normAutofit/>
          </a:bodyPr>
          <a:lstStyle/>
          <a:p>
            <a:r>
              <a:rPr lang="sk-SK" dirty="0"/>
              <a:t>Úloha sa bude skladať z dvoch častí.  </a:t>
            </a:r>
          </a:p>
          <a:p>
            <a:r>
              <a:rPr lang="sk-SK" dirty="0"/>
              <a:t>V prvej časti sa rozdelíte na dve skupiny a vyhľadáte dôležité informácie. </a:t>
            </a:r>
          </a:p>
          <a:p>
            <a:r>
              <a:rPr lang="sk-SK" dirty="0"/>
              <a:t>V druhej časti spolu s celou triedou vytvoríte mapu, na ktorej umiestnite získané informácie.</a:t>
            </a:r>
          </a:p>
        </p:txBody>
      </p:sp>
      <p:sp>
        <p:nvSpPr>
          <p:cNvPr id="5" name="Tytuł 4"/>
          <p:cNvSpPr>
            <a:spLocks noGrp="1"/>
          </p:cNvSpPr>
          <p:nvPr>
            <p:ph type="title"/>
          </p:nvPr>
        </p:nvSpPr>
        <p:spPr/>
        <p:txBody>
          <a:bodyPr/>
          <a:lstStyle/>
          <a:p>
            <a:r>
              <a:rPr lang="sk-SK" dirty="0"/>
              <a:t>Úloha</a:t>
            </a:r>
            <a:r>
              <a:rPr lang="pl-PL" dirty="0"/>
              <a:t>:</a:t>
            </a:r>
          </a:p>
        </p:txBody>
      </p:sp>
    </p:spTree>
    <p:extLst>
      <p:ext uri="{BB962C8B-B14F-4D97-AF65-F5344CB8AC3E}">
        <p14:creationId xmlns:p14="http://schemas.microsoft.com/office/powerpoint/2010/main" val="7868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0" indent="0">
              <a:buNone/>
            </a:pPr>
            <a:r>
              <a:rPr lang="sk-SK" dirty="0"/>
              <a:t>Prvá časť úlohy– práca v dvoch skupinách.</a:t>
            </a:r>
          </a:p>
          <a:p>
            <a:r>
              <a:rPr lang="sk-SK" b="1" dirty="0"/>
              <a:t>1. skupina</a:t>
            </a:r>
            <a:r>
              <a:rPr lang="sk-SK" dirty="0"/>
              <a:t>– Vašou úlohou bude pripraviť prezentáciu alebo plagát, ktorý bude obsahovať:</a:t>
            </a:r>
          </a:p>
          <a:p>
            <a:pPr>
              <a:buFont typeface="Wingdings" panose="05000000000000000000" pitchFamily="2" charset="2"/>
              <a:buChar char="Ø"/>
            </a:pPr>
            <a:r>
              <a:rPr lang="sk-SK" dirty="0"/>
              <a:t>Informácie o príčinách geografických objavov</a:t>
            </a:r>
          </a:p>
          <a:p>
            <a:pPr>
              <a:buFont typeface="Wingdings" panose="05000000000000000000" pitchFamily="2" charset="2"/>
              <a:buChar char="Ø"/>
            </a:pPr>
            <a:r>
              <a:rPr lang="sk-SK" dirty="0"/>
              <a:t>Informácie o navigačných zariadeniach</a:t>
            </a:r>
          </a:p>
          <a:p>
            <a:pPr>
              <a:buFont typeface="Wingdings" panose="05000000000000000000" pitchFamily="2" charset="2"/>
              <a:buChar char="Ø"/>
            </a:pPr>
            <a:r>
              <a:rPr lang="sk-SK" dirty="0"/>
              <a:t>Informácie o nových lodiach, vďaka ktorým bolo možné cestovať po neznámych moriach</a:t>
            </a:r>
          </a:p>
          <a:p>
            <a:pPr marL="0" indent="0">
              <a:buNone/>
            </a:pPr>
            <a:endParaRPr lang="sk-SK" dirty="0"/>
          </a:p>
          <a:p>
            <a:r>
              <a:rPr lang="sk-SK" b="1" dirty="0"/>
              <a:t>2.skupina</a:t>
            </a:r>
            <a:r>
              <a:rPr lang="sk-SK" dirty="0"/>
              <a:t>– Vašou úlohou bude pripraviť prezentáciu alebo plagát, ktorý bude obsahovať: </a:t>
            </a:r>
          </a:p>
          <a:p>
            <a:pPr>
              <a:buFont typeface="Wingdings" panose="05000000000000000000" pitchFamily="2" charset="2"/>
              <a:buChar char="Ø"/>
            </a:pPr>
            <a:r>
              <a:rPr lang="sk-SK" dirty="0"/>
              <a:t>Informácie o slávnych cestovateľoch Krištof Kolumbus, </a:t>
            </a:r>
            <a:r>
              <a:rPr lang="sk-SK" dirty="0" err="1"/>
              <a:t>Vasco</a:t>
            </a:r>
            <a:r>
              <a:rPr lang="sk-SK" dirty="0"/>
              <a:t> da Gama, Ferdinand </a:t>
            </a:r>
            <a:r>
              <a:rPr lang="sk-SK" dirty="0" err="1"/>
              <a:t>Magellan</a:t>
            </a:r>
            <a:r>
              <a:rPr lang="sk-SK" dirty="0"/>
              <a:t>,</a:t>
            </a:r>
          </a:p>
          <a:p>
            <a:pPr>
              <a:buFont typeface="Wingdings" panose="05000000000000000000" pitchFamily="2" charset="2"/>
              <a:buChar char="Ø"/>
            </a:pPr>
            <a:r>
              <a:rPr lang="sk-SK" dirty="0"/>
              <a:t> Informácie o veľkých geografických objavoch</a:t>
            </a:r>
          </a:p>
        </p:txBody>
      </p:sp>
      <p:sp>
        <p:nvSpPr>
          <p:cNvPr id="3" name="Tytuł 2"/>
          <p:cNvSpPr>
            <a:spLocks noGrp="1"/>
          </p:cNvSpPr>
          <p:nvPr>
            <p:ph type="title"/>
          </p:nvPr>
        </p:nvSpPr>
        <p:spPr/>
        <p:txBody>
          <a:bodyPr/>
          <a:lstStyle/>
          <a:p>
            <a:r>
              <a:rPr lang="sk-SK" dirty="0"/>
              <a:t>Úloha:</a:t>
            </a:r>
          </a:p>
        </p:txBody>
      </p:sp>
    </p:spTree>
    <p:extLst>
      <p:ext uri="{BB962C8B-B14F-4D97-AF65-F5344CB8AC3E}">
        <p14:creationId xmlns:p14="http://schemas.microsoft.com/office/powerpoint/2010/main" val="196069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sk-SK" dirty="0"/>
              <a:t>Druhá časť úlohy– spoločná práca celej triedy.</a:t>
            </a:r>
          </a:p>
          <a:p>
            <a:pPr marL="0" indent="0">
              <a:buNone/>
            </a:pPr>
            <a:r>
              <a:rPr lang="sk-SK" dirty="0"/>
              <a:t>V druhej časti úlohy zhrňte všetky Vami získané informácie a vytvorte vlastnú mapu geografických objavov. Prilepte obrázky predstavujúce najznámejších objaviteľov, lode ktorými plávali, navigačné zariadenia, ktoré využívali a nakreslite cesty a územia, ktoré objavili.</a:t>
            </a:r>
          </a:p>
        </p:txBody>
      </p:sp>
      <p:sp>
        <p:nvSpPr>
          <p:cNvPr id="2" name="Tytuł 1"/>
          <p:cNvSpPr>
            <a:spLocks noGrp="1"/>
          </p:cNvSpPr>
          <p:nvPr>
            <p:ph type="title"/>
          </p:nvPr>
        </p:nvSpPr>
        <p:spPr/>
        <p:txBody>
          <a:bodyPr/>
          <a:lstStyle/>
          <a:p>
            <a:r>
              <a:rPr lang="sk-SK" dirty="0"/>
              <a:t>Úloha:</a:t>
            </a:r>
          </a:p>
        </p:txBody>
      </p:sp>
    </p:spTree>
    <p:extLst>
      <p:ext uri="{BB962C8B-B14F-4D97-AF65-F5344CB8AC3E}">
        <p14:creationId xmlns:p14="http://schemas.microsoft.com/office/powerpoint/2010/main" val="2403069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758431089"/>
              </p:ext>
            </p:extLst>
          </p:nvPr>
        </p:nvGraphicFramePr>
        <p:xfrm>
          <a:off x="457200" y="1524000"/>
          <a:ext cx="8229600" cy="32054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lang="sk-SK" baseline="0" noProof="0" dirty="0"/>
                        <a:t> 1. pracovný týždeň:</a:t>
                      </a:r>
                      <a:endParaRPr lang="sk-SK" noProof="0" dirty="0"/>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lang="sk-SK" noProof="0" dirty="0"/>
                        <a:t>Oboznámenie sa s úlohou</a:t>
                      </a:r>
                      <a:endParaRPr lang="sk-SK" baseline="0" noProof="0" dirty="0"/>
                    </a:p>
                    <a:p>
                      <a:pPr marL="285750" indent="-285750">
                        <a:buFont typeface="Arial" panose="020B0604020202020204" pitchFamily="34" charset="0"/>
                        <a:buChar char="•"/>
                      </a:pPr>
                      <a:r>
                        <a:rPr lang="sk-SK" baseline="0" noProof="0" dirty="0"/>
                        <a:t>Oboznámenie sa so zásadami využívania internetových zdrojov</a:t>
                      </a:r>
                    </a:p>
                    <a:p>
                      <a:pPr marL="285750" indent="-285750">
                        <a:buFont typeface="Arial" panose="020B0604020202020204" pitchFamily="34" charset="0"/>
                        <a:buChar char="•"/>
                      </a:pPr>
                      <a:r>
                        <a:rPr lang="sk-SK" baseline="0" noProof="0" dirty="0"/>
                        <a:t>Rozdelenie triedy na dve skupiny</a:t>
                      </a:r>
                    </a:p>
                    <a:p>
                      <a:pPr marL="285750" indent="-285750">
                        <a:buFont typeface="Arial" panose="020B0604020202020204" pitchFamily="34" charset="0"/>
                        <a:buChar char="•"/>
                      </a:pPr>
                      <a:r>
                        <a:rPr lang="sk-SK" baseline="0" noProof="0" dirty="0"/>
                        <a:t>Oboznámenie skupiny s internetovými a inými zdrojmi</a:t>
                      </a:r>
                    </a:p>
                    <a:p>
                      <a:pPr marL="285750" indent="-285750">
                        <a:buFont typeface="Arial" panose="020B0604020202020204" pitchFamily="34" charset="0"/>
                        <a:buChar char="•"/>
                      </a:pPr>
                      <a:r>
                        <a:rPr lang="sk-SK" baseline="0" noProof="0" dirty="0"/>
                        <a:t>Vypracovanie plánu, spracovanie informácií, ktoré budú využité v prezentáciách – žiaci, ktorí na hodinách využívajú dostupné zdroje, by si mali zaznamenať najdôležitejšie informácie potrebné na prípravu multimediálnej prezentácie (alebo plagátu). Prezentáciu možno pripraviť doma alebo na hodinách.</a:t>
                      </a:r>
                      <a:endParaRPr lang="sk-SK" noProof="0" dirty="0"/>
                    </a:p>
                    <a:p>
                      <a:endParaRPr lang="pl-PL"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pl-PL" dirty="0"/>
              <a:t>Proces – </a:t>
            </a:r>
            <a:r>
              <a:rPr lang="sk-SK" dirty="0"/>
              <a:t>pracovný plán</a:t>
            </a:r>
            <a:r>
              <a:rPr lang="pl-PL" dirty="0"/>
              <a:t>:</a:t>
            </a:r>
          </a:p>
        </p:txBody>
      </p:sp>
    </p:spTree>
    <p:extLst>
      <p:ext uri="{BB962C8B-B14F-4D97-AF65-F5344CB8AC3E}">
        <p14:creationId xmlns:p14="http://schemas.microsoft.com/office/powerpoint/2010/main" val="298566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48572884"/>
              </p:ext>
            </p:extLst>
          </p:nvPr>
        </p:nvGraphicFramePr>
        <p:xfrm>
          <a:off x="457200" y="1524000"/>
          <a:ext cx="8229600" cy="5840368"/>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536848">
                <a:tc>
                  <a:txBody>
                    <a:bodyPr/>
                    <a:lstStyle/>
                    <a:p>
                      <a:r>
                        <a:rPr lang="sk-SK" baseline="0" noProof="0" dirty="0"/>
                        <a:t>2. Pracovný týždeň:</a:t>
                      </a:r>
                      <a:endParaRPr lang="sk-SK" noProof="0" dirty="0"/>
                    </a:p>
                  </a:txBody>
                  <a:tcPr/>
                </a:tc>
                <a:extLst>
                  <a:ext uri="{0D108BD9-81ED-4DB2-BD59-A6C34878D82A}">
                    <a16:rowId xmlns="" xmlns:a16="http://schemas.microsoft.com/office/drawing/2014/main" val="10000"/>
                  </a:ext>
                </a:extLst>
              </a:tr>
              <a:tr h="1492560">
                <a:tc>
                  <a:txBody>
                    <a:bodyPr/>
                    <a:lstStyle/>
                    <a:p>
                      <a:pPr marL="285750" indent="-285750">
                        <a:buFont typeface="Arial" panose="020B0604020202020204" pitchFamily="34" charset="0"/>
                        <a:buChar char="•"/>
                      </a:pPr>
                      <a:r>
                        <a:rPr lang="sk-SK" noProof="0" dirty="0"/>
                        <a:t>Príprava multimediálnej prezentácie alebo</a:t>
                      </a:r>
                      <a:r>
                        <a:rPr lang="sk-SK" baseline="0" noProof="0" dirty="0"/>
                        <a:t> plagátu na danú tému</a:t>
                      </a:r>
                    </a:p>
                    <a:p>
                      <a:pPr marL="285750" indent="-285750">
                        <a:buFont typeface="Arial" panose="020B0604020202020204" pitchFamily="34" charset="0"/>
                        <a:buChar char="•"/>
                      </a:pPr>
                      <a:r>
                        <a:rPr lang="sk-SK" noProof="0" dirty="0"/>
                        <a:t>Prezentácia práce žiakmi oboch skupín na triednom</a:t>
                      </a:r>
                      <a:r>
                        <a:rPr lang="sk-SK" baseline="0" noProof="0" dirty="0"/>
                        <a:t> fóre</a:t>
                      </a:r>
                      <a:endParaRPr lang="sk-SK" noProof="0" dirty="0"/>
                    </a:p>
                    <a:p>
                      <a:pPr marL="285750" indent="-285750">
                        <a:buFont typeface="Arial" panose="020B0604020202020204" pitchFamily="34" charset="0"/>
                        <a:buChar char="•"/>
                      </a:pPr>
                      <a:r>
                        <a:rPr lang="sk-SK" noProof="0" dirty="0"/>
                        <a:t>Rozhovor na tému predstavených prezentácií</a:t>
                      </a:r>
                    </a:p>
                    <a:p>
                      <a:pPr marL="285750" indent="-285750">
                        <a:buFont typeface="Arial" panose="020B0604020202020204" pitchFamily="34" charset="0"/>
                        <a:buChar char="•"/>
                      </a:pPr>
                      <a:r>
                        <a:rPr lang="sk-SK" noProof="0" dirty="0"/>
                        <a:t>Vyhodnotenie</a:t>
                      </a:r>
                      <a:r>
                        <a:rPr lang="sk-SK" baseline="0" noProof="0" dirty="0"/>
                        <a:t> výsledkov práce žiakov</a:t>
                      </a:r>
                      <a:endParaRPr lang="sk-SK" noProof="0" dirty="0"/>
                    </a:p>
                    <a:p>
                      <a:pPr marL="0" indent="0">
                        <a:buNone/>
                      </a:pPr>
                      <a:r>
                        <a:rPr lang="sk-SK" u="sng" noProof="0" dirty="0"/>
                        <a:t>Prezentácia 1. skupiny by mala obsahovať:</a:t>
                      </a:r>
                    </a:p>
                    <a:p>
                      <a:pPr marL="514350" indent="-514350">
                        <a:buAutoNum type="arabicPeriod"/>
                      </a:pPr>
                      <a:r>
                        <a:rPr lang="sk-SK" noProof="0" dirty="0"/>
                        <a:t>Titul a autorov.</a:t>
                      </a:r>
                    </a:p>
                    <a:p>
                      <a:pPr marL="514350" indent="-514350">
                        <a:buAutoNum type="arabicPeriod"/>
                      </a:pPr>
                      <a:r>
                        <a:rPr lang="sk-SK" noProof="0" dirty="0"/>
                        <a:t> V bodoch uvedené najdôležitejšie príčiny geografických objavov</a:t>
                      </a:r>
                    </a:p>
                    <a:p>
                      <a:pPr marL="514350" indent="-514350">
                        <a:buAutoNum type="arabicPeriod"/>
                      </a:pPr>
                      <a:r>
                        <a:rPr lang="sk-SK" noProof="0" dirty="0"/>
                        <a:t>Názvy</a:t>
                      </a:r>
                      <a:r>
                        <a:rPr lang="sk-SK" baseline="0" noProof="0" dirty="0"/>
                        <a:t> a kresby navigačných zariadení a ich krátke opisy</a:t>
                      </a:r>
                      <a:r>
                        <a:rPr lang="sk-SK" noProof="0" dirty="0"/>
                        <a:t>: </a:t>
                      </a:r>
                      <a:r>
                        <a:rPr lang="sk-SK" noProof="0" dirty="0" err="1"/>
                        <a:t>astroláb</a:t>
                      </a:r>
                      <a:r>
                        <a:rPr lang="sk-SK" noProof="0" dirty="0"/>
                        <a:t>, morský kompas, kvadrant</a:t>
                      </a:r>
                    </a:p>
                    <a:p>
                      <a:pPr marL="514350" indent="-514350">
                        <a:buAutoNum type="arabicPeriod"/>
                      </a:pPr>
                      <a:r>
                        <a:rPr lang="sk-SK" noProof="0" dirty="0"/>
                        <a:t>Obrázok a krátky opis lode</a:t>
                      </a:r>
                      <a:r>
                        <a:rPr lang="pl-PL" dirty="0"/>
                        <a:t>: </a:t>
                      </a:r>
                      <a:r>
                        <a:rPr lang="pl-PL" dirty="0" err="1"/>
                        <a:t>karavela</a:t>
                      </a:r>
                      <a:r>
                        <a:rPr lang="pl-PL" dirty="0"/>
                        <a:t>.</a:t>
                      </a:r>
                    </a:p>
                    <a:p>
                      <a:pPr marL="0" indent="0">
                        <a:buNone/>
                      </a:pPr>
                      <a:r>
                        <a:rPr lang="sk-SK" u="sng" noProof="0" dirty="0"/>
                        <a:t>Prezentácia 2.</a:t>
                      </a:r>
                      <a:r>
                        <a:rPr lang="sk-SK" u="sng" baseline="0" noProof="0" dirty="0"/>
                        <a:t> skupiny by mala obsahovať</a:t>
                      </a:r>
                      <a:r>
                        <a:rPr lang="sk-SK" u="sng" noProof="0" dirty="0"/>
                        <a:t>:</a:t>
                      </a:r>
                    </a:p>
                    <a:p>
                      <a:pPr marL="0" indent="0">
                        <a:buNone/>
                      </a:pPr>
                      <a:r>
                        <a:rPr lang="sk-SK" noProof="0" dirty="0"/>
                        <a:t>1. Titul, autorov.</a:t>
                      </a:r>
                    </a:p>
                    <a:p>
                      <a:pPr marL="0" indent="0">
                        <a:buNone/>
                      </a:pPr>
                      <a:r>
                        <a:rPr lang="sk-SK" noProof="0" dirty="0"/>
                        <a:t>2. Obrázky predstavujúce cestovateľov, mená a priezviská</a:t>
                      </a:r>
                      <a:r>
                        <a:rPr lang="sk-SK" baseline="0" noProof="0" dirty="0"/>
                        <a:t> a krátke informácie, čo objavili a mapu, ktorá prezentuje trasu, ktorú prešli</a:t>
                      </a:r>
                      <a:r>
                        <a:rPr lang="sk-SK" noProof="0" dirty="0"/>
                        <a:t> (prípadne</a:t>
                      </a:r>
                      <a:r>
                        <a:rPr lang="sk-SK" baseline="0" noProof="0" dirty="0"/>
                        <a:t> jej opis</a:t>
                      </a:r>
                      <a:r>
                        <a:rPr lang="sk-SK" noProof="0" dirty="0"/>
                        <a:t>) a dátum objavenia.</a:t>
                      </a:r>
                    </a:p>
                    <a:p>
                      <a:pPr marL="0" indent="0">
                        <a:buNone/>
                      </a:pPr>
                      <a:r>
                        <a:rPr lang="pl-PL" dirty="0"/>
                        <a:t>3. </a:t>
                      </a:r>
                      <a:r>
                        <a:rPr lang="sk-SK" noProof="0" dirty="0"/>
                        <a:t>Informácia o každom z vymenovaných objaviteľov, by mala byť umiestnená na samostatnom snímku.</a:t>
                      </a:r>
                    </a:p>
                    <a:p>
                      <a:pPr marL="0" indent="0">
                        <a:buFont typeface="Arial" panose="020B0604020202020204" pitchFamily="34" charset="0"/>
                        <a:buNone/>
                      </a:pPr>
                      <a:endParaRPr lang="pl-PL" dirty="0"/>
                    </a:p>
                    <a:p>
                      <a:endParaRPr lang="pl-PL" dirty="0"/>
                    </a:p>
                  </a:txBody>
                  <a:tcPr/>
                </a:tc>
                <a:extLst>
                  <a:ext uri="{0D108BD9-81ED-4DB2-BD59-A6C34878D82A}">
                    <a16:rowId xmlns="" xmlns:a16="http://schemas.microsoft.com/office/drawing/2014/main" val="10001"/>
                  </a:ext>
                </a:extLst>
              </a:tr>
            </a:tbl>
          </a:graphicData>
        </a:graphic>
      </p:graphicFrame>
      <p:sp>
        <p:nvSpPr>
          <p:cNvPr id="3" name="Tytuł 2"/>
          <p:cNvSpPr>
            <a:spLocks noGrp="1"/>
          </p:cNvSpPr>
          <p:nvPr>
            <p:ph type="title"/>
          </p:nvPr>
        </p:nvSpPr>
        <p:spPr/>
        <p:txBody>
          <a:bodyPr/>
          <a:lstStyle/>
          <a:p>
            <a:r>
              <a:rPr lang="sk-SK" dirty="0"/>
              <a:t>Proces – pracovný plán:</a:t>
            </a:r>
          </a:p>
        </p:txBody>
      </p:sp>
    </p:spTree>
    <p:extLst>
      <p:ext uri="{BB962C8B-B14F-4D97-AF65-F5344CB8AC3E}">
        <p14:creationId xmlns:p14="http://schemas.microsoft.com/office/powerpoint/2010/main" val="11014085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616</TotalTime>
  <Words>1581</Words>
  <Application>Microsoft Office PowerPoint</Application>
  <PresentationFormat>Pokaz na ekranie (4:3)</PresentationFormat>
  <Paragraphs>141</Paragraphs>
  <Slides>19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Arial</vt:lpstr>
      <vt:lpstr>Constantia</vt:lpstr>
      <vt:lpstr>Times New Roman</vt:lpstr>
      <vt:lpstr>Wingdings</vt:lpstr>
      <vt:lpstr>Wingdings 2</vt:lpstr>
      <vt:lpstr>Papier</vt:lpstr>
      <vt:lpstr>Veľké geografické objavy– cestovatelia.</vt:lpstr>
      <vt:lpstr>Obsah:</vt:lpstr>
      <vt:lpstr>Úvod:</vt:lpstr>
      <vt:lpstr>Úvod:</vt:lpstr>
      <vt:lpstr>Úloha:</vt:lpstr>
      <vt:lpstr>Úloha:</vt:lpstr>
      <vt:lpstr>Úloha:</vt:lpstr>
      <vt:lpstr>Proces – pracovný plán:</vt:lpstr>
      <vt:lpstr>Proces – pracovný plán:</vt:lpstr>
      <vt:lpstr>Proces – pracovný plán:</vt:lpstr>
      <vt:lpstr>Zdroje:</vt:lpstr>
      <vt:lpstr>Vyhodnotenie:</vt:lpstr>
      <vt:lpstr>  </vt:lpstr>
      <vt:lpstr>Vyhodnotenie :</vt:lpstr>
      <vt:lpstr>Záver:</vt:lpstr>
      <vt:lpstr>Záver:</vt:lpstr>
      <vt:lpstr>Záver:</vt:lpstr>
      <vt:lpstr>Poradca pre učiteľa:</vt:lpstr>
      <vt:lpstr>Poradca pre učiteľa: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Wielkie odkrycia geograficzne</dc:title>
  <dc:creator>Andrzej Smorąg</dc:creator>
  <cp:lastModifiedBy>Anna Basta</cp:lastModifiedBy>
  <cp:revision>81</cp:revision>
  <dcterms:created xsi:type="dcterms:W3CDTF">2017-02-18T14:28:14Z</dcterms:created>
  <dcterms:modified xsi:type="dcterms:W3CDTF">2020-01-22T12:30:57Z</dcterms:modified>
</cp:coreProperties>
</file>