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7" r:id="rId4"/>
    <p:sldId id="268" r:id="rId5"/>
    <p:sldId id="258" r:id="rId6"/>
    <p:sldId id="259" r:id="rId7"/>
    <p:sldId id="269" r:id="rId8"/>
    <p:sldId id="260" r:id="rId9"/>
    <p:sldId id="270" r:id="rId10"/>
    <p:sldId id="271" r:id="rId11"/>
    <p:sldId id="272" r:id="rId12"/>
    <p:sldId id="262" r:id="rId13"/>
    <p:sldId id="263" r:id="rId14"/>
    <p:sldId id="264" r:id="rId15"/>
    <p:sldId id="273" r:id="rId16"/>
    <p:sldId id="265" r:id="rId17"/>
    <p:sldId id="274" r:id="rId18"/>
    <p:sldId id="275" r:id="rId19"/>
    <p:sldId id="266" r:id="rId20"/>
    <p:sldId id="276" r:id="rId2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3" autoAdjust="0"/>
    <p:restoredTop sz="94660"/>
  </p:normalViewPr>
  <p:slideViewPr>
    <p:cSldViewPr>
      <p:cViewPr varScale="1">
        <p:scale>
          <a:sx n="84" d="100"/>
          <a:sy n="84" d="100"/>
        </p:scale>
        <p:origin x="1440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9F16E-064B-4934-9F2E-1DDD6C577D1B}" type="datetimeFigureOut">
              <a:rPr lang="pl-PL" smtClean="0"/>
              <a:pPr/>
              <a:t>22.01.2020</a:t>
            </a:fld>
            <a:endParaRPr lang="pl-P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5929F6-D724-4E7D-B413-614E9D89C5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9F16E-064B-4934-9F2E-1DDD6C577D1B}" type="datetimeFigureOut">
              <a:rPr lang="pl-PL" smtClean="0"/>
              <a:pPr/>
              <a:t>22.01.2020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29F6-D724-4E7D-B413-614E9D89C5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9F16E-064B-4934-9F2E-1DDD6C577D1B}" type="datetimeFigureOut">
              <a:rPr lang="pl-PL" smtClean="0"/>
              <a:pPr/>
              <a:t>22.01.2020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29F6-D724-4E7D-B413-614E9D89C5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9F16E-064B-4934-9F2E-1DDD6C577D1B}" type="datetimeFigureOut">
              <a:rPr lang="pl-PL" smtClean="0"/>
              <a:pPr/>
              <a:t>22.01.2020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29F6-D724-4E7D-B413-614E9D89C5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9F16E-064B-4934-9F2E-1DDD6C577D1B}" type="datetimeFigureOut">
              <a:rPr lang="pl-PL" smtClean="0"/>
              <a:pPr/>
              <a:t>22.01.2020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29F6-D724-4E7D-B413-614E9D89C5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9F16E-064B-4934-9F2E-1DDD6C577D1B}" type="datetimeFigureOut">
              <a:rPr lang="pl-PL" smtClean="0"/>
              <a:pPr/>
              <a:t>22.01.2020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29F6-D724-4E7D-B413-614E9D89C5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9F16E-064B-4934-9F2E-1DDD6C577D1B}" type="datetimeFigureOut">
              <a:rPr lang="pl-PL" smtClean="0"/>
              <a:pPr/>
              <a:t>22.01.2020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29F6-D724-4E7D-B413-614E9D89C5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9F16E-064B-4934-9F2E-1DDD6C577D1B}" type="datetimeFigureOut">
              <a:rPr lang="pl-PL" smtClean="0"/>
              <a:pPr/>
              <a:t>22.01.2020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29F6-D724-4E7D-B413-614E9D89C5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9F16E-064B-4934-9F2E-1DDD6C577D1B}" type="datetimeFigureOut">
              <a:rPr lang="pl-PL" smtClean="0"/>
              <a:pPr/>
              <a:t>22.01.2020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29F6-D724-4E7D-B413-614E9D89C5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9F16E-064B-4934-9F2E-1DDD6C577D1B}" type="datetimeFigureOut">
              <a:rPr lang="pl-PL" smtClean="0"/>
              <a:pPr/>
              <a:t>22.01.2020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29F6-D724-4E7D-B413-614E9D89C5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9F16E-064B-4934-9F2E-1DDD6C577D1B}" type="datetimeFigureOut">
              <a:rPr lang="pl-PL" smtClean="0"/>
              <a:pPr/>
              <a:t>22.01.2020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29F6-D724-4E7D-B413-614E9D89C5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F09F16E-064B-4934-9F2E-1DDD6C577D1B}" type="datetimeFigureOut">
              <a:rPr lang="pl-PL" smtClean="0"/>
              <a:pPr/>
              <a:t>22.01.2020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A5929F6-D724-4E7D-B413-614E9D89C5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referaty.aktuality.sk/demokracia/referat-30207?i9=37f5e0728c75" TargetMode="External"/><Relationship Id="rId2" Type="http://schemas.openxmlformats.org/officeDocument/2006/relationships/hyperlink" Target="https://sk.wikipedia.org/wiki/Demokraci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yzden.sk/casopis/7545/preco-je-existujuca-podoba-demokracie-zla/" TargetMode="External"/><Relationship Id="rId5" Type="http://schemas.openxmlformats.org/officeDocument/2006/relationships/hyperlink" Target="http://www.ceo.org.pl/" TargetMode="External"/><Relationship Id="rId4" Type="http://schemas.openxmlformats.org/officeDocument/2006/relationships/hyperlink" Target="https://referaty.aktuality.sk/teorie-demokracie/referat-14454?i9=37f5e0728c75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7584" y="3124197"/>
            <a:ext cx="7774632" cy="1524001"/>
          </a:xfrm>
        </p:spPr>
        <p:txBody>
          <a:bodyPr>
            <a:normAutofit/>
          </a:bodyPr>
          <a:lstStyle/>
          <a:p>
            <a:r>
              <a:rPr lang="sk-SK" sz="4000" dirty="0"/>
              <a:t>Občan v demokratickom systéme – nakreslite demokraciu.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b="1" dirty="0"/>
              <a:t>Web </a:t>
            </a:r>
            <a:r>
              <a:rPr lang="sk-SK" b="1" dirty="0" err="1"/>
              <a:t>Quest</a:t>
            </a:r>
            <a:r>
              <a:rPr lang="sk-SK" b="1" dirty="0"/>
              <a:t> určený pre žiakov druhého stupňa základných škôl so sluchovým postihnutím v rámci hodín Občianskej náuky.</a:t>
            </a:r>
          </a:p>
          <a:p>
            <a:pPr algn="l"/>
            <a:r>
              <a:rPr lang="sk-SK" b="1" dirty="0">
                <a:solidFill>
                  <a:srgbClr val="FFFF00"/>
                </a:solidFill>
              </a:rPr>
              <a:t>Vypracovala: Maria </a:t>
            </a:r>
            <a:r>
              <a:rPr lang="sk-SK" b="1" dirty="0" err="1">
                <a:solidFill>
                  <a:srgbClr val="FFFF00"/>
                </a:solidFill>
              </a:rPr>
              <a:t>Smorąg</a:t>
            </a:r>
            <a:endParaRPr lang="sk-SK" b="1" dirty="0">
              <a:solidFill>
                <a:srgbClr val="FFFF00"/>
              </a:solidFill>
            </a:endParaRPr>
          </a:p>
          <a:p>
            <a:endParaRPr lang="pl-PL" dirty="0"/>
          </a:p>
        </p:txBody>
      </p:sp>
      <p:pic>
        <p:nvPicPr>
          <p:cNvPr id="1026" name="Picture 2" descr="Podobny obra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4872" y="2025993"/>
            <a:ext cx="1114463" cy="1114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="" xmlns:a16="http://schemas.microsoft.com/office/drawing/2014/main" id="{526F5718-66B0-4C68-B14B-6206C1D8EC1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877232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462" y="6291644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8906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 – </a:t>
            </a:r>
            <a:r>
              <a:rPr lang="sk-SK" dirty="0"/>
              <a:t>pracovný plán</a:t>
            </a:r>
            <a:r>
              <a:rPr lang="pl-PL" dirty="0"/>
              <a:t>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5620680"/>
              </p:ext>
            </p:extLst>
          </p:nvPr>
        </p:nvGraphicFramePr>
        <p:xfrm>
          <a:off x="457200" y="1600200"/>
          <a:ext cx="8229600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noProof="0" dirty="0"/>
                        <a:t>2.</a:t>
                      </a:r>
                      <a:r>
                        <a:rPr lang="sk-SK" baseline="0" noProof="0" dirty="0"/>
                        <a:t> a 3. pracovný týždeň:</a:t>
                      </a:r>
                      <a:endParaRPr lang="sk-SK" noProof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noProof="0" dirty="0"/>
                        <a:t>Príprava multimediálnej</a:t>
                      </a:r>
                      <a:r>
                        <a:rPr lang="sk-SK" baseline="0" noProof="0" dirty="0"/>
                        <a:t> prezentácie alebo plagátov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noProof="0" dirty="0"/>
                        <a:t>Každá prezentácia by mala obsahovať:</a:t>
                      </a:r>
                    </a:p>
                    <a:p>
                      <a:pPr marL="514350" indent="-514350">
                        <a:buAutoNum type="arabicPeriod"/>
                      </a:pPr>
                      <a:r>
                        <a:rPr lang="sk-SK" noProof="0" dirty="0"/>
                        <a:t>Mená a priezviska autorov.</a:t>
                      </a:r>
                    </a:p>
                    <a:p>
                      <a:pPr marL="514350" indent="-514350">
                        <a:buAutoNum type="arabicPeriod"/>
                      </a:pPr>
                      <a:r>
                        <a:rPr lang="sk-SK" noProof="0" dirty="0"/>
                        <a:t>Titul,</a:t>
                      </a:r>
                      <a:r>
                        <a:rPr lang="sk-SK" baseline="0" noProof="0" dirty="0"/>
                        <a:t> tému</a:t>
                      </a:r>
                      <a:r>
                        <a:rPr lang="sk-SK" noProof="0" dirty="0"/>
                        <a:t>.</a:t>
                      </a:r>
                    </a:p>
                    <a:p>
                      <a:pPr marL="514350" indent="-514350">
                        <a:buAutoNum type="arabicPeriod"/>
                      </a:pPr>
                      <a:r>
                        <a:rPr lang="sk-SK" noProof="0" dirty="0"/>
                        <a:t>Každý druh práv a povinností,</a:t>
                      </a:r>
                      <a:r>
                        <a:rPr lang="sk-SK" baseline="0" noProof="0" dirty="0"/>
                        <a:t> o ktorom budete hovoriť, by mal byť na samostatnej snímke</a:t>
                      </a:r>
                      <a:r>
                        <a:rPr lang="sk-SK" noProof="0" dirty="0"/>
                        <a:t>.</a:t>
                      </a:r>
                    </a:p>
                    <a:p>
                      <a:pPr marL="514350" indent="-514350">
                        <a:buAutoNum type="arabicPeriod"/>
                      </a:pPr>
                      <a:r>
                        <a:rPr lang="sk-SK" noProof="0" dirty="0"/>
                        <a:t>Každý druh práv a povinností by mal byť</a:t>
                      </a:r>
                      <a:r>
                        <a:rPr lang="sk-SK" baseline="0" noProof="0" dirty="0"/>
                        <a:t> v krátkosti predstavený </a:t>
                      </a:r>
                      <a:r>
                        <a:rPr lang="sk-SK" noProof="0" dirty="0"/>
                        <a:t>(jednoduchými</a:t>
                      </a:r>
                      <a:r>
                        <a:rPr lang="sk-SK" baseline="0" noProof="0" dirty="0"/>
                        <a:t> slovami, napr. čo znamená sloboda zhromažďovania sa</a:t>
                      </a:r>
                      <a:r>
                        <a:rPr lang="sk-SK" noProof="0" dirty="0"/>
                        <a:t>) a mala by byť k tomu pripojená</a:t>
                      </a:r>
                      <a:r>
                        <a:rPr lang="sk-SK" baseline="0" noProof="0" dirty="0"/>
                        <a:t> fotografia, obrázok, ktorý predstaví toto práva tak, aby ho žiaci čo najlepšie pochopili</a:t>
                      </a:r>
                      <a:r>
                        <a:rPr lang="sk-SK" noProof="0" dirty="0"/>
                        <a:t>.</a:t>
                      </a:r>
                    </a:p>
                    <a:p>
                      <a:r>
                        <a:rPr lang="sk-SK" noProof="0" dirty="0"/>
                        <a:t>Každá skupina bude prezentovať svoju prácu na triednom fóre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sk-SK" baseline="0" noProof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noProof="0" dirty="0"/>
                        <a:t>Prezentácia úloh žiakmi oboch skupín na</a:t>
                      </a:r>
                      <a:r>
                        <a:rPr lang="sk-SK" baseline="0" noProof="0" dirty="0"/>
                        <a:t> triednom fóre</a:t>
                      </a:r>
                      <a:endParaRPr lang="sk-SK" noProof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noProof="0" dirty="0"/>
                        <a:t>Rozhovor o predstavených</a:t>
                      </a:r>
                      <a:r>
                        <a:rPr lang="sk-SK" baseline="0" noProof="0" dirty="0"/>
                        <a:t> prezentáciách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noProof="0" dirty="0"/>
                        <a:t>Hodnotenie výsledkov prác žiakov</a:t>
                      </a:r>
                    </a:p>
                    <a:p>
                      <a:endParaRPr lang="sk-SK" noProof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70028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 – </a:t>
            </a:r>
            <a:r>
              <a:rPr lang="sk-SK" dirty="0"/>
              <a:t>pracovný plán</a:t>
            </a:r>
            <a:r>
              <a:rPr lang="pl-PL" dirty="0"/>
              <a:t>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6625536"/>
              </p:ext>
            </p:extLst>
          </p:nvPr>
        </p:nvGraphicFramePr>
        <p:xfrm>
          <a:off x="457200" y="1600200"/>
          <a:ext cx="8229600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noProof="0" dirty="0"/>
                        <a:t>3. a</a:t>
                      </a:r>
                      <a:r>
                        <a:rPr lang="sk-SK" baseline="0" noProof="0" dirty="0"/>
                        <a:t> 4. pracovný týždeň</a:t>
                      </a:r>
                      <a:endParaRPr lang="sk-SK" noProof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k-SK" noProof="0" dirty="0"/>
                        <a:t>V druhej časti bude úlohou žiakov</a:t>
                      </a:r>
                      <a:r>
                        <a:rPr lang="sk-SK" baseline="0" noProof="0" dirty="0"/>
                        <a:t> príprava </a:t>
                      </a:r>
                      <a:r>
                        <a:rPr lang="sk-SK" noProof="0" dirty="0"/>
                        <a:t>myšlienkovej mapy, ktorá bude predstavovať</a:t>
                      </a:r>
                      <a:r>
                        <a:rPr lang="sk-SK" baseline="0" noProof="0" dirty="0"/>
                        <a:t> občianske práva a povinnosti v demokratickom systéme.</a:t>
                      </a:r>
                      <a:r>
                        <a:rPr lang="sk-SK" noProof="0" dirty="0"/>
                        <a:t> Žiaci môžu využiť</a:t>
                      </a:r>
                      <a:r>
                        <a:rPr lang="sk-SK" baseline="0" noProof="0" dirty="0"/>
                        <a:t> obrázky zo svojej prezentácie alebo nakresliť vlastné, ktoré všetci pochopia</a:t>
                      </a:r>
                      <a:r>
                        <a:rPr lang="sk-SK" noProof="0" dirty="0"/>
                        <a:t>.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k-SK" noProof="0" dirty="0"/>
                        <a:t>Žiaci sa spoločne rozhodnú,</a:t>
                      </a:r>
                      <a:r>
                        <a:rPr lang="sk-SK" baseline="0" noProof="0" dirty="0"/>
                        <a:t> ktoré práva chcú na myšlienkovej mape zdôrazniť</a:t>
                      </a:r>
                      <a:r>
                        <a:rPr lang="sk-SK" noProof="0" dirty="0"/>
                        <a:t>, ktoré sú pre nich z hľadiska</a:t>
                      </a:r>
                      <a:r>
                        <a:rPr lang="sk-SK" baseline="0" noProof="0" dirty="0"/>
                        <a:t> občanov najdôležitejšie</a:t>
                      </a:r>
                      <a:r>
                        <a:rPr lang="sk-SK" noProof="0" dirty="0"/>
                        <a:t>.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k-SK" noProof="0" dirty="0"/>
                        <a:t>Pred samotnou realizáciou</a:t>
                      </a:r>
                      <a:r>
                        <a:rPr lang="sk-SK" baseline="0" noProof="0" dirty="0"/>
                        <a:t> projektu </a:t>
                      </a:r>
                      <a:r>
                        <a:rPr lang="sk-SK" noProof="0" dirty="0"/>
                        <a:t>sa žiaci rozhodnú, či</a:t>
                      </a:r>
                      <a:r>
                        <a:rPr lang="sk-SK" baseline="0" noProof="0" dirty="0"/>
                        <a:t> pri príprave myšlienkovej mapy využijú len vytlačené obrázky zo svojej prezentácie, alebo ich sami nakreslia, alebo vyhľadávajú vhodné ilustrácie napr. z časopisov, internetu.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k-SK" baseline="0" noProof="0" dirty="0"/>
                        <a:t>Po ukončení spoločnej práce – po vykonaní myšlienkovej mapy „</a:t>
                      </a:r>
                      <a:r>
                        <a:rPr lang="sk-SK" noProof="0" dirty="0"/>
                        <a:t>Demokracia – ako ju vidím”,</a:t>
                      </a:r>
                      <a:r>
                        <a:rPr lang="sk-SK" baseline="0" noProof="0" dirty="0"/>
                        <a:t> žiaci spoločne prečítajú a preanalyzujú informácie, ktoré na nej umiestnili.</a:t>
                      </a:r>
                      <a:endParaRPr lang="sk-SK" noProof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43967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Zdroje: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hlinkClick r:id="rId2"/>
              </a:rPr>
              <a:t>https://sk.wikipedia.org/wiki/Demokracia</a:t>
            </a:r>
            <a:endParaRPr lang="pl-PL" dirty="0" smtClean="0"/>
          </a:p>
          <a:p>
            <a:r>
              <a:rPr lang="pl-PL" dirty="0" smtClean="0">
                <a:hlinkClick r:id="rId3"/>
              </a:rPr>
              <a:t>https://referaty.aktuality.sk/demokracia/referat-30207?i9=37f5e0728c75</a:t>
            </a:r>
            <a:endParaRPr lang="pl-PL" dirty="0" smtClean="0"/>
          </a:p>
          <a:p>
            <a:r>
              <a:rPr lang="pl-PL" dirty="0" smtClean="0">
                <a:hlinkClick r:id="rId4"/>
              </a:rPr>
              <a:t>https://referaty.aktuality.sk/teorie-demokracie/referat-14454?i9=37f5e0728c75</a:t>
            </a:r>
            <a:endParaRPr lang="pl-PL" dirty="0" smtClean="0"/>
          </a:p>
          <a:p>
            <a:r>
              <a:rPr lang="pl-PL" dirty="0" err="1" smtClean="0">
                <a:hlinkClick r:id="rId5"/>
              </a:rPr>
              <a:t>www.ceo.org.pl</a:t>
            </a:r>
            <a:endParaRPr lang="pl-PL" dirty="0"/>
          </a:p>
          <a:p>
            <a:r>
              <a:rPr lang="pl-PL" dirty="0" smtClean="0">
                <a:hlinkClick r:id="rId6"/>
              </a:rPr>
              <a:t>https://www.tyzden.sk/casopis/7545/preco-je-existujuca-podoba-demokracie-zla/</a:t>
            </a:r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871314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/>
            </a:r>
            <a:br>
              <a:rPr lang="pl-PL" dirty="0"/>
            </a:br>
            <a:r>
              <a:rPr lang="sk-SK" dirty="0"/>
              <a:t>Hodnotenie:</a:t>
            </a:r>
            <a:br>
              <a:rPr lang="sk-SK" dirty="0"/>
            </a:br>
            <a:endParaRPr lang="sk-SK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0192831"/>
              </p:ext>
            </p:extLst>
          </p:nvPr>
        </p:nvGraphicFramePr>
        <p:xfrm>
          <a:off x="457200" y="1600200"/>
          <a:ext cx="8229600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noProof="0" dirty="0"/>
                        <a:t>Počet bodov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1 bod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2 body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3 body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noProof="0" dirty="0"/>
                        <a:t>Obsahová stránka prezentácie</a:t>
                      </a:r>
                      <a:r>
                        <a:rPr lang="sk-SK" b="1" baseline="0" noProof="0" dirty="0"/>
                        <a:t> -</a:t>
                      </a:r>
                      <a:endParaRPr lang="sk-SK" b="1" noProof="0" dirty="0"/>
                    </a:p>
                    <a:p>
                      <a:r>
                        <a:rPr lang="sk-SK" b="1" noProof="0" dirty="0"/>
                        <a:t>1.časť úlohy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Neúplná</a:t>
                      </a:r>
                      <a:r>
                        <a:rPr lang="sk-SK" baseline="0" noProof="0" dirty="0"/>
                        <a:t> informácia, často nesúvisiaca s témou</a:t>
                      </a:r>
                      <a:r>
                        <a:rPr lang="sk-SK" noProof="0" dirty="0"/>
                        <a:t>. Povrchné využitie zdrojov.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Úloha spracovaná</a:t>
                      </a:r>
                      <a:r>
                        <a:rPr lang="sk-SK" baseline="0" noProof="0" dirty="0"/>
                        <a:t> v súlade s témou</a:t>
                      </a:r>
                      <a:r>
                        <a:rPr lang="sk-SK" noProof="0" dirty="0"/>
                        <a:t>. Využitie väčšiny uvedených zdrojov.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Vyčerpávajúce spracovanie téme. Úplné využitie uvedených zdrojov a iných informácií.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noProof="0" dirty="0"/>
                        <a:t>Estetický dojem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Zlé usporiadania prvkov. Práca neestetická, nečitateľná.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Obsah dobre usporiadaný. Vhodný výber</a:t>
                      </a:r>
                      <a:r>
                        <a:rPr lang="sk-SK" baseline="0" noProof="0" dirty="0"/>
                        <a:t> snímok, práca čitateľná</a:t>
                      </a:r>
                      <a:r>
                        <a:rPr lang="sk-SK" noProof="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Prehľadná, čitateľná</a:t>
                      </a:r>
                      <a:r>
                        <a:rPr lang="sk-SK" baseline="0" noProof="0" dirty="0"/>
                        <a:t> a estetická práca</a:t>
                      </a:r>
                      <a:r>
                        <a:rPr lang="sk-SK" noProof="0" dirty="0"/>
                        <a:t>. Obsah usporiadaný. Vhodne volené grafické prvky.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95378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Hodnotenie: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1471937"/>
              </p:ext>
            </p:extLst>
          </p:nvPr>
        </p:nvGraphicFramePr>
        <p:xfrm>
          <a:off x="457200" y="1600200"/>
          <a:ext cx="8229600" cy="479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noProof="0" dirty="0"/>
                        <a:t>Počet bodov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1</a:t>
                      </a:r>
                      <a:r>
                        <a:rPr lang="sk-SK" baseline="0" noProof="0" dirty="0"/>
                        <a:t> bod</a:t>
                      </a:r>
                      <a:endParaRPr lang="sk-SK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2</a:t>
                      </a:r>
                      <a:r>
                        <a:rPr lang="sk-SK" baseline="0" noProof="0" dirty="0"/>
                        <a:t> body</a:t>
                      </a:r>
                      <a:endParaRPr lang="sk-SK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3</a:t>
                      </a:r>
                      <a:r>
                        <a:rPr lang="sk-SK" baseline="0" noProof="0" dirty="0"/>
                        <a:t> body</a:t>
                      </a:r>
                      <a:endParaRPr lang="sk-SK" noProof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noProof="0" dirty="0"/>
                        <a:t>Prezentácia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Prezentácia len prečítaná, slabé oboznámenie</a:t>
                      </a:r>
                      <a:r>
                        <a:rPr lang="sk-SK" baseline="0" noProof="0" dirty="0"/>
                        <a:t> sa s témou, slovníkom. Chýbajúce odpovede na otázky učiteľa.</a:t>
                      </a:r>
                      <a:endParaRPr lang="sk-SK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Prezentácia čiastočne čítaná, čiastočne hovorená. </a:t>
                      </a:r>
                      <a:r>
                        <a:rPr lang="sk-SK" baseline="0" noProof="0" dirty="0"/>
                        <a:t>Slabé odpovede na otázky učiteľa.</a:t>
                      </a:r>
                      <a:endParaRPr lang="sk-SK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Prezentácia</a:t>
                      </a:r>
                      <a:r>
                        <a:rPr lang="sk-SK" baseline="0" noProof="0" dirty="0"/>
                        <a:t> predstavená samostatne, dobrá znalosť témy. Dobré odpovede na otázky učiteľa.</a:t>
                      </a:r>
                      <a:endParaRPr lang="sk-SK" noProof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noProof="0" dirty="0"/>
                        <a:t>Zaangažovanie skupiny a schopnosť spolupráce – 2. časť úlohy</a:t>
                      </a:r>
                      <a:r>
                        <a:rPr lang="sk-SK" b="1" baseline="0" noProof="0" dirty="0"/>
                        <a:t> </a:t>
                      </a:r>
                      <a:r>
                        <a:rPr lang="pl-PL" sz="1100" b="1" baseline="0" dirty="0"/>
                        <a:t>(</a:t>
                      </a:r>
                      <a:r>
                        <a:rPr lang="sk-SK" sz="1100" b="1" baseline="0" noProof="0" dirty="0"/>
                        <a:t>v tejto časti úlohy sa body prideľujú individuálne a následne sa spočítavajú pre obe skupiny)</a:t>
                      </a:r>
                      <a:endParaRPr lang="sk-SK" sz="1100" b="1" noProof="0" dirty="0"/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Chýbajúce zaangažovanie všetkých členov skupiny,</a:t>
                      </a:r>
                      <a:r>
                        <a:rPr lang="sk-SK" baseline="0" noProof="0" dirty="0"/>
                        <a:t> slabá komunikácia v skupine. </a:t>
                      </a:r>
                      <a:endParaRPr lang="sk-SK" noProof="0" dirty="0"/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Zaangažovanie všetkých členov skupiny. Drobné nedorozumenia.</a:t>
                      </a:r>
                    </a:p>
                  </a:txBody>
                  <a:tcPr marL="94493" marR="94493"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Veľmi dobrá spolupráca v skupine. Zrozumiteľná</a:t>
                      </a:r>
                      <a:r>
                        <a:rPr lang="sk-SK" baseline="0" noProof="0" dirty="0"/>
                        <a:t> komunikácia a výmena informácií</a:t>
                      </a:r>
                      <a:r>
                        <a:rPr lang="sk-SK" noProof="0" dirty="0"/>
                        <a:t>.</a:t>
                      </a:r>
                    </a:p>
                  </a:txBody>
                  <a:tcPr marL="94493" marR="94493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74589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Hodnotenie: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6519852"/>
              </p:ext>
            </p:extLst>
          </p:nvPr>
        </p:nvGraphicFramePr>
        <p:xfrm>
          <a:off x="539552" y="1988841"/>
          <a:ext cx="8229600" cy="40360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87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308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76577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BODY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effectLst/>
                          <a:latin typeface="Times New Roman"/>
                        </a:rPr>
                        <a:t>HODNOTENIE</a:t>
                      </a:r>
                      <a:endParaRPr lang="pl-PL" sz="18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76577"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   &lt;2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Nedostatočné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76577"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  4-3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Prípustné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76577"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6-5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Dostatočné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76577"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8-7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Dobré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76577"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 9-10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Veľmi dobré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76577"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 11-12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effectLst/>
                        </a:rPr>
                        <a:t>Výborné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99297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Záver</a:t>
            </a:r>
            <a:r>
              <a:rPr lang="pl-PL" dirty="0"/>
              <a:t>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67103"/>
            <a:ext cx="8229600" cy="4525963"/>
          </a:xfrm>
        </p:spPr>
        <p:txBody>
          <a:bodyPr>
            <a:normAutofit/>
          </a:bodyPr>
          <a:lstStyle/>
          <a:p>
            <a:r>
              <a:rPr lang="sk-SK" dirty="0"/>
              <a:t> Tento projekt Vám umožnil pochopiť, čo pre obyčajného občana znamená život v demokratickom štáte.</a:t>
            </a:r>
          </a:p>
          <a:p>
            <a:r>
              <a:rPr lang="sk-SK" dirty="0"/>
              <a:t>Spoznali ste, aké </a:t>
            </a:r>
            <a:r>
              <a:rPr lang="sk-SK" b="1" dirty="0"/>
              <a:t>práva</a:t>
            </a:r>
            <a:r>
              <a:rPr lang="sk-SK" dirty="0"/>
              <a:t> majú občania v demokratickom štáte a čo znamenajú.</a:t>
            </a:r>
          </a:p>
          <a:p>
            <a:r>
              <a:rPr lang="sk-SK" dirty="0"/>
              <a:t>Spoznali ste základné </a:t>
            </a:r>
            <a:r>
              <a:rPr lang="sk-SK" b="1" dirty="0"/>
              <a:t>povinnosti,</a:t>
            </a:r>
            <a:r>
              <a:rPr lang="sk-SK" dirty="0"/>
              <a:t> ktoré majú občania demokratického systému.</a:t>
            </a:r>
          </a:p>
          <a:p>
            <a:r>
              <a:rPr lang="sk-SK" dirty="0"/>
              <a:t>Tieto práva ste si mohli upevniť prostredníctvom obrázkov a tvorbou myšlienkovej mapy.</a:t>
            </a:r>
          </a:p>
          <a:p>
            <a:endParaRPr lang="sk-SK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852355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Záver</a:t>
            </a:r>
            <a:r>
              <a:rPr lang="pl-PL" dirty="0"/>
              <a:t>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k-SK" dirty="0"/>
              <a:t>Spoznali ste občianske práva, ktoré môžete využívať každý deň. Poznanie svojich práv je veľmi dôležité a tým, že o nich viete, sa podieľate na tvorbe dobrej a demokratickej spoločnosti.</a:t>
            </a:r>
          </a:p>
          <a:p>
            <a:r>
              <a:rPr lang="sk-SK" dirty="0"/>
              <a:t>Mali ste neopakovateľnú možnosť spoznať </a:t>
            </a:r>
            <a:r>
              <a:rPr lang="sk-SK" dirty="0" err="1"/>
              <a:t>Demusa</a:t>
            </a:r>
            <a:r>
              <a:rPr lang="sk-SK" dirty="0"/>
              <a:t>, vypočuť si jeho príbeh o začiatkoch demokracie a spoznať príčinu jeho neustáleho premiestňovania sa.</a:t>
            </a:r>
          </a:p>
          <a:p>
            <a:r>
              <a:rPr lang="sk-SK" dirty="0"/>
              <a:t>Cieľom projektu bolo aj ukázať, že na svete stále existujú štáty, občania ktorých nemajú žiadne práva, kde sú vojny, umierajú ľudia, kde občania snívajú o základných právach, takých ako právo na život, slobodu, alebo slobodu slova.</a:t>
            </a:r>
          </a:p>
          <a:p>
            <a:r>
              <a:rPr lang="sk-SK" dirty="0"/>
              <a:t>Mohli ste prezentovať aj svoju fantáziu a pomocou obrazu ukázať, ako chápete spoločné zásady demokracie. Je dobré si ich upevniť pomocou slov aj obrazov, vďaka čomu lepšie pochopíme a zapamätáme si text.</a:t>
            </a:r>
          </a:p>
        </p:txBody>
      </p:sp>
    </p:spTree>
    <p:extLst>
      <p:ext uri="{BB962C8B-B14F-4D97-AF65-F5344CB8AC3E}">
        <p14:creationId xmlns:p14="http://schemas.microsoft.com/office/powerpoint/2010/main" val="2566914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Záver:</a:t>
            </a:r>
            <a:r>
              <a:rPr lang="pl-PL" dirty="0"/>
              <a:t>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Ste dôležitou súčasťou demokratickej spoločnosti, myslite na to a myslite na svoje práva a povinnosti</a:t>
            </a:r>
          </a:p>
          <a:p>
            <a:r>
              <a:rPr lang="sk-SK" dirty="0"/>
              <a:t>Pri tvorbe myšlienkovej mapy „Demokracia – tak ako ju vidím”, ste spoznali zásady skupinovej spolupráce, dobrej komunikácie a diskusie, čo nie je jednoduché, keď každý chce vyjadriť svoj názor.</a:t>
            </a:r>
          </a:p>
          <a:p>
            <a:r>
              <a:rPr lang="sk-SK" dirty="0"/>
              <a:t>Pri prezentácií svojej úlohy ste spoznali zásady prezentácie a osvojili ste si zručnosti verejných vstúpení</a:t>
            </a:r>
          </a:p>
          <a:p>
            <a:r>
              <a:rPr lang="sk-SK" dirty="0"/>
              <a:t>Pri realizácií tohto projektu ste mali možnosť oboznámiť sa s rôznymi internetovými zdrojmi a zásadami bezpečného využívania internetu.</a:t>
            </a:r>
          </a:p>
        </p:txBody>
      </p:sp>
    </p:spTree>
    <p:extLst>
      <p:ext uri="{BB962C8B-B14F-4D97-AF65-F5344CB8AC3E}">
        <p14:creationId xmlns:p14="http://schemas.microsoft.com/office/powerpoint/2010/main" val="20566364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Pokyny pre </a:t>
            </a:r>
            <a:r>
              <a:rPr lang="sk-SK" dirty="0" err="1"/>
              <a:t>učite</a:t>
            </a:r>
            <a:r>
              <a:rPr lang="pl-PL" dirty="0" err="1"/>
              <a:t>ľa</a:t>
            </a:r>
            <a:r>
              <a:rPr lang="pl-PL" dirty="0"/>
              <a:t>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1. </a:t>
            </a:r>
            <a:r>
              <a:rPr lang="sk-SK" dirty="0"/>
              <a:t>Pred realizáciou projektu oboznámte žiakov s obsahom úlohy, pričom prispôsobte spôsob komunikácie možnostiam žiakov.</a:t>
            </a:r>
          </a:p>
          <a:p>
            <a:pPr marL="0" indent="0">
              <a:buNone/>
            </a:pPr>
            <a:r>
              <a:rPr lang="pl-PL" dirty="0"/>
              <a:t>2. </a:t>
            </a:r>
            <a:r>
              <a:rPr lang="sk-SK" dirty="0"/>
              <a:t>Žiakov je potrebné oboznámiť so zásadami bezpečného využívania internetu. Učiteľ by si mal so žiakmi prejsť internetové zdroje a pomôcť im ich pochopiť.</a:t>
            </a:r>
          </a:p>
          <a:p>
            <a:pPr marL="0" indent="0">
              <a:buNone/>
            </a:pPr>
            <a:r>
              <a:rPr lang="pl-PL" dirty="0"/>
              <a:t>3. </a:t>
            </a:r>
            <a:r>
              <a:rPr lang="sk-SK" dirty="0"/>
              <a:t>Žiakom je potrebné vysvetliť, aby neprepisovali ťažké definície z internetových stránok, ale snažili sa napísať definíciu vlastnými slovami (môžu požiadať o pomoc rodičov alebo vychovávateľov). </a:t>
            </a:r>
          </a:p>
          <a:p>
            <a:pPr marL="0" indent="0">
              <a:buNone/>
            </a:pPr>
            <a:r>
              <a:rPr lang="pl-PL" dirty="0"/>
              <a:t>4. </a:t>
            </a:r>
            <a:r>
              <a:rPr lang="sk-SK" dirty="0"/>
              <a:t>Na realizáciu projektu si určte 3-4 týždne. Prvé hodiny by mali byť venované – informáciám o projekte, úlohách, rozdeleniu do skupín, prezeraniu internetových stránok a príprave prezentácie. Následne by žiaci mali mať týždeň (prípadne 2, ak vznikne také potreba) na prípravu prezentácie a jej prezentáciu. Posledný týždeň by mal byť venovaný príprave myšlienkovej mapy a jej prezentácii.</a:t>
            </a:r>
          </a:p>
        </p:txBody>
      </p:sp>
    </p:spTree>
    <p:extLst>
      <p:ext uri="{BB962C8B-B14F-4D97-AF65-F5344CB8AC3E}">
        <p14:creationId xmlns:p14="http://schemas.microsoft.com/office/powerpoint/2010/main" val="3107240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Obsah</a:t>
            </a:r>
            <a:r>
              <a:rPr lang="pl-PL" dirty="0"/>
              <a:t>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1. </a:t>
            </a:r>
            <a:r>
              <a:rPr lang="sk-SK" dirty="0"/>
              <a:t>Úvod</a:t>
            </a:r>
          </a:p>
          <a:p>
            <a:pPr marL="0" indent="0">
              <a:buNone/>
            </a:pPr>
            <a:r>
              <a:rPr lang="sk-SK" dirty="0"/>
              <a:t>2. Úlohy</a:t>
            </a:r>
          </a:p>
          <a:p>
            <a:pPr marL="0" indent="0">
              <a:buNone/>
            </a:pPr>
            <a:r>
              <a:rPr lang="sk-SK" dirty="0"/>
              <a:t>3. Proces</a:t>
            </a:r>
          </a:p>
          <a:p>
            <a:pPr marL="0" indent="0">
              <a:buNone/>
            </a:pPr>
            <a:r>
              <a:rPr lang="sk-SK" dirty="0"/>
              <a:t>4. Zdroje</a:t>
            </a:r>
          </a:p>
          <a:p>
            <a:pPr marL="0" indent="0">
              <a:buNone/>
            </a:pPr>
            <a:r>
              <a:rPr lang="sk-SK" dirty="0"/>
              <a:t>5. Hodnotenie</a:t>
            </a:r>
          </a:p>
          <a:p>
            <a:pPr marL="0" indent="0">
              <a:buNone/>
            </a:pPr>
            <a:r>
              <a:rPr lang="sk-SK" dirty="0"/>
              <a:t>6. Záver</a:t>
            </a:r>
          </a:p>
          <a:p>
            <a:pPr marL="0" indent="0">
              <a:buNone/>
            </a:pPr>
            <a:r>
              <a:rPr lang="sk-SK" dirty="0"/>
              <a:t>7. Poradca pre učiteľa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54481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988840"/>
            <a:ext cx="8229600" cy="868363"/>
          </a:xfrm>
        </p:spPr>
        <p:txBody>
          <a:bodyPr/>
          <a:lstStyle/>
          <a:p>
            <a:r>
              <a:rPr lang="sk-SK" dirty="0"/>
              <a:t>Pokyny pre učiteľa</a:t>
            </a:r>
            <a:r>
              <a:rPr lang="pl-PL" dirty="0"/>
              <a:t>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068960"/>
            <a:ext cx="7931224" cy="305720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5</a:t>
            </a:r>
            <a:r>
              <a:rPr lang="sk-SK" dirty="0"/>
              <a:t>. Počas prípravy myšlienkovej mapy, by žiaci mali mať dostatočnú voľnosť. Učiteľ by mal pomáhať pri tvorbe mapy z technickej stránky (ak žiaci túto formu práce veľmi dobre nepoznajú). </a:t>
            </a:r>
          </a:p>
          <a:p>
            <a:pPr marL="0" indent="0">
              <a:buNone/>
            </a:pPr>
            <a:r>
              <a:rPr lang="sk-SK" dirty="0"/>
              <a:t>6. Učiteľ by mal motivovať žiakov k práci nad mapou a mal by žiakom vysvetliť, že táto časť je tiež hodnotená.</a:t>
            </a:r>
          </a:p>
          <a:p>
            <a:pPr marL="0" indent="0">
              <a:buNone/>
            </a:pPr>
            <a:r>
              <a:rPr lang="pl-PL" dirty="0"/>
              <a:t>7. </a:t>
            </a:r>
            <a:r>
              <a:rPr lang="sk-SK" dirty="0"/>
              <a:t>Pred realizáciou druhej časti úlohy by mal učiteľ žiakom predstaviť všetky informácie týkajúce sa obsahu a informácie, čo všetko má tato časť obsahovať.</a:t>
            </a:r>
          </a:p>
          <a:p>
            <a:pPr marL="0" indent="0">
              <a:buNone/>
            </a:pPr>
            <a:r>
              <a:rPr lang="sk-SK" dirty="0"/>
              <a:t>8. Žiakmi vytvorená mapa by mala byť spoločne zhrnutá, prečítaná a mala by visieť v triede.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="" xmlns:a16="http://schemas.microsoft.com/office/drawing/2014/main" id="{D1C34CF0-57FD-4D84-B3A2-8B06620D5B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30"/>
            <a:ext cx="9144000" cy="1877232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462" y="6300788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3248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Úvod: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/>
              <a:t>Volám sa </a:t>
            </a:r>
            <a:r>
              <a:rPr lang="sk-SK" dirty="0" err="1"/>
              <a:t>Demus</a:t>
            </a:r>
            <a:r>
              <a:rPr lang="sk-SK" dirty="0"/>
              <a:t> a som chlapec, ktorý dokáže cestovať v čase. Narodil som sa veľmi dávno, presne v 5. storočí pred naším letopočtom v slnečnom štáte, ktorý sa volá Grécko. </a:t>
            </a:r>
          </a:p>
          <a:p>
            <a:r>
              <a:rPr lang="sk-SK" dirty="0"/>
              <a:t>Moje meno – </a:t>
            </a:r>
            <a:r>
              <a:rPr lang="sk-SK" dirty="0" err="1"/>
              <a:t>Demus</a:t>
            </a:r>
            <a:r>
              <a:rPr lang="sk-SK" dirty="0"/>
              <a:t> – nie je náhodné, moji rodičia ma tak nazvali na počesť systému, ktorý v tomto období vznikol v Aténach –</a:t>
            </a:r>
            <a:r>
              <a:rPr lang="sk-SK" dirty="0">
                <a:solidFill>
                  <a:srgbClr val="FF0000"/>
                </a:solidFill>
              </a:rPr>
              <a:t> </a:t>
            </a:r>
            <a:r>
              <a:rPr lang="sk-SK" b="1" dirty="0">
                <a:solidFill>
                  <a:srgbClr val="FF0000"/>
                </a:solidFill>
              </a:rPr>
              <a:t>demokracie</a:t>
            </a:r>
            <a:r>
              <a:rPr lang="sk-SK" dirty="0"/>
              <a:t>.  Toto slovo doslovne znamená „vláda ľudu”. Rodičia sa z demokracie veľmi tešili, lebo dávala jej občanom veľa slobody a prostredníctvom hlasovania rozhodovali o najdôležitejších veciach štátu.</a:t>
            </a:r>
          </a:p>
          <a:p>
            <a:r>
              <a:rPr lang="sk-SK" dirty="0"/>
              <a:t>Demokracii a jej zásadám sa všetky iné národy učili práve od Aténčanov.</a:t>
            </a:r>
          </a:p>
        </p:txBody>
      </p:sp>
    </p:spTree>
    <p:extLst>
      <p:ext uri="{BB962C8B-B14F-4D97-AF65-F5344CB8AC3E}">
        <p14:creationId xmlns:p14="http://schemas.microsoft.com/office/powerpoint/2010/main" val="2310900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Úvod: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Vďaka svojej schopnosti premiestňovať sa v čase, môžem cestovať v časopriestorovom tuneli a navštíviť rôzne krajiny v rôznych historických obdobiach.</a:t>
            </a:r>
          </a:p>
          <a:p>
            <a:r>
              <a:rPr lang="sk-SK" dirty="0"/>
              <a:t>Najčastejšie navštevujem tie krajiny, ktorých občania nepoznajú zásady demokracie a ich vodcovia neumožňujú zaviesť žiadne zákony, ktoré by občanom uľahčili život. Navštevujme tie krajiny, v ktorých je vojna, lebo práve tam sú najčastejšie porušované zásady demokracie.</a:t>
            </a:r>
          </a:p>
          <a:p>
            <a:r>
              <a:rPr lang="sk-SK" dirty="0"/>
              <a:t>Dnes som prišiel k Vám– nie preto, žeby sa vo Vašej krajine dialo niečo zlé. Chcem Vás požiadať o pomoc.</a:t>
            </a:r>
          </a:p>
        </p:txBody>
      </p:sp>
    </p:spTree>
    <p:extLst>
      <p:ext uri="{BB962C8B-B14F-4D97-AF65-F5344CB8AC3E}">
        <p14:creationId xmlns:p14="http://schemas.microsoft.com/office/powerpoint/2010/main" val="3414098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Úvod: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dirty="0"/>
              <a:t>Vy žijete v demokratickom štáte, určite na to nemyslíte každý deň. Máte však mnoho práv, o ktorých deti z nedemokratických štátov môžu len snívať.</a:t>
            </a:r>
          </a:p>
          <a:p>
            <a:pPr marL="0" indent="0">
              <a:buNone/>
            </a:pPr>
            <a:r>
              <a:rPr lang="sk-SK" dirty="0"/>
              <a:t>Tento projekt Vám pomôže pochopiť, čo znamená pre obyčajného občana život v štáte, v ktorom má občan veľa práv. Ukážeme Vám, aké práva môžete každodenne využívať.</a:t>
            </a:r>
          </a:p>
          <a:p>
            <a:pPr marL="0" indent="0">
              <a:buNone/>
            </a:pPr>
            <a:r>
              <a:rPr lang="sk-SK" dirty="0"/>
              <a:t>  Skúste nakresliť „demokraciu” – lebo obraz môže nahradiť a vysvetliť veľa slov. Ja Vaše obrazy prenesiem do tých miest, kde zásady demokracie neexistujú alebo sa na nich zabudlo, možno niekomu pomôžu.</a:t>
            </a:r>
          </a:p>
        </p:txBody>
      </p:sp>
    </p:spTree>
    <p:extLst>
      <p:ext uri="{BB962C8B-B14F-4D97-AF65-F5344CB8AC3E}">
        <p14:creationId xmlns:p14="http://schemas.microsoft.com/office/powerpoint/2010/main" val="3448230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Úloha</a:t>
            </a:r>
            <a:r>
              <a:rPr lang="pl-PL" dirty="0"/>
              <a:t>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/>
              <a:t>Vaša úloha bude rozdelená do dvoch častí.</a:t>
            </a:r>
          </a:p>
          <a:p>
            <a:pPr marL="0" indent="0">
              <a:buNone/>
            </a:pPr>
            <a:r>
              <a:rPr lang="sk-SK" dirty="0"/>
              <a:t>V prvej časti úlohy budete pracovať v dvoch skupinách. Vašou úlohou bude pripraviť krátku prezentáciu na uvedenú tému.</a:t>
            </a:r>
          </a:p>
          <a:p>
            <a:pPr marL="0" indent="0">
              <a:buNone/>
            </a:pPr>
            <a:r>
              <a:rPr lang="sk-SK" dirty="0"/>
              <a:t>V druhej časti úlohy budete pracovať spolu a pripravíte myšlienkovú mapu.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59368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u="sng" dirty="0"/>
              <a:t>1. Časť úlohy:</a:t>
            </a:r>
          </a:p>
          <a:p>
            <a:pPr marL="0" indent="0">
              <a:buNone/>
            </a:pPr>
            <a:r>
              <a:rPr lang="sk-SK" dirty="0"/>
              <a:t>1. skupina – uveďte základné </a:t>
            </a:r>
            <a:r>
              <a:rPr lang="sk-SK" b="1" dirty="0"/>
              <a:t>práva, </a:t>
            </a:r>
            <a:r>
              <a:rPr lang="sk-SK" dirty="0"/>
              <a:t>ktoré majú občania v demokratickom systéme (možno vybrať 3 práva z každej kategórie: osobné, politické, ekonomicko-kultúrne)a vyhľadajte fotografie v novinách a na internete, ktoré tieto práva predstavujú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2</a:t>
            </a:r>
            <a:r>
              <a:rPr lang="sk-SK" dirty="0"/>
              <a:t>. skupina – uveďte základné </a:t>
            </a:r>
            <a:r>
              <a:rPr lang="sk-SK" b="1" dirty="0"/>
              <a:t>povinnosti,</a:t>
            </a:r>
            <a:r>
              <a:rPr lang="sk-SK" dirty="0"/>
              <a:t> aké majú občania demokratického systému a vyhľadajte fotografie v novinách a na internete, ktoré tieto práva predstavujú.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25013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Úloha</a:t>
            </a:r>
            <a:r>
              <a:rPr lang="pl-PL" dirty="0"/>
              <a:t>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u="sng" dirty="0"/>
              <a:t>2.časť úlohy:</a:t>
            </a:r>
          </a:p>
          <a:p>
            <a:pPr marL="0" indent="0">
              <a:buNone/>
            </a:pPr>
            <a:r>
              <a:rPr lang="sk-SK" dirty="0"/>
              <a:t>Po prezentácií práv a povinností občanov v demokratickom systéme, všetci spolu pripravíte (buď prilepením alebo nakreslením obrázkov) myšlienkovú mapu a nazvete ju „Demokracia – takto ju vidím”.</a:t>
            </a:r>
          </a:p>
        </p:txBody>
      </p:sp>
    </p:spTree>
    <p:extLst>
      <p:ext uri="{BB962C8B-B14F-4D97-AF65-F5344CB8AC3E}">
        <p14:creationId xmlns:p14="http://schemas.microsoft.com/office/powerpoint/2010/main" val="1851670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Proces – pracovný plán</a:t>
            </a:r>
            <a:r>
              <a:rPr lang="pl-PL" dirty="0"/>
              <a:t>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8532830"/>
              </p:ext>
            </p:extLst>
          </p:nvPr>
        </p:nvGraphicFramePr>
        <p:xfrm>
          <a:off x="457200" y="1600200"/>
          <a:ext cx="8229600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1. PRACOVNÝ</a:t>
                      </a:r>
                      <a:r>
                        <a:rPr lang="pl-PL" baseline="0" dirty="0"/>
                        <a:t> TÝŽDEŇ</a:t>
                      </a:r>
                      <a:r>
                        <a:rPr lang="pl-PL" dirty="0"/>
                        <a:t>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noProof="0" dirty="0"/>
                        <a:t>Oboznámenie sa s obsahom úlohy</a:t>
                      </a:r>
                      <a:endParaRPr lang="sk-SK" baseline="0" noProof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baseline="0" noProof="0" dirty="0"/>
                        <a:t>Oboznámenie sa so zásadami využívania internetových zdrojov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baseline="0" noProof="0" dirty="0"/>
                        <a:t>Rozdelenie triedy do dvoch skupín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baseline="0" noProof="0" dirty="0"/>
                        <a:t>Oboznámenie skupiny s obsahom internetových a iných zdrojov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k-SK" baseline="0" noProof="0" dirty="0"/>
                        <a:t>Vypracovanie plánu, obsahu informácií, ktoré využijete v prezentáciách</a:t>
                      </a:r>
                      <a:endParaRPr lang="sk-SK" noProof="0" dirty="0"/>
                    </a:p>
                    <a:p>
                      <a:endParaRPr lang="sk-SK" noProof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75894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ierownictwo">
  <a:themeElements>
    <a:clrScheme name="Kierownictw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Kierownictw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ierownictw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538</TotalTime>
  <Words>1579</Words>
  <Application>Microsoft Office PowerPoint</Application>
  <PresentationFormat>Pokaz na ekranie (4:3)</PresentationFormat>
  <Paragraphs>132</Paragraphs>
  <Slides>20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6" baseType="lpstr">
      <vt:lpstr>Arial</vt:lpstr>
      <vt:lpstr>Century Gothic</vt:lpstr>
      <vt:lpstr>Courier New</vt:lpstr>
      <vt:lpstr>Palatino Linotype</vt:lpstr>
      <vt:lpstr>Times New Roman</vt:lpstr>
      <vt:lpstr>Kierownictwo</vt:lpstr>
      <vt:lpstr>Občan v demokratickom systéme – nakreslite demokraciu.</vt:lpstr>
      <vt:lpstr>Obsah:</vt:lpstr>
      <vt:lpstr>Úvod:</vt:lpstr>
      <vt:lpstr>Úvod:</vt:lpstr>
      <vt:lpstr>Úvod:</vt:lpstr>
      <vt:lpstr>Úloha:</vt:lpstr>
      <vt:lpstr>Prezentacja programu PowerPoint</vt:lpstr>
      <vt:lpstr>Úloha:</vt:lpstr>
      <vt:lpstr>Proces – pracovný plán:</vt:lpstr>
      <vt:lpstr>Proces – pracovný plán:</vt:lpstr>
      <vt:lpstr>Proces – pracovný plán:</vt:lpstr>
      <vt:lpstr>Zdroje:</vt:lpstr>
      <vt:lpstr> Hodnotenie: </vt:lpstr>
      <vt:lpstr>Hodnotenie:</vt:lpstr>
      <vt:lpstr>Hodnotenie:</vt:lpstr>
      <vt:lpstr>Záver:</vt:lpstr>
      <vt:lpstr>Záver:</vt:lpstr>
      <vt:lpstr>Záver: </vt:lpstr>
      <vt:lpstr>Pokyny pre učiteľa:</vt:lpstr>
      <vt:lpstr>Pokyny pre učiteľa: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Obywatel w systemie demokratycznym, totalitarnym, autorytarnym</dc:title>
  <dc:creator>Andrzej Smorąg</dc:creator>
  <cp:lastModifiedBy>Anna Basta</cp:lastModifiedBy>
  <cp:revision>88</cp:revision>
  <dcterms:created xsi:type="dcterms:W3CDTF">2017-02-20T14:31:18Z</dcterms:created>
  <dcterms:modified xsi:type="dcterms:W3CDTF">2020-01-22T12:32:17Z</dcterms:modified>
</cp:coreProperties>
</file>