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57" r:id="rId3"/>
    <p:sldId id="258" r:id="rId4"/>
    <p:sldId id="266" r:id="rId5"/>
    <p:sldId id="259" r:id="rId6"/>
    <p:sldId id="260" r:id="rId7"/>
    <p:sldId id="261" r:id="rId8"/>
    <p:sldId id="262" r:id="rId9"/>
    <p:sldId id="263" r:id="rId10"/>
    <p:sldId id="264" r:id="rId11"/>
    <p:sldId id="265" r:id="rId12"/>
    <p:sldId id="267" r:id="rId13"/>
    <p:sldId id="268" r:id="rId14"/>
    <p:sldId id="269" r:id="rId15"/>
    <p:sldId id="273" r:id="rId16"/>
    <p:sldId id="270" r:id="rId17"/>
    <p:sldId id="271" r:id="rId18"/>
    <p:sldId id="272"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1B7AA-A359-4C9A-9736-D81E6835AAB5}" type="datetimeFigureOut">
              <a:rPr lang="pl-PL" smtClean="0"/>
              <a:pPr/>
              <a:t>14.01.2020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B1AE3-9DAC-4EC6-B5C7-1C20C03F4DA3}" type="slidenum">
              <a:rPr lang="pl-PL" smtClean="0"/>
              <a:pPr/>
              <a:t>‹#›</a:t>
            </a:fld>
            <a:endParaRPr lang="pl-PL"/>
          </a:p>
        </p:txBody>
      </p:sp>
    </p:spTree>
    <p:extLst>
      <p:ext uri="{BB962C8B-B14F-4D97-AF65-F5344CB8AC3E}">
        <p14:creationId xmlns:p14="http://schemas.microsoft.com/office/powerpoint/2010/main" val="171301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1AE4120-03BA-4C94-A53B-FF0B7CCCC92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5DF399DC-2AE4-4141-8A1C-3ECF8ED14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7B34B5CC-8C7B-441A-BFA4-979D3C3204C3}"/>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5" name="Symbol zastępczy stopki 4">
            <a:extLst>
              <a:ext uri="{FF2B5EF4-FFF2-40B4-BE49-F238E27FC236}">
                <a16:creationId xmlns:a16="http://schemas.microsoft.com/office/drawing/2014/main" xmlns="" id="{06AD08FD-F21A-44F4-AAC1-F7578465D89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077E744E-FE0A-44FA-A23A-11EAAAD2CD17}"/>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289950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FBF4A70-5836-416B-A838-71CD0CF0B2B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E98F073E-EBCC-4E2E-B439-5CE07CF374FA}"/>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BFEAA0F-83F8-401A-A64F-A40B93DC0BD4}"/>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5" name="Symbol zastępczy stopki 4">
            <a:extLst>
              <a:ext uri="{FF2B5EF4-FFF2-40B4-BE49-F238E27FC236}">
                <a16:creationId xmlns:a16="http://schemas.microsoft.com/office/drawing/2014/main" xmlns="" id="{48A8C2B3-5864-407A-AE1B-8FDA83BF28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1DD83B7-67E8-4A9C-9837-4FF4B9CBC267}"/>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165915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27B4B120-DE7E-4AD9-84D7-BAF7BE66FBA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6325ACC1-A664-42E1-914C-B774D0007318}"/>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5E46188-B466-48FC-B7E5-F9E8E34293C4}"/>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5" name="Symbol zastępczy stopki 4">
            <a:extLst>
              <a:ext uri="{FF2B5EF4-FFF2-40B4-BE49-F238E27FC236}">
                <a16:creationId xmlns:a16="http://schemas.microsoft.com/office/drawing/2014/main" xmlns="" id="{4606750B-702A-4DA4-A41F-01F49AB48B6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89732B4-3ACA-4952-9A24-386B2BB2BD39}"/>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102126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D8A6788-5AA8-46C3-800D-1CBD15592FB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917797C5-14DA-469A-BFE0-5BCC62ADD42B}"/>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20F0E5FF-87A9-4159-B78A-37BB929D9649}"/>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5" name="Symbol zastępczy stopki 4">
            <a:extLst>
              <a:ext uri="{FF2B5EF4-FFF2-40B4-BE49-F238E27FC236}">
                <a16:creationId xmlns:a16="http://schemas.microsoft.com/office/drawing/2014/main" xmlns="" id="{F625AC00-C603-4D44-B2DE-EB63B5C3993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92ADF303-53A0-43BA-8200-6A6EF78CAF07}"/>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128342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043FD8C-34AE-4638-93E7-997AE10DE69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8B5F873F-4140-4A1B-AE52-ED427ACF7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xmlns="" id="{E3AEA7D5-D73F-4C14-B30B-327A5E106D1E}"/>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5" name="Symbol zastępczy stopki 4">
            <a:extLst>
              <a:ext uri="{FF2B5EF4-FFF2-40B4-BE49-F238E27FC236}">
                <a16:creationId xmlns:a16="http://schemas.microsoft.com/office/drawing/2014/main" xmlns="" id="{D54F4A80-248A-43E2-9CDA-BD2FDB71043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E42CC459-2405-4696-A100-415834C6F54A}"/>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14538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64DA1C7-41A0-4FBF-AFEA-FE8DBB464E0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E5C34FC-5032-4584-9FC6-256FC3D50954}"/>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C59B4430-6240-4103-95C3-CB3D5E8EF4D3}"/>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FABEB5D2-9EA2-4882-9834-1A381DB3B65C}"/>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6" name="Symbol zastępczy stopki 5">
            <a:extLst>
              <a:ext uri="{FF2B5EF4-FFF2-40B4-BE49-F238E27FC236}">
                <a16:creationId xmlns:a16="http://schemas.microsoft.com/office/drawing/2014/main" xmlns="" id="{638CE2F5-CDC7-4D05-88AD-844243DD0EE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745C3715-A2B7-4DAC-990B-3108CE2E30CE}"/>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387349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9A831C8-DF86-49AB-A054-32339CF34B3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0FEC4928-719D-43C7-A17C-B71DAA4D9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xmlns="" id="{E0D05690-4F42-4388-9CD4-DEB4A15D5295}"/>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4A442961-4C9E-47DB-91CD-1B7EC1137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xmlns="" id="{2D16B7C4-EEDD-4B4E-A219-C33C78FBE89A}"/>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999ACBED-D3DD-433D-99FA-0540AD19E97F}"/>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8" name="Symbol zastępczy stopki 7">
            <a:extLst>
              <a:ext uri="{FF2B5EF4-FFF2-40B4-BE49-F238E27FC236}">
                <a16:creationId xmlns:a16="http://schemas.microsoft.com/office/drawing/2014/main" xmlns="" id="{714626F7-C75C-4FF9-9E73-388C2D006734}"/>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A1F9D220-6D9A-440F-BA6B-13969DEC104F}"/>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157883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C57EC31-7600-47A6-8F9D-9DCDD5A0B01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FDA769D4-3EA6-42D5-B67A-0F24D93B33D1}"/>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4" name="Symbol zastępczy stopki 3">
            <a:extLst>
              <a:ext uri="{FF2B5EF4-FFF2-40B4-BE49-F238E27FC236}">
                <a16:creationId xmlns:a16="http://schemas.microsoft.com/office/drawing/2014/main" xmlns="" id="{F971C004-CC9D-4597-947E-B97F33ACA11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391291E5-44A6-4ED0-8311-0BFAA402BA9C}"/>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225355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3F7DD80E-6436-4C95-8275-FCC1AD2293FF}"/>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3" name="Symbol zastępczy stopki 2">
            <a:extLst>
              <a:ext uri="{FF2B5EF4-FFF2-40B4-BE49-F238E27FC236}">
                <a16:creationId xmlns:a16="http://schemas.microsoft.com/office/drawing/2014/main" xmlns="" id="{A31E9912-2B25-427F-8ADB-1CA5FA6884C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40178F81-EA68-4712-92AF-B55F2A340F43}"/>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319346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6E3AAE5-38E1-4C62-BD47-0AEBC696175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C1292724-8539-48C9-B36C-7BE581821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EA1CABC6-36BE-4195-8FCD-725129F7E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351298AC-A7FD-4DD8-8956-101071A8B972}"/>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6" name="Symbol zastępczy stopki 5">
            <a:extLst>
              <a:ext uri="{FF2B5EF4-FFF2-40B4-BE49-F238E27FC236}">
                <a16:creationId xmlns:a16="http://schemas.microsoft.com/office/drawing/2014/main" xmlns="" id="{0FEFB840-8B6D-42CA-A156-3418895D974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A2BEA9FB-B241-45D3-8F99-A0B5D0EDF641}"/>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81329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829CCE2-F309-47FC-AC23-04D7F64326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9C70B872-DF77-4093-AA73-7FC7FF4DA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7F7ACC71-3AFB-46BC-BB02-6680F627D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6A2C1104-8939-4D41-84B5-B8F5B82655A8}"/>
              </a:ext>
            </a:extLst>
          </p:cNvPr>
          <p:cNvSpPr>
            <a:spLocks noGrp="1"/>
          </p:cNvSpPr>
          <p:nvPr>
            <p:ph type="dt" sz="half" idx="10"/>
          </p:nvPr>
        </p:nvSpPr>
        <p:spPr/>
        <p:txBody>
          <a:bodyPr/>
          <a:lstStyle/>
          <a:p>
            <a:fld id="{2CF885BF-C953-474F-AA08-5E02B737617A}" type="datetimeFigureOut">
              <a:rPr lang="pl-PL" smtClean="0"/>
              <a:pPr/>
              <a:t>14.01.2020</a:t>
            </a:fld>
            <a:endParaRPr lang="pl-PL"/>
          </a:p>
        </p:txBody>
      </p:sp>
      <p:sp>
        <p:nvSpPr>
          <p:cNvPr id="6" name="Symbol zastępczy stopki 5">
            <a:extLst>
              <a:ext uri="{FF2B5EF4-FFF2-40B4-BE49-F238E27FC236}">
                <a16:creationId xmlns:a16="http://schemas.microsoft.com/office/drawing/2014/main" xmlns="" id="{394DEBC0-6A2B-4272-88D6-9410D6500A9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3244BB94-774B-4477-8CB7-AE510AEC0237}"/>
              </a:ext>
            </a:extLst>
          </p:cNvPr>
          <p:cNvSpPr>
            <a:spLocks noGrp="1"/>
          </p:cNvSpPr>
          <p:nvPr>
            <p:ph type="sldNum" sz="quarter" idx="12"/>
          </p:nvPr>
        </p:nvSpPr>
        <p:spPr/>
        <p:txBody>
          <a:bodyPr/>
          <a:lstStyle/>
          <a:p>
            <a:fld id="{5F34B840-96F0-424A-AD93-D4B974041FA2}" type="slidenum">
              <a:rPr lang="pl-PL" smtClean="0"/>
              <a:pPr/>
              <a:t>‹#›</a:t>
            </a:fld>
            <a:endParaRPr lang="pl-PL"/>
          </a:p>
        </p:txBody>
      </p:sp>
    </p:spTree>
    <p:extLst>
      <p:ext uri="{BB962C8B-B14F-4D97-AF65-F5344CB8AC3E}">
        <p14:creationId xmlns:p14="http://schemas.microsoft.com/office/powerpoint/2010/main" val="185364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EEA92C50-052B-4416-82FF-DB3E83400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717F2BB6-9523-4B91-AFE4-4649BF60F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4DFBE74F-BA7F-4FE8-A1D8-303CBBE33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885BF-C953-474F-AA08-5E02B737617A}" type="datetimeFigureOut">
              <a:rPr lang="pl-PL" smtClean="0"/>
              <a:pPr/>
              <a:t>14.01.2020</a:t>
            </a:fld>
            <a:endParaRPr lang="pl-PL"/>
          </a:p>
        </p:txBody>
      </p:sp>
      <p:sp>
        <p:nvSpPr>
          <p:cNvPr id="5" name="Symbol zastępczy stopki 4">
            <a:extLst>
              <a:ext uri="{FF2B5EF4-FFF2-40B4-BE49-F238E27FC236}">
                <a16:creationId xmlns:a16="http://schemas.microsoft.com/office/drawing/2014/main" xmlns="" id="{A9F61425-3527-4E7E-B986-766D9383C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1FACC2EF-73B3-4CE4-BCA6-5799B544A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B840-96F0-424A-AD93-D4B974041FA2}" type="slidenum">
              <a:rPr lang="pl-PL" smtClean="0"/>
              <a:pPr/>
              <a:t>‹#›</a:t>
            </a:fld>
            <a:endParaRPr lang="pl-PL"/>
          </a:p>
        </p:txBody>
      </p:sp>
    </p:spTree>
    <p:extLst>
      <p:ext uri="{BB962C8B-B14F-4D97-AF65-F5344CB8AC3E}">
        <p14:creationId xmlns:p14="http://schemas.microsoft.com/office/powerpoint/2010/main" val="4210936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sk.wikipedia.org/wiki/P%C3%A1ka" TargetMode="External"/><Relationship Id="rId3" Type="http://schemas.openxmlformats.org/officeDocument/2006/relationships/hyperlink" Target="https://referaty.aktuality.sk/fyzika-v-kuchyni-molekulova-fyzika-a-termodynamika/referat-9209" TargetMode="External"/><Relationship Id="rId7" Type="http://schemas.openxmlformats.org/officeDocument/2006/relationships/hyperlink" Target="https://referaty.aktuality.sk/vyparovanie/referat-29060?i9=3f8e24ed2775" TargetMode="External"/><Relationship Id="rId12" Type="http://schemas.openxmlformats.org/officeDocument/2006/relationships/hyperlink" Target="https://sk.wikipedia.org/wiki/Voda"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referaty.aktuality.sk/hmotnost/referat-29084?i9=3f8e24ed2775" TargetMode="External"/><Relationship Id="rId11" Type="http://schemas.openxmlformats.org/officeDocument/2006/relationships/hyperlink" Target="https://sk.wikipedia.org/wiki/Termostat" TargetMode="External"/><Relationship Id="rId5" Type="http://schemas.openxmlformats.org/officeDocument/2006/relationships/hyperlink" Target="https://referaty.aktuality.sk/topenie/referat-29403?i9=3f8e24ed2775" TargetMode="External"/><Relationship Id="rId10" Type="http://schemas.openxmlformats.org/officeDocument/2006/relationships/hyperlink" Target="https://sk.wikipedia.org/wiki/R%C3%BDchlovarn%C3%A1_kanvica" TargetMode="External"/><Relationship Id="rId4" Type="http://schemas.openxmlformats.org/officeDocument/2006/relationships/hyperlink" Target="http://www.afizyka.pl/fizyka_gimnazjum" TargetMode="External"/><Relationship Id="rId9" Type="http://schemas.openxmlformats.org/officeDocument/2006/relationships/hyperlink" Target="https://referaty.aktuality.sk/vyvoj-vah/referat-21922?i9=3f8e24ed277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4" descr="Kompot, Przetwory, Słoiki, Owoce, Dżem">
            <a:extLst>
              <a:ext uri="{FF2B5EF4-FFF2-40B4-BE49-F238E27FC236}">
                <a16:creationId xmlns:a16="http://schemas.microsoft.com/office/drawing/2014/main" xmlns="" id="{61B7D54B-5C90-4BEE-807A-61AA980696EC}"/>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8938"/>
          <a:stretch/>
        </p:blipFill>
        <p:spPr bwMode="auto">
          <a:xfrm>
            <a:off x="317635" y="5036276"/>
            <a:ext cx="1886069" cy="1372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mage.shutterstock.com/display_pic_with_logo/2955298/285059453/stock-photo-double-valve-pressure-cooker-on-white-background-285059453.jpg">
            <a:extLst>
              <a:ext uri="{FF2B5EF4-FFF2-40B4-BE49-F238E27FC236}">
                <a16:creationId xmlns:a16="http://schemas.microsoft.com/office/drawing/2014/main" xmlns="" id="{2B28530E-CEC8-40BC-98FA-39B9179AC0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5" r="13845" b="4"/>
          <a:stretch/>
        </p:blipFill>
        <p:spPr bwMode="auto">
          <a:xfrm>
            <a:off x="317634" y="3174618"/>
            <a:ext cx="2061770" cy="1739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ermos, Czerwony, Czarny">
            <a:extLst>
              <a:ext uri="{FF2B5EF4-FFF2-40B4-BE49-F238E27FC236}">
                <a16:creationId xmlns:a16="http://schemas.microsoft.com/office/drawing/2014/main" xmlns="" id="{3C70F8B4-A21D-455A-B690-4E561F3580A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27" r="15034" b="1"/>
          <a:stretch/>
        </p:blipFill>
        <p:spPr bwMode="auto">
          <a:xfrm>
            <a:off x="2434177" y="3174619"/>
            <a:ext cx="2059215" cy="1739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zajniczek, Czajnik Elektryczny, Kocioł">
            <a:extLst>
              <a:ext uri="{FF2B5EF4-FFF2-40B4-BE49-F238E27FC236}">
                <a16:creationId xmlns:a16="http://schemas.microsoft.com/office/drawing/2014/main" xmlns="" id="{4307C817-BE5D-48A0-8546-42B51681C5C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644" b="5235"/>
          <a:stretch/>
        </p:blipFill>
        <p:spPr bwMode="auto">
          <a:xfrm>
            <a:off x="2524348" y="5100710"/>
            <a:ext cx="1792581" cy="1306903"/>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3">
            <a:extLst>
              <a:ext uri="{FF2B5EF4-FFF2-40B4-BE49-F238E27FC236}">
                <a16:creationId xmlns:a16="http://schemas.microsoft.com/office/drawing/2014/main" xmlns="" id="{8CD29240-CA98-40E0-BAE2-D4508A82FDA1}"/>
              </a:ext>
            </a:extLst>
          </p:cNvPr>
          <p:cNvSpPr>
            <a:spLocks noGrp="1"/>
          </p:cNvSpPr>
          <p:nvPr>
            <p:ph type="title"/>
          </p:nvPr>
        </p:nvSpPr>
        <p:spPr>
          <a:xfrm>
            <a:off x="5021821" y="3812954"/>
            <a:ext cx="6465287" cy="1516014"/>
          </a:xfrm>
        </p:spPr>
        <p:txBody>
          <a:bodyPr vert="horz" lIns="91440" tIns="45720" rIns="91440" bIns="45720" rtlCol="0" anchor="b">
            <a:normAutofit fontScale="90000"/>
          </a:bodyPr>
          <a:lstStyle/>
          <a:p>
            <a:pPr algn="ctr"/>
            <a:r>
              <a:rPr lang="sk-SK" sz="4800" kern="1200" dirty="0">
                <a:latin typeface="+mj-lt"/>
                <a:ea typeface="+mj-ea"/>
                <a:cs typeface="+mj-cs"/>
              </a:rPr>
              <a:t>FYZIKA V KUCHYNI </a:t>
            </a:r>
            <a:r>
              <a:rPr lang="sk-SK" sz="2000" b="1" dirty="0"/>
              <a:t>VEDOMOSTI Z FYZIKY</a:t>
            </a:r>
            <a:r>
              <a:rPr lang="pl-PL" sz="2000" kern="1200" dirty="0">
                <a:latin typeface="+mj-lt"/>
                <a:ea typeface="+mj-ea"/>
                <a:cs typeface="+mj-cs"/>
              </a:rPr>
              <a:t> </a:t>
            </a:r>
            <a:r>
              <a:rPr lang="en-US" sz="2000" b="1" dirty="0"/>
              <a:t>WEB QUEST </a:t>
            </a:r>
            <a:r>
              <a:rPr lang="sk-SK" sz="2000" b="1" dirty="0"/>
              <a:t>URČENÝ PRE DRUHÝ STUPEŇ ZÁKLADNÝCH ŠKÔL, KTORÝ ROZŠIRUJE PRAKTICKÉ VEDOMOSTI </a:t>
            </a:r>
            <a:r>
              <a:rPr lang="pl-PL" sz="2000" kern="1200" dirty="0">
                <a:latin typeface="+mj-lt"/>
                <a:ea typeface="+mj-ea"/>
                <a:cs typeface="+mj-cs"/>
              </a:rPr>
              <a:t/>
            </a:r>
            <a:br>
              <a:rPr lang="pl-PL" sz="2000" kern="1200" dirty="0">
                <a:latin typeface="+mj-lt"/>
                <a:ea typeface="+mj-ea"/>
                <a:cs typeface="+mj-cs"/>
              </a:rPr>
            </a:br>
            <a:r>
              <a:rPr lang="pl-PL" sz="2000" kern="1200" dirty="0">
                <a:latin typeface="+mj-lt"/>
                <a:ea typeface="+mj-ea"/>
                <a:cs typeface="+mj-cs"/>
              </a:rPr>
              <a:t>AUTOR: SABINA FOLWARSKA</a:t>
            </a:r>
            <a:endParaRPr lang="en-US" sz="2000" kern="1200" dirty="0">
              <a:latin typeface="+mj-lt"/>
              <a:ea typeface="+mj-ea"/>
              <a:cs typeface="+mj-cs"/>
            </a:endParaRPr>
          </a:p>
        </p:txBody>
      </p:sp>
      <p:pic>
        <p:nvPicPr>
          <p:cNvPr id="3" name="Obraz 2">
            <a:extLst>
              <a:ext uri="{FF2B5EF4-FFF2-40B4-BE49-F238E27FC236}">
                <a16:creationId xmlns:a16="http://schemas.microsoft.com/office/drawing/2014/main" xmlns="" id="{6B869793-3508-4B7F-BBDC-13360FD49F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1144"/>
            <a:ext cx="12192000" cy="2502976"/>
          </a:xfrm>
          <a:prstGeom prst="rect">
            <a:avLst/>
          </a:prstGeom>
        </p:spPr>
      </p:pic>
      <p:pic>
        <p:nvPicPr>
          <p:cNvPr id="11" name="Obraz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3861" y="6301032"/>
            <a:ext cx="1744278" cy="556968"/>
          </a:xfrm>
          <a:prstGeom prst="rect">
            <a:avLst/>
          </a:prstGeom>
        </p:spPr>
      </p:pic>
    </p:spTree>
    <p:extLst>
      <p:ext uri="{BB962C8B-B14F-4D97-AF65-F5344CB8AC3E}">
        <p14:creationId xmlns:p14="http://schemas.microsoft.com/office/powerpoint/2010/main" val="48021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zyprawy, Słoiki, Szafka, Szuflada">
            <a:extLst>
              <a:ext uri="{FF2B5EF4-FFF2-40B4-BE49-F238E27FC236}">
                <a16:creationId xmlns:a16="http://schemas.microsoft.com/office/drawing/2014/main" xmlns="" id="{0A1D94B2-B37C-47B9-AA4C-BF923724C5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80" r="11905"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0C5F51B-B5D4-49F7-B230-39B0BDDE5078}"/>
              </a:ext>
            </a:extLst>
          </p:cNvPr>
          <p:cNvSpPr>
            <a:spLocks noGrp="1"/>
          </p:cNvSpPr>
          <p:nvPr>
            <p:ph type="title"/>
          </p:nvPr>
        </p:nvSpPr>
        <p:spPr>
          <a:xfrm>
            <a:off x="648929" y="629266"/>
            <a:ext cx="3651467" cy="1676603"/>
          </a:xfrm>
        </p:spPr>
        <p:txBody>
          <a:bodyPr>
            <a:normAutofit/>
          </a:bodyPr>
          <a:lstStyle/>
          <a:p>
            <a:r>
              <a:rPr lang="pl-PL" dirty="0"/>
              <a:t>PROCES </a:t>
            </a:r>
          </a:p>
        </p:txBody>
      </p:sp>
      <p:sp>
        <p:nvSpPr>
          <p:cNvPr id="3" name="Symbol zastępczy zawartości 2">
            <a:extLst>
              <a:ext uri="{FF2B5EF4-FFF2-40B4-BE49-F238E27FC236}">
                <a16:creationId xmlns:a16="http://schemas.microsoft.com/office/drawing/2014/main" xmlns="" id="{7731919C-4D65-4AF7-8931-CF52BBF957E0}"/>
              </a:ext>
            </a:extLst>
          </p:cNvPr>
          <p:cNvSpPr>
            <a:spLocks noGrp="1"/>
          </p:cNvSpPr>
          <p:nvPr>
            <p:ph idx="1"/>
          </p:nvPr>
        </p:nvSpPr>
        <p:spPr>
          <a:xfrm>
            <a:off x="648931" y="2438400"/>
            <a:ext cx="3651466" cy="3785419"/>
          </a:xfrm>
        </p:spPr>
        <p:txBody>
          <a:bodyPr>
            <a:normAutofit/>
          </a:bodyPr>
          <a:lstStyle/>
          <a:p>
            <a:pPr marL="0" lvl="0" indent="0">
              <a:buNone/>
            </a:pPr>
            <a:r>
              <a:rPr lang="pl-PL" sz="1800" dirty="0"/>
              <a:t>     </a:t>
            </a:r>
            <a:r>
              <a:rPr lang="sk-SK" sz="1800" b="1" dirty="0"/>
              <a:t>VIEČKOVANIE POHÁROV</a:t>
            </a:r>
          </a:p>
          <a:p>
            <a:pPr marL="0" lvl="0" indent="0">
              <a:buNone/>
            </a:pPr>
            <a:r>
              <a:rPr lang="sk-SK" sz="1800" dirty="0"/>
              <a:t>Čo je to </a:t>
            </a:r>
            <a:r>
              <a:rPr lang="sk-SK" sz="1800" dirty="0" err="1"/>
              <a:t>viečkovanie</a:t>
            </a:r>
            <a:r>
              <a:rPr lang="sk-SK" sz="1800" dirty="0"/>
              <a:t> pohárov?</a:t>
            </a:r>
          </a:p>
          <a:p>
            <a:pPr marL="0" lvl="0" indent="0">
              <a:buNone/>
            </a:pPr>
            <a:r>
              <a:rPr lang="sk-SK" sz="1800" dirty="0"/>
              <a:t>V čom spočíva </a:t>
            </a:r>
            <a:r>
              <a:rPr lang="sk-SK" sz="1800" dirty="0" err="1"/>
              <a:t>viečkovanie</a:t>
            </a:r>
            <a:r>
              <a:rPr lang="sk-SK" sz="1800" dirty="0"/>
              <a:t> pohárov?</a:t>
            </a:r>
          </a:p>
          <a:p>
            <a:pPr marL="0" lvl="0" indent="0">
              <a:buNone/>
            </a:pPr>
            <a:r>
              <a:rPr lang="sk-SK" sz="1800" dirty="0"/>
              <a:t>Nalepte obrázok viečok.</a:t>
            </a:r>
          </a:p>
          <a:p>
            <a:pPr marL="0" lvl="0" indent="0">
              <a:buNone/>
            </a:pPr>
            <a:r>
              <a:rPr lang="sk-SK" sz="1800" dirty="0"/>
              <a:t>Aké produkty </a:t>
            </a:r>
            <a:r>
              <a:rPr lang="sk-SK" sz="1800" dirty="0" err="1"/>
              <a:t>viečkujeme</a:t>
            </a:r>
            <a:r>
              <a:rPr lang="sk-SK" sz="1800" dirty="0"/>
              <a:t>?</a:t>
            </a:r>
          </a:p>
          <a:p>
            <a:pPr marL="0" lvl="0" indent="0">
              <a:buNone/>
            </a:pPr>
            <a:r>
              <a:rPr lang="sk-SK" sz="1800" dirty="0"/>
              <a:t>Aké sú výhody </a:t>
            </a:r>
            <a:r>
              <a:rPr lang="sk-SK" sz="1800" dirty="0" err="1"/>
              <a:t>viečkovania</a:t>
            </a:r>
            <a:r>
              <a:rPr lang="sk-SK" sz="1800" dirty="0"/>
              <a:t>?</a:t>
            </a:r>
          </a:p>
          <a:p>
            <a:pPr marL="0" lvl="0" indent="0">
              <a:buNone/>
            </a:pPr>
            <a:r>
              <a:rPr lang="sk-SK" sz="1800" dirty="0"/>
              <a:t>Zaujímavosti súvisiace s </a:t>
            </a:r>
            <a:r>
              <a:rPr lang="sk-SK" sz="1800" dirty="0" err="1"/>
              <a:t>viečkovaní</a:t>
            </a:r>
            <a:r>
              <a:rPr lang="sk-SK" sz="1800" dirty="0"/>
              <a:t>.</a:t>
            </a:r>
          </a:p>
          <a:p>
            <a:endParaRPr lang="pl-PL" sz="1800" dirty="0"/>
          </a:p>
        </p:txBody>
      </p:sp>
    </p:spTree>
    <p:extLst>
      <p:ext uri="{BB962C8B-B14F-4D97-AF65-F5344CB8AC3E}">
        <p14:creationId xmlns:p14="http://schemas.microsoft.com/office/powerpoint/2010/main" val="1479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Otwieracz Do Butelek, Czerwony, Zielony">
            <a:extLst>
              <a:ext uri="{FF2B5EF4-FFF2-40B4-BE49-F238E27FC236}">
                <a16:creationId xmlns:a16="http://schemas.microsoft.com/office/drawing/2014/main" xmlns="" id="{EFB0D2A4-0D71-4964-A58B-6AC84E17004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12" b="1021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E93C3928-5980-4727-A12C-1B0612B9CCA2}"/>
              </a:ext>
            </a:extLst>
          </p:cNvPr>
          <p:cNvSpPr>
            <a:spLocks noGrp="1"/>
          </p:cNvSpPr>
          <p:nvPr>
            <p:ph type="title"/>
          </p:nvPr>
        </p:nvSpPr>
        <p:spPr>
          <a:xfrm>
            <a:off x="594805" y="640263"/>
            <a:ext cx="3759240" cy="1344975"/>
          </a:xfrm>
        </p:spPr>
        <p:txBody>
          <a:bodyPr>
            <a:normAutofit/>
          </a:bodyPr>
          <a:lstStyle/>
          <a:p>
            <a:r>
              <a:rPr lang="pl-PL" sz="4000"/>
              <a:t>PROCES </a:t>
            </a:r>
          </a:p>
        </p:txBody>
      </p:sp>
      <p:sp>
        <p:nvSpPr>
          <p:cNvPr id="3" name="Symbol zastępczy zawartości 2">
            <a:extLst>
              <a:ext uri="{FF2B5EF4-FFF2-40B4-BE49-F238E27FC236}">
                <a16:creationId xmlns:a16="http://schemas.microsoft.com/office/drawing/2014/main" xmlns="" id="{F74123B8-1921-4514-B65D-BB61EDE65C0E}"/>
              </a:ext>
            </a:extLst>
          </p:cNvPr>
          <p:cNvSpPr>
            <a:spLocks noGrp="1"/>
          </p:cNvSpPr>
          <p:nvPr>
            <p:ph idx="1"/>
          </p:nvPr>
        </p:nvSpPr>
        <p:spPr>
          <a:xfrm>
            <a:off x="594110" y="2121763"/>
            <a:ext cx="3764826" cy="3773010"/>
          </a:xfrm>
        </p:spPr>
        <p:txBody>
          <a:bodyPr>
            <a:normAutofit/>
          </a:bodyPr>
          <a:lstStyle/>
          <a:p>
            <a:pPr marL="0" lvl="0" indent="0">
              <a:buNone/>
            </a:pPr>
            <a:r>
              <a:rPr lang="sk-SK" sz="1800" dirty="0"/>
              <a:t>OTVÁRAČ FLIAŠ</a:t>
            </a:r>
          </a:p>
          <a:p>
            <a:pPr marL="0" lvl="0" indent="0">
              <a:buNone/>
            </a:pPr>
            <a:r>
              <a:rPr lang="sk-SK" sz="1800" dirty="0"/>
              <a:t>Čo je to otvárač?</a:t>
            </a:r>
          </a:p>
          <a:p>
            <a:pPr marL="0" lvl="0" indent="0">
              <a:buNone/>
            </a:pPr>
            <a:r>
              <a:rPr lang="sk-SK" sz="1800" dirty="0"/>
              <a:t>Nalepte obrázok otvárača.</a:t>
            </a:r>
          </a:p>
          <a:p>
            <a:pPr marL="0" lvl="0" indent="0">
              <a:buNone/>
            </a:pPr>
            <a:r>
              <a:rPr lang="sk-SK" sz="1800" dirty="0"/>
              <a:t>Ako funguje otvárač?</a:t>
            </a:r>
          </a:p>
          <a:p>
            <a:pPr marL="0" lvl="0" indent="0">
              <a:buNone/>
            </a:pPr>
            <a:r>
              <a:rPr lang="sk-SK" sz="1800" dirty="0"/>
              <a:t>Aký fyzikálny zákon je využívaný pri otváraní?</a:t>
            </a:r>
          </a:p>
          <a:p>
            <a:pPr marL="0" lvl="0" indent="0">
              <a:buNone/>
            </a:pPr>
            <a:r>
              <a:rPr lang="sk-SK" sz="1800" dirty="0"/>
              <a:t>Iné informácie súvisiace s otváračom.</a:t>
            </a:r>
          </a:p>
          <a:p>
            <a:endParaRPr lang="pl-PL" sz="1800" dirty="0"/>
          </a:p>
        </p:txBody>
      </p:sp>
    </p:spTree>
    <p:extLst>
      <p:ext uri="{BB962C8B-B14F-4D97-AF65-F5344CB8AC3E}">
        <p14:creationId xmlns:p14="http://schemas.microsoft.com/office/powerpoint/2010/main" val="110980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Wody, Technologia, Staw, Fontanna">
            <a:extLst>
              <a:ext uri="{FF2B5EF4-FFF2-40B4-BE49-F238E27FC236}">
                <a16:creationId xmlns:a16="http://schemas.microsoft.com/office/drawing/2014/main" xmlns="" id="{DD4D34FD-F1BB-463D-AF0C-6128C5DE1F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 y="862500"/>
            <a:ext cx="3425957" cy="51325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228ECD3-9817-4BEE-B331-94B2F3FBAF54}"/>
              </a:ext>
            </a:extLst>
          </p:cNvPr>
          <p:cNvSpPr>
            <a:spLocks noGrp="1"/>
          </p:cNvSpPr>
          <p:nvPr>
            <p:ph type="title"/>
          </p:nvPr>
        </p:nvSpPr>
        <p:spPr>
          <a:xfrm>
            <a:off x="4384039" y="365125"/>
            <a:ext cx="7164493" cy="1325563"/>
          </a:xfrm>
        </p:spPr>
        <p:txBody>
          <a:bodyPr>
            <a:normAutofit/>
          </a:bodyPr>
          <a:lstStyle/>
          <a:p>
            <a:r>
              <a:rPr lang="pl-PL" dirty="0">
                <a:solidFill>
                  <a:schemeClr val="bg1"/>
                </a:solidFill>
              </a:rPr>
              <a:t>ZDROJE</a:t>
            </a:r>
          </a:p>
        </p:txBody>
      </p:sp>
      <p:sp>
        <p:nvSpPr>
          <p:cNvPr id="3" name="Symbol zastępczy zawartości 2">
            <a:extLst>
              <a:ext uri="{FF2B5EF4-FFF2-40B4-BE49-F238E27FC236}">
                <a16:creationId xmlns:a16="http://schemas.microsoft.com/office/drawing/2014/main" xmlns="" id="{DAFE0AF8-8ED8-40BB-BA3C-3E8B8AB37200}"/>
              </a:ext>
            </a:extLst>
          </p:cNvPr>
          <p:cNvSpPr>
            <a:spLocks noGrp="1"/>
          </p:cNvSpPr>
          <p:nvPr>
            <p:ph idx="1"/>
          </p:nvPr>
        </p:nvSpPr>
        <p:spPr>
          <a:xfrm>
            <a:off x="4387515" y="1348033"/>
            <a:ext cx="7527965" cy="4828929"/>
          </a:xfrm>
        </p:spPr>
        <p:txBody>
          <a:bodyPr>
            <a:normAutofit/>
          </a:bodyPr>
          <a:lstStyle/>
          <a:p>
            <a:pPr lvl="0">
              <a:buNone/>
            </a:pPr>
            <a:endParaRPr lang="pl-PL" sz="1600" dirty="0" smtClean="0">
              <a:hlinkClick r:id="rId3"/>
            </a:endParaRPr>
          </a:p>
          <a:p>
            <a:pPr lvl="0"/>
            <a:r>
              <a:rPr lang="pl-PL" sz="1600" dirty="0" smtClean="0">
                <a:hlinkClick r:id="rId3"/>
              </a:rPr>
              <a:t>https://referaty.aktuality.sk/fyzika-v-kuchyni-molekulova-fyzika-a-termodynamika/referat-9209 </a:t>
            </a:r>
            <a:r>
              <a:rPr lang="pl-PL" sz="1600" u="sng" dirty="0" smtClean="0">
                <a:solidFill>
                  <a:schemeClr val="bg1"/>
                </a:solidFill>
                <a:hlinkClick r:id="rId4"/>
              </a:rPr>
              <a:t>http</a:t>
            </a:r>
            <a:r>
              <a:rPr lang="pl-PL" sz="1600" u="sng" dirty="0">
                <a:solidFill>
                  <a:schemeClr val="bg1"/>
                </a:solidFill>
                <a:hlinkClick r:id="rId4"/>
              </a:rPr>
              <a:t>://</a:t>
            </a:r>
            <a:r>
              <a:rPr lang="pl-PL" sz="1600" u="sng" dirty="0" smtClean="0">
                <a:solidFill>
                  <a:schemeClr val="bg1"/>
                </a:solidFill>
                <a:hlinkClick r:id="rId4"/>
              </a:rPr>
              <a:t>www.afizyka.pl/fizyka_gimnazjum</a:t>
            </a:r>
            <a:endParaRPr lang="pl-PL" sz="1600" u="sng" dirty="0" smtClean="0">
              <a:solidFill>
                <a:schemeClr val="bg1"/>
              </a:solidFill>
            </a:endParaRPr>
          </a:p>
          <a:p>
            <a:pPr lvl="0"/>
            <a:r>
              <a:rPr lang="pl-PL" sz="1600" dirty="0" smtClean="0">
                <a:hlinkClick r:id="rId5"/>
              </a:rPr>
              <a:t>https://referaty.aktuality.sk/topenie/referat-29403?i9=3f8e24ed2775</a:t>
            </a:r>
            <a:endParaRPr lang="pl-PL" sz="1600" dirty="0" smtClean="0"/>
          </a:p>
          <a:p>
            <a:pPr lvl="0"/>
            <a:r>
              <a:rPr lang="pl-PL" sz="1600" dirty="0" smtClean="0">
                <a:hlinkClick r:id="rId6"/>
              </a:rPr>
              <a:t>https://referaty.aktuality.sk/hmotnost/referat-29084?i9=3f8e24ed2775</a:t>
            </a:r>
            <a:endParaRPr lang="pl-PL" sz="1600" dirty="0" smtClean="0"/>
          </a:p>
          <a:p>
            <a:pPr lvl="0"/>
            <a:r>
              <a:rPr lang="pl-PL" sz="1600" dirty="0" smtClean="0">
                <a:hlinkClick r:id="rId7"/>
              </a:rPr>
              <a:t>https://referaty.aktuality.sk/vyparovanie/referat-29060?i9=3f8e24ed2775</a:t>
            </a:r>
            <a:endParaRPr lang="pl-PL" sz="1600" dirty="0" smtClean="0"/>
          </a:p>
          <a:p>
            <a:pPr lvl="0"/>
            <a:r>
              <a:rPr lang="pl-PL" sz="1600" dirty="0" smtClean="0">
                <a:hlinkClick r:id="rId8"/>
              </a:rPr>
              <a:t>https://sk.wikipedia.org/wiki/P%C3%A1ka</a:t>
            </a:r>
            <a:endParaRPr lang="pl-PL" sz="1600" dirty="0" smtClean="0"/>
          </a:p>
          <a:p>
            <a:pPr lvl="0"/>
            <a:r>
              <a:rPr lang="pl-PL" sz="1600" dirty="0" smtClean="0">
                <a:hlinkClick r:id="rId9"/>
              </a:rPr>
              <a:t>https://referaty.aktuality.sk/vyvoj-vah/referat-21922?i9=3f8e24ed2775</a:t>
            </a:r>
            <a:endParaRPr lang="pl-PL" sz="1600" dirty="0" smtClean="0"/>
          </a:p>
          <a:p>
            <a:pPr lvl="0"/>
            <a:r>
              <a:rPr lang="pl-PL" sz="1600" dirty="0" smtClean="0">
                <a:hlinkClick r:id="rId10"/>
              </a:rPr>
              <a:t>https://sk.wikipedia.org/wiki/R%C3%BDchlovarn%C3%A1_kanvica</a:t>
            </a:r>
            <a:endParaRPr lang="pl-PL" sz="1600" dirty="0" smtClean="0"/>
          </a:p>
          <a:p>
            <a:pPr lvl="0"/>
            <a:r>
              <a:rPr lang="pl-PL" sz="1600" dirty="0" smtClean="0">
                <a:hlinkClick r:id="rId11"/>
              </a:rPr>
              <a:t>https://sk.wikipedia.org/wiki/Termostat</a:t>
            </a:r>
            <a:endParaRPr lang="pl-PL" sz="1600" dirty="0" smtClean="0"/>
          </a:p>
          <a:p>
            <a:pPr lvl="0"/>
            <a:r>
              <a:rPr lang="pl-PL" sz="1600" dirty="0" smtClean="0">
                <a:hlinkClick r:id="rId12"/>
              </a:rPr>
              <a:t>https://sk.wikipedia.org/wiki/Voda</a:t>
            </a:r>
            <a:endParaRPr lang="pl-PL" sz="1600" dirty="0">
              <a:solidFill>
                <a:schemeClr val="bg1"/>
              </a:solidFill>
            </a:endParaRPr>
          </a:p>
          <a:p>
            <a:pPr marL="0" lvl="0" indent="0">
              <a:buNone/>
            </a:pPr>
            <a:r>
              <a:rPr lang="pl-PL" sz="1500" dirty="0">
                <a:solidFill>
                  <a:schemeClr val="bg1"/>
                </a:solidFill>
              </a:rPr>
              <a:t> </a:t>
            </a:r>
          </a:p>
          <a:p>
            <a:endParaRPr lang="pl-PL" sz="700" dirty="0">
              <a:solidFill>
                <a:schemeClr val="bg1"/>
              </a:solidFill>
            </a:endParaRPr>
          </a:p>
        </p:txBody>
      </p:sp>
    </p:spTree>
    <p:extLst>
      <p:ext uri="{BB962C8B-B14F-4D97-AF65-F5344CB8AC3E}">
        <p14:creationId xmlns:p14="http://schemas.microsoft.com/office/powerpoint/2010/main" val="64939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C668936-4571-404A-9F41-B8B7D0EDA52D}"/>
              </a:ext>
            </a:extLst>
          </p:cNvPr>
          <p:cNvSpPr>
            <a:spLocks noGrp="1"/>
          </p:cNvSpPr>
          <p:nvPr>
            <p:ph type="title"/>
          </p:nvPr>
        </p:nvSpPr>
        <p:spPr/>
        <p:txBody>
          <a:bodyPr/>
          <a:lstStyle/>
          <a:p>
            <a:r>
              <a:rPr lang="pl-PL" dirty="0"/>
              <a:t>HODNOTENIE</a:t>
            </a:r>
          </a:p>
        </p:txBody>
      </p:sp>
      <p:graphicFrame>
        <p:nvGraphicFramePr>
          <p:cNvPr id="4" name="Symbol zastępczy zawartości 3">
            <a:extLst>
              <a:ext uri="{FF2B5EF4-FFF2-40B4-BE49-F238E27FC236}">
                <a16:creationId xmlns:a16="http://schemas.microsoft.com/office/drawing/2014/main" xmlns="" id="{CBBE2A15-DBC4-4A3B-9774-32006BFE49D3}"/>
              </a:ext>
            </a:extLst>
          </p:cNvPr>
          <p:cNvGraphicFramePr>
            <a:graphicFrameLocks noGrp="1"/>
          </p:cNvGraphicFramePr>
          <p:nvPr>
            <p:ph idx="1"/>
            <p:extLst>
              <p:ext uri="{D42A27DB-BD31-4B8C-83A1-F6EECF244321}">
                <p14:modId xmlns:p14="http://schemas.microsoft.com/office/powerpoint/2010/main" val="1322459697"/>
              </p:ext>
            </p:extLst>
          </p:nvPr>
        </p:nvGraphicFramePr>
        <p:xfrm>
          <a:off x="838200" y="1825625"/>
          <a:ext cx="10515600" cy="3479800"/>
        </p:xfrm>
        <a:graphic>
          <a:graphicData uri="http://schemas.openxmlformats.org/drawingml/2006/table">
            <a:tbl>
              <a:tblPr firstRow="1" bandRow="1">
                <a:tableStyleId>{5C22544A-7EE6-4342-B048-85BDC9FD1C3A}</a:tableStyleId>
              </a:tblPr>
              <a:tblGrid>
                <a:gridCol w="2730623">
                  <a:extLst>
                    <a:ext uri="{9D8B030D-6E8A-4147-A177-3AD203B41FA5}">
                      <a16:colId xmlns:a16="http://schemas.microsoft.com/office/drawing/2014/main" xmlns="" val="2758066869"/>
                    </a:ext>
                  </a:extLst>
                </a:gridCol>
                <a:gridCol w="2527177">
                  <a:extLst>
                    <a:ext uri="{9D8B030D-6E8A-4147-A177-3AD203B41FA5}">
                      <a16:colId xmlns:a16="http://schemas.microsoft.com/office/drawing/2014/main" xmlns="" val="3363793797"/>
                    </a:ext>
                  </a:extLst>
                </a:gridCol>
                <a:gridCol w="2628900">
                  <a:extLst>
                    <a:ext uri="{9D8B030D-6E8A-4147-A177-3AD203B41FA5}">
                      <a16:colId xmlns:a16="http://schemas.microsoft.com/office/drawing/2014/main" xmlns="" val="3452177389"/>
                    </a:ext>
                  </a:extLst>
                </a:gridCol>
                <a:gridCol w="2628900">
                  <a:extLst>
                    <a:ext uri="{9D8B030D-6E8A-4147-A177-3AD203B41FA5}">
                      <a16:colId xmlns:a16="http://schemas.microsoft.com/office/drawing/2014/main" xmlns="" val="2901451576"/>
                    </a:ext>
                  </a:extLst>
                </a:gridCol>
              </a:tblGrid>
              <a:tr h="370840">
                <a:tc>
                  <a:txBody>
                    <a:bodyPr/>
                    <a:lstStyle/>
                    <a:p>
                      <a:pPr marL="0" marR="0" lvl="0" indent="0" algn="ctr" rtl="0" hangingPunct="0">
                        <a:lnSpc>
                          <a:spcPct val="100000"/>
                        </a:lnSpc>
                        <a:spcBef>
                          <a:spcPts val="0"/>
                        </a:spcBef>
                        <a:spcAft>
                          <a:spcPts val="0"/>
                        </a:spcAft>
                        <a:buNone/>
                        <a:tabLst/>
                      </a:pPr>
                      <a:r>
                        <a:rPr lang="sk-SK" noProof="0" dirty="0">
                          <a:solidFill>
                            <a:srgbClr val="FF0000"/>
                          </a:solidFill>
                        </a:rPr>
                        <a:t>Počet bodov</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3</a:t>
                      </a:r>
                    </a:p>
                  </a:txBody>
                  <a:tcPr/>
                </a:tc>
                <a:extLst>
                  <a:ext uri="{0D108BD9-81ED-4DB2-BD59-A6C34878D82A}">
                    <a16:rowId xmlns:a16="http://schemas.microsoft.com/office/drawing/2014/main" xmlns="" val="2495777007"/>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Obsahová stránka</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Neúplné</a:t>
                      </a:r>
                      <a:r>
                        <a:rPr lang="sk-SK" sz="1600" b="0" i="0" u="none" strike="noStrike" kern="1200" baseline="0" noProof="0" dirty="0">
                          <a:latin typeface="Trebuchet MS" pitchFamily="34"/>
                          <a:ea typeface="Lucida Sans Unicode" pitchFamily="2"/>
                          <a:cs typeface="Mangal" pitchFamily="2"/>
                        </a:rPr>
                        <a:t> informácie a informácie, ktoré nesúvisia s témou</a:t>
                      </a:r>
                      <a:r>
                        <a:rPr lang="sk-SK" sz="1600" b="0" i="0" u="none" strike="noStrike" kern="1200" noProof="0" dirty="0">
                          <a:latin typeface="Trebuchet MS" pitchFamily="34"/>
                          <a:ea typeface="Lucida Sans Unicode" pitchFamily="2"/>
                          <a:cs typeface="Mangal" pitchFamily="2"/>
                        </a:rPr>
                        <a:t>. Chybné informácie, slabé využitie zdrojov.</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Správne informácie,  prípadne malé chyby.</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Informácie súvisiace s témou. Dobré využitie zdrojov.</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Úplné informácie, informácie</a:t>
                      </a:r>
                      <a:r>
                        <a:rPr lang="sk-SK" sz="1600" b="0" i="0" u="none" strike="noStrike" kern="1200" baseline="0" noProof="0" dirty="0">
                          <a:latin typeface="Trebuchet MS" pitchFamily="34"/>
                          <a:ea typeface="Lucida Sans Unicode" pitchFamily="2"/>
                          <a:cs typeface="Mangal" pitchFamily="2"/>
                        </a:rPr>
                        <a:t> súvisiace s témou</a:t>
                      </a:r>
                      <a:r>
                        <a:rPr lang="sk-SK" sz="1600" b="0" i="0" u="none" strike="noStrike" kern="1200" noProof="0" dirty="0">
                          <a:latin typeface="Trebuchet MS" pitchFamily="34"/>
                          <a:ea typeface="Lucida Sans Unicode" pitchFamily="2"/>
                          <a:cs typeface="Mangal" pitchFamily="2"/>
                        </a:rPr>
                        <a:t>. </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Vyčerpávajúce využitie uvedených zdrojov,</a:t>
                      </a:r>
                      <a:r>
                        <a:rPr lang="sk-SK" sz="1600" b="0" i="0" u="none" strike="noStrike" kern="1200" baseline="0" noProof="0" dirty="0">
                          <a:latin typeface="Trebuchet MS" pitchFamily="34"/>
                          <a:ea typeface="Lucida Sans Unicode" pitchFamily="2"/>
                          <a:cs typeface="Mangal" pitchFamily="2"/>
                        </a:rPr>
                        <a:t> prípadne iných zdrojov.</a:t>
                      </a:r>
                      <a:endParaRPr lang="sk-SK" sz="1600" b="0" i="0" u="none" strike="noStrike" kern="1200" noProof="0" dirty="0">
                        <a:latin typeface="Trebuchet MS" pitchFamily="34"/>
                        <a:ea typeface="Lucida Sans Unicode" pitchFamily="2"/>
                        <a:cs typeface="Mangal" pitchFamily="2"/>
                      </a:endParaRPr>
                    </a:p>
                  </a:txBody>
                  <a:tcPr/>
                </a:tc>
                <a:extLst>
                  <a:ext uri="{0D108BD9-81ED-4DB2-BD59-A6C34878D82A}">
                    <a16:rowId xmlns:a16="http://schemas.microsoft.com/office/drawing/2014/main" xmlns="" val="1897050898"/>
                  </a:ext>
                </a:extLst>
              </a:tr>
              <a:tr h="370840">
                <a:tc>
                  <a:txBody>
                    <a:bodyPr/>
                    <a:lstStyle/>
                    <a:p>
                      <a:pPr marL="0" marR="0" lvl="0" indent="0" algn="ctr" rtl="0" hangingPunct="0">
                        <a:lnSpc>
                          <a:spcPct val="100000"/>
                        </a:lnSpc>
                        <a:spcBef>
                          <a:spcPts val="0"/>
                        </a:spcBef>
                        <a:spcAft>
                          <a:spcPts val="0"/>
                        </a:spcAft>
                        <a:buNone/>
                        <a:tabLst/>
                      </a:pPr>
                      <a:endParaRPr lang="sk-SK" sz="1600" b="0" i="0" u="none" strike="noStrike" kern="1200" noProof="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Estetický dojem</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nečitateľná a neestetická.</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Zle rozvrhnutie informácií na stránke.</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Chýbajú grafické prvky.</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čitateľná,</a:t>
                      </a:r>
                      <a:r>
                        <a:rPr lang="sk-SK" sz="1600" b="0" i="0" u="none" strike="noStrike" kern="1200" baseline="0" noProof="0" dirty="0">
                          <a:latin typeface="Trebuchet MS" pitchFamily="34"/>
                          <a:ea typeface="Lucida Sans Unicode" pitchFamily="2"/>
                          <a:cs typeface="Mangal" pitchFamily="2"/>
                        </a:rPr>
                        <a:t> estetická</a:t>
                      </a:r>
                      <a:r>
                        <a:rPr lang="sk-SK" sz="1600" b="0" i="0" u="none" strike="noStrike" kern="1200" noProof="0" dirty="0">
                          <a:latin typeface="Trebuchet MS" pitchFamily="34"/>
                          <a:ea typeface="Lucida Sans Unicode" pitchFamily="2"/>
                          <a:cs typeface="Mangal" pitchFamily="2"/>
                        </a:rPr>
                        <a:t>.</a:t>
                      </a:r>
                    </a:p>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rozvrhnutie</a:t>
                      </a:r>
                      <a:r>
                        <a:rPr lang="sk-SK" sz="1600" b="0" i="0" u="none" strike="noStrike" kern="1200" baseline="0" noProof="0" dirty="0">
                          <a:latin typeface="Trebuchet MS" pitchFamily="34"/>
                          <a:ea typeface="Lucida Sans Unicode" pitchFamily="2"/>
                          <a:cs typeface="Mangal" pitchFamily="2"/>
                        </a:rPr>
                        <a:t> informácií na stránke</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Estetická, čitateľná</a:t>
                      </a:r>
                      <a:r>
                        <a:rPr lang="sk-SK" sz="1600" b="0" i="0" u="none" strike="noStrike" kern="1200" baseline="0" noProof="0" dirty="0">
                          <a:latin typeface="Trebuchet MS" pitchFamily="34"/>
                          <a:ea typeface="Lucida Sans Unicode" pitchFamily="2"/>
                          <a:cs typeface="Mangal" pitchFamily="2"/>
                        </a:rPr>
                        <a:t> prezentácia, motivujúca k oboznámeniu sa s témou. Dobré rozvrhnutie informácií na stránke. Dobre volená grafika</a:t>
                      </a:r>
                      <a:r>
                        <a:rPr lang="sk-SK" sz="1600" b="0" i="0" u="none" strike="noStrike" kern="1200" noProof="0" dirty="0">
                          <a:latin typeface="Trebuchet MS" pitchFamily="34"/>
                          <a:ea typeface="Lucida Sans Unicode" pitchFamily="2"/>
                          <a:cs typeface="Mangal" pitchFamily="2"/>
                        </a:rPr>
                        <a:t>.</a:t>
                      </a:r>
                    </a:p>
                  </a:txBody>
                  <a:tcPr/>
                </a:tc>
                <a:extLst>
                  <a:ext uri="{0D108BD9-81ED-4DB2-BD59-A6C34878D82A}">
                    <a16:rowId xmlns:a16="http://schemas.microsoft.com/office/drawing/2014/main" xmlns="" val="3877569952"/>
                  </a:ext>
                </a:extLst>
              </a:tr>
            </a:tbl>
          </a:graphicData>
        </a:graphic>
      </p:graphicFrame>
      <p:pic>
        <p:nvPicPr>
          <p:cNvPr id="5" name="Picture 2" descr="Grafika, Wykres, Wynik, Obroty, Zysk">
            <a:extLst>
              <a:ext uri="{FF2B5EF4-FFF2-40B4-BE49-F238E27FC236}">
                <a16:creationId xmlns:a16="http://schemas.microsoft.com/office/drawing/2014/main" xmlns="" id="{82582F81-C668-4995-985A-B4D724CBEB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1" y="1"/>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6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4CE035-3B10-47EA-BD4D-E0179512E951}"/>
              </a:ext>
            </a:extLst>
          </p:cNvPr>
          <p:cNvSpPr>
            <a:spLocks noGrp="1"/>
          </p:cNvSpPr>
          <p:nvPr>
            <p:ph type="title"/>
          </p:nvPr>
        </p:nvSpPr>
        <p:spPr/>
        <p:txBody>
          <a:bodyPr/>
          <a:lstStyle/>
          <a:p>
            <a:r>
              <a:rPr lang="pl-PL" dirty="0"/>
              <a:t>HODNOTENIE</a:t>
            </a:r>
          </a:p>
        </p:txBody>
      </p:sp>
      <p:graphicFrame>
        <p:nvGraphicFramePr>
          <p:cNvPr id="4" name="Symbol zastępczy zawartości 3">
            <a:extLst>
              <a:ext uri="{FF2B5EF4-FFF2-40B4-BE49-F238E27FC236}">
                <a16:creationId xmlns:a16="http://schemas.microsoft.com/office/drawing/2014/main" xmlns="" id="{BD180576-746E-4120-8E62-A071C88CD7AC}"/>
              </a:ext>
            </a:extLst>
          </p:cNvPr>
          <p:cNvGraphicFramePr>
            <a:graphicFrameLocks noGrp="1"/>
          </p:cNvGraphicFramePr>
          <p:nvPr>
            <p:ph idx="1"/>
            <p:extLst>
              <p:ext uri="{D42A27DB-BD31-4B8C-83A1-F6EECF244321}">
                <p14:modId xmlns:p14="http://schemas.microsoft.com/office/powerpoint/2010/main" val="2388719964"/>
              </p:ext>
            </p:extLst>
          </p:nvPr>
        </p:nvGraphicFramePr>
        <p:xfrm>
          <a:off x="838200" y="1825625"/>
          <a:ext cx="10515600" cy="3479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982871369"/>
                    </a:ext>
                  </a:extLst>
                </a:gridCol>
                <a:gridCol w="2628900">
                  <a:extLst>
                    <a:ext uri="{9D8B030D-6E8A-4147-A177-3AD203B41FA5}">
                      <a16:colId xmlns:a16="http://schemas.microsoft.com/office/drawing/2014/main" xmlns="" val="3378173512"/>
                    </a:ext>
                  </a:extLst>
                </a:gridCol>
                <a:gridCol w="2628900">
                  <a:extLst>
                    <a:ext uri="{9D8B030D-6E8A-4147-A177-3AD203B41FA5}">
                      <a16:colId xmlns:a16="http://schemas.microsoft.com/office/drawing/2014/main" xmlns="" val="965798065"/>
                    </a:ext>
                  </a:extLst>
                </a:gridCol>
                <a:gridCol w="2628900">
                  <a:extLst>
                    <a:ext uri="{9D8B030D-6E8A-4147-A177-3AD203B41FA5}">
                      <a16:colId xmlns:a16="http://schemas.microsoft.com/office/drawing/2014/main" xmlns="" val="2638548832"/>
                    </a:ext>
                  </a:extLst>
                </a:gridCol>
              </a:tblGrid>
              <a:tr h="370840">
                <a:tc>
                  <a:txBody>
                    <a:bodyPr/>
                    <a:lstStyle/>
                    <a:p>
                      <a:pPr marL="0" marR="0" lvl="0" indent="0" algn="ctr" rtl="0" hangingPunct="0">
                        <a:lnSpc>
                          <a:spcPct val="100000"/>
                        </a:lnSpc>
                        <a:spcBef>
                          <a:spcPts val="0"/>
                        </a:spcBef>
                        <a:spcAft>
                          <a:spcPts val="0"/>
                        </a:spcAft>
                        <a:buNone/>
                        <a:tabLst/>
                      </a:pPr>
                      <a:r>
                        <a:rPr lang="sk-SK" sz="1800" b="0" i="0" u="none" strike="noStrike" kern="1200" noProof="0" dirty="0">
                          <a:solidFill>
                            <a:srgbClr val="FF0000"/>
                          </a:solidFill>
                          <a:latin typeface="Arial" pitchFamily="18"/>
                          <a:ea typeface="Lucida Sans Unicode" pitchFamily="2"/>
                          <a:cs typeface="Mangal" pitchFamily="2"/>
                        </a:rPr>
                        <a:t>Počet bodov</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FF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FF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FF0000"/>
                          </a:solidFill>
                          <a:latin typeface="Arial" pitchFamily="18"/>
                          <a:ea typeface="Lucida Sans Unicode" pitchFamily="2"/>
                          <a:cs typeface="Mangal" pitchFamily="2"/>
                        </a:rPr>
                        <a:t>3</a:t>
                      </a:r>
                    </a:p>
                  </a:txBody>
                  <a:tcPr/>
                </a:tc>
                <a:extLst>
                  <a:ext uri="{0D108BD9-81ED-4DB2-BD59-A6C34878D82A}">
                    <a16:rowId xmlns:a16="http://schemas.microsoft.com/office/drawing/2014/main" xmlns="" val="4070201727"/>
                  </a:ext>
                </a:extLst>
              </a:tr>
              <a:tr h="370840">
                <a:tc>
                  <a:txBody>
                    <a:bodyPr/>
                    <a:lstStyle/>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Zaangažovanie skupiny a schopnosť spolupráce</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Chýbajúce zaangažovanie všetkých členov skupiny, zlá kreatívna</a:t>
                      </a:r>
                      <a:r>
                        <a:rPr lang="sk-SK" sz="1600" b="0" i="0" u="none" strike="noStrike" kern="1200" baseline="0" noProof="0" dirty="0">
                          <a:latin typeface="Trebuchet MS" pitchFamily="34"/>
                          <a:ea typeface="Lucida Sans Unicode" pitchFamily="2"/>
                          <a:cs typeface="Mangal" pitchFamily="2"/>
                        </a:rPr>
                        <a:t> spolupráca</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Dobré zaangažovanie všetkých členov skupiny. Schopnosť spolupráce na uspokojivej</a:t>
                      </a:r>
                      <a:r>
                        <a:rPr lang="sk-SK" sz="1600" b="0" i="0" u="none" strike="noStrike" kern="1200" baseline="0" noProof="0" dirty="0">
                          <a:latin typeface="Trebuchet MS" pitchFamily="34"/>
                          <a:ea typeface="Lucida Sans Unicode" pitchFamily="2"/>
                          <a:cs typeface="Mangal" pitchFamily="2"/>
                        </a:rPr>
                        <a:t> úrovni</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Veľmi dobre zaangažovanie všetkých členov skupiny.</a:t>
                      </a:r>
                      <a:r>
                        <a:rPr lang="sk-SK" sz="1600" b="0" i="0" u="none" strike="noStrike" kern="1200" baseline="0" noProof="0" dirty="0">
                          <a:latin typeface="Trebuchet MS" pitchFamily="34"/>
                          <a:ea typeface="Lucida Sans Unicode" pitchFamily="2"/>
                          <a:cs typeface="Mangal" pitchFamily="2"/>
                        </a:rPr>
                        <a:t> Vzájomné motivovanie sa do práce. Schopnosť spolupráce v skupine</a:t>
                      </a:r>
                      <a:r>
                        <a:rPr lang="sk-SK" sz="1600" b="0" i="0" u="none" strike="noStrike" kern="1200" noProof="0" dirty="0">
                          <a:latin typeface="Trebuchet MS" pitchFamily="34"/>
                          <a:ea typeface="Lucida Sans Unicode" pitchFamily="2"/>
                          <a:cs typeface="Mangal" pitchFamily="2"/>
                        </a:rPr>
                        <a:t>.</a:t>
                      </a:r>
                    </a:p>
                  </a:txBody>
                  <a:tcPr/>
                </a:tc>
                <a:extLst>
                  <a:ext uri="{0D108BD9-81ED-4DB2-BD59-A6C34878D82A}">
                    <a16:rowId xmlns:a16="http://schemas.microsoft.com/office/drawing/2014/main" xmlns="" val="3997711224"/>
                  </a:ext>
                </a:extLst>
              </a:tr>
              <a:tr h="370840">
                <a:tc>
                  <a:txBody>
                    <a:bodyPr/>
                    <a:lstStyle/>
                    <a:p>
                      <a:pPr marL="0" marR="0" lvl="0" indent="0" algn="ctr" rtl="0" hangingPunct="0">
                        <a:lnSpc>
                          <a:spcPct val="100000"/>
                        </a:lnSpc>
                        <a:spcBef>
                          <a:spcPts val="0"/>
                        </a:spcBef>
                        <a:spcAft>
                          <a:spcPts val="0"/>
                        </a:spcAft>
                        <a:buNone/>
                        <a:tabLst/>
                      </a:pPr>
                      <a:r>
                        <a:rPr lang="sk-SK" sz="1600" b="0" i="0" u="none" strike="noStrike" kern="1200" noProof="0" dirty="0">
                          <a:solidFill>
                            <a:srgbClr val="FF0000"/>
                          </a:solidFill>
                          <a:latin typeface="Trebuchet MS" pitchFamily="34"/>
                          <a:ea typeface="Lucida Sans Unicode" pitchFamily="2"/>
                          <a:cs typeface="Mangal" pitchFamily="2"/>
                        </a:rPr>
                        <a:t>Prezentácia</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Len čítaná</a:t>
                      </a:r>
                      <a:r>
                        <a:rPr lang="sk-SK" sz="1600" b="0" i="0" u="none" strike="noStrike" kern="1200" baseline="0" noProof="0" dirty="0">
                          <a:latin typeface="Trebuchet MS" pitchFamily="34"/>
                          <a:ea typeface="Lucida Sans Unicode" pitchFamily="2"/>
                          <a:cs typeface="Mangal" pitchFamily="2"/>
                        </a:rPr>
                        <a:t> prezentácia</a:t>
                      </a:r>
                      <a:r>
                        <a:rPr lang="sk-SK" sz="1600" b="0" i="0" u="none" strike="noStrike" kern="1200" noProof="0" dirty="0">
                          <a:latin typeface="Trebuchet MS" pitchFamily="34"/>
                          <a:ea typeface="Lucida Sans Unicode" pitchFamily="2"/>
                          <a:cs typeface="Mangal" pitchFamily="2"/>
                        </a:rPr>
                        <a:t>. Chýbajú odpovede na</a:t>
                      </a:r>
                      <a:r>
                        <a:rPr lang="sk-SK" sz="1600" b="0" i="0" u="none" strike="noStrike" kern="1200" baseline="0" noProof="0" dirty="0">
                          <a:latin typeface="Trebuchet MS" pitchFamily="34"/>
                          <a:ea typeface="Lucida Sans Unicode" pitchFamily="2"/>
                          <a:cs typeface="Mangal" pitchFamily="2"/>
                        </a:rPr>
                        <a:t> otázky učiteľa a žiakov</a:t>
                      </a:r>
                      <a:r>
                        <a:rPr lang="sk-SK" sz="1600" b="0" i="0" u="none" strike="noStrike" kern="1200" noProof="0" dirty="0">
                          <a:latin typeface="Trebuchet MS" pitchFamily="34"/>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 čiastočne hovorená spamäti, čiastočne čítaná. Chýbajúce uspokojivé odpovede na otázky učiteľov a žiakov.</a:t>
                      </a:r>
                    </a:p>
                  </a:txBody>
                  <a:tcPr/>
                </a:tc>
                <a:tc>
                  <a:txBody>
                    <a:bodyPr/>
                    <a:lstStyle/>
                    <a:p>
                      <a:pPr marL="0" marR="0" lvl="0" indent="0" rtl="0" hangingPunct="0">
                        <a:lnSpc>
                          <a:spcPct val="100000"/>
                        </a:lnSpc>
                        <a:spcBef>
                          <a:spcPts val="0"/>
                        </a:spcBef>
                        <a:spcAft>
                          <a:spcPts val="0"/>
                        </a:spcAft>
                        <a:buNone/>
                        <a:tabLst/>
                      </a:pPr>
                      <a:r>
                        <a:rPr lang="sk-SK" sz="1600" b="0" i="0" u="none" strike="noStrike" kern="1200" noProof="0" dirty="0">
                          <a:latin typeface="Trebuchet MS" pitchFamily="34"/>
                          <a:ea typeface="Lucida Sans Unicode" pitchFamily="2"/>
                          <a:cs typeface="Mangal" pitchFamily="2"/>
                        </a:rPr>
                        <a:t>Prezentácia</a:t>
                      </a:r>
                      <a:r>
                        <a:rPr lang="sk-SK" sz="1600" b="0" i="0" u="none" strike="noStrike" kern="1200" baseline="0" noProof="0" dirty="0">
                          <a:latin typeface="Trebuchet MS" pitchFamily="34"/>
                          <a:ea typeface="Lucida Sans Unicode" pitchFamily="2"/>
                          <a:cs typeface="Mangal" pitchFamily="2"/>
                        </a:rPr>
                        <a:t> hovorená spamäti</a:t>
                      </a:r>
                      <a:r>
                        <a:rPr lang="sk-SK" sz="1600" b="0" i="0" u="none" strike="noStrike" kern="1200" noProof="0" dirty="0">
                          <a:latin typeface="Trebuchet MS" pitchFamily="34"/>
                          <a:ea typeface="Lucida Sans Unicode" pitchFamily="2"/>
                          <a:cs typeface="Mangal" pitchFamily="2"/>
                        </a:rPr>
                        <a:t>. Správne odpovede na otázky učiteľa a žiakov.</a:t>
                      </a:r>
                    </a:p>
                  </a:txBody>
                  <a:tcPr/>
                </a:tc>
                <a:extLst>
                  <a:ext uri="{0D108BD9-81ED-4DB2-BD59-A6C34878D82A}">
                    <a16:rowId xmlns:a16="http://schemas.microsoft.com/office/drawing/2014/main" xmlns="" val="1931349047"/>
                  </a:ext>
                </a:extLst>
              </a:tr>
            </a:tbl>
          </a:graphicData>
        </a:graphic>
      </p:graphicFrame>
      <p:pic>
        <p:nvPicPr>
          <p:cNvPr id="6" name="Picture 2" descr="Grafika, Wykres, Wynik, Obroty, Zysk">
            <a:extLst>
              <a:ext uri="{FF2B5EF4-FFF2-40B4-BE49-F238E27FC236}">
                <a16:creationId xmlns:a16="http://schemas.microsoft.com/office/drawing/2014/main" xmlns="" id="{D6E1D45F-D315-44BD-AB84-8F0FB1132A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1" y="1"/>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3B9805-A94F-4790-B135-28559DD707D0}"/>
              </a:ext>
            </a:extLst>
          </p:cNvPr>
          <p:cNvSpPr>
            <a:spLocks noGrp="1"/>
          </p:cNvSpPr>
          <p:nvPr>
            <p:ph type="title"/>
          </p:nvPr>
        </p:nvSpPr>
        <p:spPr/>
        <p:txBody>
          <a:bodyPr/>
          <a:lstStyle/>
          <a:p>
            <a:r>
              <a:rPr lang="pl-PL" dirty="0"/>
              <a:t>HODNOTENIE</a:t>
            </a:r>
          </a:p>
        </p:txBody>
      </p:sp>
      <p:graphicFrame>
        <p:nvGraphicFramePr>
          <p:cNvPr id="4" name="Symbol zastępczy zawartości 3">
            <a:extLst>
              <a:ext uri="{FF2B5EF4-FFF2-40B4-BE49-F238E27FC236}">
                <a16:creationId xmlns:a16="http://schemas.microsoft.com/office/drawing/2014/main" xmlns="" id="{A8641D67-9E5E-4C3B-8A13-512C93B7A99D}"/>
              </a:ext>
            </a:extLst>
          </p:cNvPr>
          <p:cNvGraphicFramePr>
            <a:graphicFrameLocks noGrp="1"/>
          </p:cNvGraphicFramePr>
          <p:nvPr>
            <p:ph idx="1"/>
            <p:extLst>
              <p:ext uri="{D42A27DB-BD31-4B8C-83A1-F6EECF244321}">
                <p14:modId xmlns:p14="http://schemas.microsoft.com/office/powerpoint/2010/main" val="1768050241"/>
              </p:ext>
            </p:extLst>
          </p:nvPr>
        </p:nvGraphicFramePr>
        <p:xfrm>
          <a:off x="838200" y="1825625"/>
          <a:ext cx="10515600" cy="3114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350936405"/>
                    </a:ext>
                  </a:extLst>
                </a:gridCol>
                <a:gridCol w="5257800">
                  <a:extLst>
                    <a:ext uri="{9D8B030D-6E8A-4147-A177-3AD203B41FA5}">
                      <a16:colId xmlns:a16="http://schemas.microsoft.com/office/drawing/2014/main" xmlns="" val="4058738087"/>
                    </a:ext>
                  </a:extLst>
                </a:gridCol>
              </a:tblGrid>
              <a:tr h="370840">
                <a:tc>
                  <a:txBody>
                    <a:bodyPr/>
                    <a:lstStyle/>
                    <a:p>
                      <a:pPr algn="ctr"/>
                      <a:r>
                        <a:rPr lang="pl-PL" dirty="0"/>
                        <a:t>BODY</a:t>
                      </a:r>
                    </a:p>
                  </a:txBody>
                  <a:tcPr/>
                </a:tc>
                <a:tc>
                  <a:txBody>
                    <a:bodyPr/>
                    <a:lstStyle/>
                    <a:p>
                      <a:pPr algn="ctr"/>
                      <a:r>
                        <a:rPr lang="pl-PL" dirty="0"/>
                        <a:t>HODNOTENIE</a:t>
                      </a:r>
                    </a:p>
                  </a:txBody>
                  <a:tcPr/>
                </a:tc>
                <a:extLst>
                  <a:ext uri="{0D108BD9-81ED-4DB2-BD59-A6C34878D82A}">
                    <a16:rowId xmlns:a16="http://schemas.microsoft.com/office/drawing/2014/main" xmlns="" val="322382822"/>
                  </a:ext>
                </a:extLst>
              </a:tr>
              <a:tr h="370840">
                <a:tc>
                  <a:txBody>
                    <a:bodyPr/>
                    <a:lstStyle/>
                    <a:p>
                      <a:pPr algn="ctr"/>
                      <a:r>
                        <a:rPr lang="pl-PL" sz="2400" dirty="0">
                          <a:latin typeface="Franklin Gothic Medium" panose="020B0603020102020204" pitchFamily="34" charset="0"/>
                        </a:rPr>
                        <a:t>&lt;4</a:t>
                      </a:r>
                    </a:p>
                  </a:txBody>
                  <a:tcPr/>
                </a:tc>
                <a:tc>
                  <a:txBody>
                    <a:bodyPr/>
                    <a:lstStyle/>
                    <a:p>
                      <a:pPr algn="ctr"/>
                      <a:r>
                        <a:rPr lang="sk-SK" sz="2400" noProof="0" dirty="0">
                          <a:latin typeface="Franklin Gothic Medium" panose="020B0603020102020204" pitchFamily="34" charset="0"/>
                        </a:rPr>
                        <a:t>nedostatočný</a:t>
                      </a:r>
                    </a:p>
                  </a:txBody>
                  <a:tcPr/>
                </a:tc>
                <a:extLst>
                  <a:ext uri="{0D108BD9-81ED-4DB2-BD59-A6C34878D82A}">
                    <a16:rowId xmlns:a16="http://schemas.microsoft.com/office/drawing/2014/main" xmlns="" val="2880569967"/>
                  </a:ext>
                </a:extLst>
              </a:tr>
              <a:tr h="370840">
                <a:tc>
                  <a:txBody>
                    <a:bodyPr/>
                    <a:lstStyle/>
                    <a:p>
                      <a:pPr algn="ctr"/>
                      <a:r>
                        <a:rPr lang="pl-PL" sz="2400" dirty="0">
                          <a:latin typeface="Franklin Gothic Medium" panose="020B0603020102020204" pitchFamily="34" charset="0"/>
                        </a:rPr>
                        <a:t>4-5</a:t>
                      </a:r>
                    </a:p>
                  </a:txBody>
                  <a:tcPr/>
                </a:tc>
                <a:tc>
                  <a:txBody>
                    <a:bodyPr/>
                    <a:lstStyle/>
                    <a:p>
                      <a:pPr algn="ctr"/>
                      <a:r>
                        <a:rPr lang="sk-SK" sz="2400" noProof="0" dirty="0">
                          <a:latin typeface="Franklin Gothic Medium" panose="020B0603020102020204" pitchFamily="34" charset="0"/>
                        </a:rPr>
                        <a:t>prípustný</a:t>
                      </a:r>
                    </a:p>
                  </a:txBody>
                  <a:tcPr/>
                </a:tc>
                <a:extLst>
                  <a:ext uri="{0D108BD9-81ED-4DB2-BD59-A6C34878D82A}">
                    <a16:rowId xmlns:a16="http://schemas.microsoft.com/office/drawing/2014/main" xmlns="" val="2097923808"/>
                  </a:ext>
                </a:extLst>
              </a:tr>
              <a:tr h="370840">
                <a:tc>
                  <a:txBody>
                    <a:bodyPr/>
                    <a:lstStyle/>
                    <a:p>
                      <a:pPr algn="ctr"/>
                      <a:r>
                        <a:rPr lang="pl-PL" sz="2400" dirty="0">
                          <a:latin typeface="Franklin Gothic Medium" panose="020B0603020102020204" pitchFamily="34" charset="0"/>
                        </a:rPr>
                        <a:t>6-7</a:t>
                      </a:r>
                    </a:p>
                  </a:txBody>
                  <a:tcPr/>
                </a:tc>
                <a:tc>
                  <a:txBody>
                    <a:bodyPr/>
                    <a:lstStyle/>
                    <a:p>
                      <a:pPr algn="ctr"/>
                      <a:r>
                        <a:rPr lang="sk-SK" sz="2400" noProof="0" dirty="0">
                          <a:latin typeface="Franklin Gothic Medium" panose="020B0603020102020204" pitchFamily="34" charset="0"/>
                        </a:rPr>
                        <a:t>dostatočný</a:t>
                      </a:r>
                    </a:p>
                  </a:txBody>
                  <a:tcPr/>
                </a:tc>
                <a:extLst>
                  <a:ext uri="{0D108BD9-81ED-4DB2-BD59-A6C34878D82A}">
                    <a16:rowId xmlns:a16="http://schemas.microsoft.com/office/drawing/2014/main" xmlns="" val="1036189632"/>
                  </a:ext>
                </a:extLst>
              </a:tr>
              <a:tr h="370840">
                <a:tc>
                  <a:txBody>
                    <a:bodyPr/>
                    <a:lstStyle/>
                    <a:p>
                      <a:pPr algn="ctr"/>
                      <a:r>
                        <a:rPr lang="pl-PL" sz="2400" dirty="0">
                          <a:latin typeface="Franklin Gothic Medium" panose="020B0603020102020204" pitchFamily="34" charset="0"/>
                        </a:rPr>
                        <a:t>8-9</a:t>
                      </a:r>
                    </a:p>
                  </a:txBody>
                  <a:tcPr/>
                </a:tc>
                <a:tc>
                  <a:txBody>
                    <a:bodyPr/>
                    <a:lstStyle/>
                    <a:p>
                      <a:pPr algn="ctr"/>
                      <a:r>
                        <a:rPr lang="sk-SK" sz="2400" noProof="0" dirty="0">
                          <a:latin typeface="Franklin Gothic Medium" panose="020B0603020102020204" pitchFamily="34" charset="0"/>
                        </a:rPr>
                        <a:t>dobrý</a:t>
                      </a:r>
                    </a:p>
                  </a:txBody>
                  <a:tcPr/>
                </a:tc>
                <a:extLst>
                  <a:ext uri="{0D108BD9-81ED-4DB2-BD59-A6C34878D82A}">
                    <a16:rowId xmlns:a16="http://schemas.microsoft.com/office/drawing/2014/main" xmlns="" val="1720804775"/>
                  </a:ext>
                </a:extLst>
              </a:tr>
              <a:tr h="370840">
                <a:tc>
                  <a:txBody>
                    <a:bodyPr/>
                    <a:lstStyle/>
                    <a:p>
                      <a:pPr algn="ctr"/>
                      <a:r>
                        <a:rPr lang="pl-PL" sz="2400" dirty="0">
                          <a:latin typeface="Franklin Gothic Medium" panose="020B0603020102020204" pitchFamily="34" charset="0"/>
                        </a:rPr>
                        <a:t>10-11</a:t>
                      </a:r>
                    </a:p>
                  </a:txBody>
                  <a:tcPr/>
                </a:tc>
                <a:tc>
                  <a:txBody>
                    <a:bodyPr/>
                    <a:lstStyle/>
                    <a:p>
                      <a:pPr algn="ctr"/>
                      <a:r>
                        <a:rPr lang="sk-SK" sz="2400" noProof="0" dirty="0">
                          <a:latin typeface="Franklin Gothic Medium" panose="020B0603020102020204" pitchFamily="34" charset="0"/>
                        </a:rPr>
                        <a:t>veľmi</a:t>
                      </a:r>
                      <a:r>
                        <a:rPr lang="sk-SK" sz="2400" baseline="0" noProof="0" dirty="0">
                          <a:latin typeface="Franklin Gothic Medium" panose="020B0603020102020204" pitchFamily="34" charset="0"/>
                        </a:rPr>
                        <a:t> dobrý</a:t>
                      </a:r>
                      <a:endParaRPr lang="sk-SK" sz="2400" noProof="0" dirty="0">
                        <a:latin typeface="Franklin Gothic Medium" panose="020B0603020102020204" pitchFamily="34" charset="0"/>
                      </a:endParaRPr>
                    </a:p>
                  </a:txBody>
                  <a:tcPr/>
                </a:tc>
                <a:extLst>
                  <a:ext uri="{0D108BD9-81ED-4DB2-BD59-A6C34878D82A}">
                    <a16:rowId xmlns:a16="http://schemas.microsoft.com/office/drawing/2014/main" xmlns="" val="1555699818"/>
                  </a:ext>
                </a:extLst>
              </a:tr>
              <a:tr h="370840">
                <a:tc>
                  <a:txBody>
                    <a:bodyPr/>
                    <a:lstStyle/>
                    <a:p>
                      <a:pPr algn="ctr"/>
                      <a:r>
                        <a:rPr lang="pl-PL" sz="2400" dirty="0">
                          <a:latin typeface="Franklin Gothic Medium" panose="020B0603020102020204" pitchFamily="34" charset="0"/>
                        </a:rPr>
                        <a:t>12</a:t>
                      </a:r>
                    </a:p>
                  </a:txBody>
                  <a:tcPr/>
                </a:tc>
                <a:tc>
                  <a:txBody>
                    <a:bodyPr/>
                    <a:lstStyle/>
                    <a:p>
                      <a:pPr algn="ctr"/>
                      <a:r>
                        <a:rPr lang="sk-SK" sz="2400" noProof="0" dirty="0">
                          <a:latin typeface="Franklin Gothic Medium" panose="020B0603020102020204" pitchFamily="34" charset="0"/>
                        </a:rPr>
                        <a:t>výborný</a:t>
                      </a:r>
                    </a:p>
                  </a:txBody>
                  <a:tcPr/>
                </a:tc>
                <a:extLst>
                  <a:ext uri="{0D108BD9-81ED-4DB2-BD59-A6C34878D82A}">
                    <a16:rowId xmlns:a16="http://schemas.microsoft.com/office/drawing/2014/main" xmlns="" val="2824139376"/>
                  </a:ext>
                </a:extLst>
              </a:tr>
            </a:tbl>
          </a:graphicData>
        </a:graphic>
      </p:graphicFrame>
      <p:pic>
        <p:nvPicPr>
          <p:cNvPr id="6" name="Picture 2" descr="Grafika, Wykres, Wynik, Obroty, Zysk">
            <a:extLst>
              <a:ext uri="{FF2B5EF4-FFF2-40B4-BE49-F238E27FC236}">
                <a16:creationId xmlns:a16="http://schemas.microsoft.com/office/drawing/2014/main" xmlns="" id="{C16972E9-0C94-4D14-9B46-79D1A0ED45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1" y="1"/>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CDC9F529-108B-4000-9AFE-445D5301601A}"/>
              </a:ext>
            </a:extLst>
          </p:cNvPr>
          <p:cNvSpPr>
            <a:spLocks noGrp="1"/>
          </p:cNvSpPr>
          <p:nvPr>
            <p:ph type="title"/>
          </p:nvPr>
        </p:nvSpPr>
        <p:spPr>
          <a:xfrm>
            <a:off x="1024129" y="585216"/>
            <a:ext cx="5062511" cy="1499616"/>
          </a:xfrm>
        </p:spPr>
        <p:txBody>
          <a:bodyPr>
            <a:normAutofit/>
          </a:bodyPr>
          <a:lstStyle/>
          <a:p>
            <a:r>
              <a:rPr lang="pl-PL" b="1" dirty="0">
                <a:solidFill>
                  <a:srgbClr val="FFFFFF"/>
                </a:solidFill>
              </a:rPr>
              <a:t>ZÁVER</a:t>
            </a:r>
          </a:p>
        </p:txBody>
      </p:sp>
      <p:sp>
        <p:nvSpPr>
          <p:cNvPr id="3" name="Symbol zastępczy zawartości 2">
            <a:extLst>
              <a:ext uri="{FF2B5EF4-FFF2-40B4-BE49-F238E27FC236}">
                <a16:creationId xmlns:a16="http://schemas.microsoft.com/office/drawing/2014/main" xmlns="" id="{D840766C-0011-42ED-9DF7-721FE820CCC2}"/>
              </a:ext>
            </a:extLst>
          </p:cNvPr>
          <p:cNvSpPr>
            <a:spLocks noGrp="1"/>
          </p:cNvSpPr>
          <p:nvPr>
            <p:ph idx="1"/>
          </p:nvPr>
        </p:nvSpPr>
        <p:spPr>
          <a:xfrm>
            <a:off x="1024129" y="2286000"/>
            <a:ext cx="5081232" cy="3931920"/>
          </a:xfrm>
        </p:spPr>
        <p:txBody>
          <a:bodyPr>
            <a:normAutofit/>
          </a:bodyPr>
          <a:lstStyle/>
          <a:p>
            <a:pPr marL="0" lvl="0" indent="0">
              <a:buNone/>
            </a:pPr>
            <a:r>
              <a:rPr lang="sk-SK" sz="1500" dirty="0">
                <a:solidFill>
                  <a:srgbClr val="FFFFFF"/>
                </a:solidFill>
              </a:rPr>
              <a:t>Aké výhody priniesla realizácia tohto projektu?</a:t>
            </a:r>
          </a:p>
          <a:p>
            <a:pPr marL="342900" lvl="0" indent="-342900">
              <a:buAutoNum type="arabicPeriod"/>
            </a:pPr>
            <a:r>
              <a:rPr lang="sk-SK" sz="1500" dirty="0">
                <a:solidFill>
                  <a:srgbClr val="FFFFFF"/>
                </a:solidFill>
              </a:rPr>
              <a:t>Zistili ste, že v kuchyni ( nie len v škole) je veľmi veľa fyziky.</a:t>
            </a:r>
          </a:p>
          <a:p>
            <a:pPr marL="342900" lvl="0" indent="-342900">
              <a:buAutoNum type="arabicPeriod"/>
            </a:pPr>
            <a:r>
              <a:rPr lang="sk-SK" sz="1500" dirty="0">
                <a:solidFill>
                  <a:srgbClr val="FFFFFF"/>
                </a:solidFill>
              </a:rPr>
              <a:t>Zistili ste, že fyzikálne zákony sa využívajú v každodennom živote.</a:t>
            </a:r>
          </a:p>
          <a:p>
            <a:pPr marL="342900" lvl="0" indent="-342900">
              <a:buAutoNum type="arabicPeriod"/>
            </a:pPr>
            <a:r>
              <a:rPr lang="sk-SK" sz="1500" dirty="0">
                <a:solidFill>
                  <a:srgbClr val="FFFFFF"/>
                </a:solidFill>
              </a:rPr>
              <a:t>Dozvedeli ste sa veľa o zariadeniach, ktoré poznáte, ale nie vždy viete, ako fungujú.</a:t>
            </a:r>
          </a:p>
          <a:p>
            <a:pPr marL="342900" lvl="0" indent="-342900">
              <a:buAutoNum type="arabicPeriod"/>
            </a:pPr>
            <a:r>
              <a:rPr lang="sk-SK" sz="1500" dirty="0">
                <a:solidFill>
                  <a:srgbClr val="FFFFFF"/>
                </a:solidFill>
              </a:rPr>
              <a:t>Mohli ste si zaujímavým a tvorivým spôsobom upevniť Vaše vedomosti z fyziky.</a:t>
            </a:r>
          </a:p>
          <a:p>
            <a:pPr marL="342900" lvl="0" indent="-342900">
              <a:buAutoNum type="arabicPeriod"/>
            </a:pPr>
            <a:r>
              <a:rPr lang="sk-SK" sz="1500" dirty="0">
                <a:solidFill>
                  <a:srgbClr val="FFFFFF"/>
                </a:solidFill>
              </a:rPr>
              <a:t>Naučili ste sa využívať internet, ako zdroj informácií.</a:t>
            </a:r>
          </a:p>
          <a:p>
            <a:pPr marL="342900" lvl="0" indent="-342900">
              <a:buAutoNum type="arabicPeriod"/>
            </a:pPr>
            <a:r>
              <a:rPr lang="sk-SK" sz="1500" dirty="0">
                <a:solidFill>
                  <a:srgbClr val="FFFFFF"/>
                </a:solidFill>
              </a:rPr>
              <a:t>Naučili ste sa spracovávať tieto informácie pomocou multimediálnej prezentácie vo formáte </a:t>
            </a:r>
            <a:r>
              <a:rPr lang="sk-SK" sz="1500" dirty="0" err="1">
                <a:solidFill>
                  <a:srgbClr val="FFFFFF"/>
                </a:solidFill>
              </a:rPr>
              <a:t>Power</a:t>
            </a:r>
            <a:r>
              <a:rPr lang="sk-SK" sz="1500" dirty="0">
                <a:solidFill>
                  <a:srgbClr val="FFFFFF"/>
                </a:solidFill>
              </a:rPr>
              <a:t> Point.</a:t>
            </a:r>
          </a:p>
          <a:p>
            <a:pPr marL="342900" lvl="0" indent="-342900">
              <a:buAutoNum type="arabicPeriod"/>
            </a:pPr>
            <a:r>
              <a:rPr lang="sk-SK" sz="1500" dirty="0">
                <a:solidFill>
                  <a:srgbClr val="FFFFFF"/>
                </a:solidFill>
              </a:rPr>
              <a:t>Naučili ste sa spolupracovať v skupine.</a:t>
            </a:r>
          </a:p>
          <a:p>
            <a:endParaRPr lang="pl-PL" sz="1500" dirty="0">
              <a:solidFill>
                <a:srgbClr val="FFFFFF"/>
              </a:solidFill>
            </a:endParaRPr>
          </a:p>
        </p:txBody>
      </p:sp>
      <p:pic>
        <p:nvPicPr>
          <p:cNvPr id="7" name="Picture 2" descr="Sowa, Ptak, Książka, Wise, Natura, Znak">
            <a:extLst>
              <a:ext uri="{FF2B5EF4-FFF2-40B4-BE49-F238E27FC236}">
                <a16:creationId xmlns:a16="http://schemas.microsoft.com/office/drawing/2014/main" xmlns="" id="{FF0729B2-63EC-426A-8E49-BCB2CFB782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20" r="27753" b="2"/>
          <a:stretch/>
        </p:blipFill>
        <p:spPr bwMode="auto">
          <a:xfrm>
            <a:off x="7516525"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7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Sukienka, Edukacja, Stos, Czerwony, Kobieta, Blask">
            <a:extLst>
              <a:ext uri="{FF2B5EF4-FFF2-40B4-BE49-F238E27FC236}">
                <a16:creationId xmlns:a16="http://schemas.microsoft.com/office/drawing/2014/main" xmlns="" id="{CF9FAADE-0308-43A4-BAA5-0E86C022CE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4632" y="787907"/>
            <a:ext cx="5126736" cy="51267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0E592F23-9F1A-4D5A-9807-7330A9D1DA18}"/>
              </a:ext>
            </a:extLst>
          </p:cNvPr>
          <p:cNvSpPr>
            <a:spLocks noGrp="1"/>
          </p:cNvSpPr>
          <p:nvPr>
            <p:ph type="title"/>
          </p:nvPr>
        </p:nvSpPr>
        <p:spPr>
          <a:xfrm>
            <a:off x="6392598" y="640263"/>
            <a:ext cx="5221266" cy="1344975"/>
          </a:xfrm>
        </p:spPr>
        <p:txBody>
          <a:bodyPr>
            <a:normAutofit/>
          </a:bodyPr>
          <a:lstStyle/>
          <a:p>
            <a:pPr algn="ctr"/>
            <a:r>
              <a:rPr lang="pl-PL" sz="4000" dirty="0">
                <a:solidFill>
                  <a:schemeClr val="bg1"/>
                </a:solidFill>
              </a:rPr>
              <a:t>PORADCA PRE UČITEĽA</a:t>
            </a:r>
          </a:p>
        </p:txBody>
      </p:sp>
      <p:sp>
        <p:nvSpPr>
          <p:cNvPr id="3" name="Symbol zastępczy zawartości 2">
            <a:extLst>
              <a:ext uri="{FF2B5EF4-FFF2-40B4-BE49-F238E27FC236}">
                <a16:creationId xmlns:a16="http://schemas.microsoft.com/office/drawing/2014/main" xmlns="" id="{F362E502-5CA0-4A90-AB9F-83B127B99B82}"/>
              </a:ext>
            </a:extLst>
          </p:cNvPr>
          <p:cNvSpPr>
            <a:spLocks noGrp="1"/>
          </p:cNvSpPr>
          <p:nvPr>
            <p:ph idx="1"/>
          </p:nvPr>
        </p:nvSpPr>
        <p:spPr>
          <a:xfrm>
            <a:off x="6391903" y="2121763"/>
            <a:ext cx="5235490" cy="3773010"/>
          </a:xfrm>
        </p:spPr>
        <p:txBody>
          <a:bodyPr>
            <a:normAutofit/>
          </a:bodyPr>
          <a:lstStyle/>
          <a:p>
            <a:pPr lvl="0">
              <a:spcBef>
                <a:spcPts val="475"/>
              </a:spcBef>
              <a:spcAft>
                <a:spcPts val="600"/>
              </a:spcAft>
            </a:pPr>
            <a:r>
              <a:rPr lang="sk-SK" sz="1400" dirty="0">
                <a:solidFill>
                  <a:schemeClr val="bg1"/>
                </a:solidFill>
                <a:latin typeface="Trebuchet MS" pitchFamily="34"/>
              </a:rPr>
              <a:t>Rozdelenie do skupín by malo byť realizované s ohľadom na poznávacie schopnosti žiakov, ich zručnosti a záujmy takým spôsobom, aby boli rovnomerne rozdelené sily v jednotlivých skupinách.</a:t>
            </a:r>
          </a:p>
          <a:p>
            <a:pPr lvl="0">
              <a:spcBef>
                <a:spcPts val="475"/>
              </a:spcBef>
              <a:spcAft>
                <a:spcPts val="600"/>
              </a:spcAft>
            </a:pPr>
            <a:r>
              <a:rPr lang="sk-SK" sz="1400" dirty="0">
                <a:solidFill>
                  <a:schemeClr val="bg1"/>
                </a:solidFill>
                <a:latin typeface="Trebuchet MS" pitchFamily="34"/>
              </a:rPr>
              <a:t>Učiteľ by mal dôkladne preanalyzovať obsah spolu so žiakmi, až kým si nebude istý, že ho žiaci správne pochopili. Mal by im pomáhať, radiť, objasňovať, ale nie ponúkať hotové riešenia. Táto metóda bude dobrou formou na učenie sa samostatnosti.</a:t>
            </a:r>
          </a:p>
          <a:p>
            <a:pPr lvl="0">
              <a:spcBef>
                <a:spcPts val="475"/>
              </a:spcBef>
              <a:spcAft>
                <a:spcPts val="600"/>
              </a:spcAft>
            </a:pPr>
            <a:r>
              <a:rPr lang="sk-SK" sz="1400" dirty="0">
                <a:solidFill>
                  <a:schemeClr val="bg1"/>
                </a:solidFill>
                <a:latin typeface="Trebuchet MS" pitchFamily="34"/>
              </a:rPr>
              <a:t>Učiteľ by mal pomáhať žiakom pri oboznamovaní sa so zdrojovými materiálmi. Mal by vysvetľovať nezrozumiteľné slová, prípadne odkázať žiakov na príslušný slovník.</a:t>
            </a:r>
          </a:p>
          <a:p>
            <a:pPr marL="514350" lvl="0" indent="-514350">
              <a:spcBef>
                <a:spcPts val="475"/>
              </a:spcBef>
              <a:spcAft>
                <a:spcPts val="600"/>
              </a:spcAft>
              <a:buFont typeface="Calibri Light"/>
              <a:buAutoNum type="arabicPeriod"/>
            </a:pPr>
            <a:endParaRPr lang="pl-PL" sz="1400" dirty="0">
              <a:solidFill>
                <a:schemeClr val="bg1"/>
              </a:solidFill>
              <a:latin typeface="Trebuchet MS" pitchFamily="34"/>
            </a:endParaRPr>
          </a:p>
          <a:p>
            <a:endParaRPr lang="pl-PL" sz="1400" dirty="0">
              <a:solidFill>
                <a:schemeClr val="bg1"/>
              </a:solidFill>
            </a:endParaRPr>
          </a:p>
        </p:txBody>
      </p:sp>
    </p:spTree>
    <p:extLst>
      <p:ext uri="{BB962C8B-B14F-4D97-AF65-F5344CB8AC3E}">
        <p14:creationId xmlns:p14="http://schemas.microsoft.com/office/powerpoint/2010/main" val="210500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ukienka, Edukacja, Stos, Czerwony, Kobieta, Blask">
            <a:extLst>
              <a:ext uri="{FF2B5EF4-FFF2-40B4-BE49-F238E27FC236}">
                <a16:creationId xmlns:a16="http://schemas.microsoft.com/office/drawing/2014/main" xmlns="" id="{C2708A84-1103-4FA2-AAA5-97C00C4FA9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9371" y="2377153"/>
            <a:ext cx="3266619" cy="32666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D4724529-7CBF-4B61-B071-FD9732806A57}"/>
              </a:ext>
            </a:extLst>
          </p:cNvPr>
          <p:cNvSpPr>
            <a:spLocks noGrp="1"/>
          </p:cNvSpPr>
          <p:nvPr>
            <p:ph type="title" idx="4294967295"/>
          </p:nvPr>
        </p:nvSpPr>
        <p:spPr>
          <a:xfrm>
            <a:off x="4702204" y="2206291"/>
            <a:ext cx="7164387" cy="1325563"/>
          </a:xfrm>
        </p:spPr>
        <p:txBody>
          <a:bodyPr>
            <a:normAutofit/>
          </a:bodyPr>
          <a:lstStyle/>
          <a:p>
            <a:r>
              <a:rPr lang="pl-PL" dirty="0"/>
              <a:t>PORADCA PRE UČITEĽA</a:t>
            </a:r>
          </a:p>
        </p:txBody>
      </p:sp>
      <p:sp>
        <p:nvSpPr>
          <p:cNvPr id="3" name="Symbol zastępczy zawartości 2">
            <a:extLst>
              <a:ext uri="{FF2B5EF4-FFF2-40B4-BE49-F238E27FC236}">
                <a16:creationId xmlns:a16="http://schemas.microsoft.com/office/drawing/2014/main" xmlns="" id="{BC2BA5EF-F5D0-4150-BCF2-987601EF91BA}"/>
              </a:ext>
            </a:extLst>
          </p:cNvPr>
          <p:cNvSpPr>
            <a:spLocks noGrp="1"/>
          </p:cNvSpPr>
          <p:nvPr>
            <p:ph idx="4294967295"/>
          </p:nvPr>
        </p:nvSpPr>
        <p:spPr>
          <a:xfrm>
            <a:off x="2889504" y="3531854"/>
            <a:ext cx="8565607" cy="2618351"/>
          </a:xfrm>
        </p:spPr>
        <p:txBody>
          <a:bodyPr>
            <a:normAutofit/>
          </a:bodyPr>
          <a:lstStyle/>
          <a:p>
            <a:pPr lvl="0">
              <a:spcBef>
                <a:spcPts val="475"/>
              </a:spcBef>
              <a:spcAft>
                <a:spcPts val="600"/>
              </a:spcAft>
            </a:pPr>
            <a:r>
              <a:rPr lang="sk-SK" sz="2000" dirty="0">
                <a:latin typeface="Trebuchet MS" pitchFamily="34"/>
              </a:rPr>
              <a:t>Čas na realizáciu projektu by mal byť prispôsobený možnostiam žiakov. Nie je vopred určený. Predpokladaný čas realizácie sú 2 hodiny ( príprava prezentácie + prezentácie práce na triednom fóre).</a:t>
            </a:r>
          </a:p>
          <a:p>
            <a:pPr lvl="0">
              <a:spcBef>
                <a:spcPts val="475"/>
              </a:spcBef>
              <a:spcAft>
                <a:spcPts val="600"/>
              </a:spcAft>
            </a:pPr>
            <a:r>
              <a:rPr lang="sk-SK" sz="2000" dirty="0">
                <a:latin typeface="Trebuchet MS" pitchFamily="34"/>
              </a:rPr>
              <a:t> Možno tiež zaviesť anonymného hodnotenie prezentovanej práce žiakmi z iných skupín.</a:t>
            </a:r>
          </a:p>
          <a:p>
            <a:pPr lvl="0">
              <a:spcBef>
                <a:spcPts val="475"/>
              </a:spcBef>
              <a:spcAft>
                <a:spcPts val="600"/>
              </a:spcAft>
            </a:pPr>
            <a:r>
              <a:rPr lang="sk-SK" sz="2000" dirty="0">
                <a:latin typeface="Trebuchet MS" pitchFamily="34"/>
              </a:rPr>
              <a:t> Prezentácia by mala slúžiť ako didaktický materiál na výučbu fyziky.</a:t>
            </a:r>
          </a:p>
          <a:p>
            <a:endParaRPr lang="pl-PL" sz="2000" dirty="0">
              <a:solidFill>
                <a:schemeClr val="bg1"/>
              </a:solidFill>
            </a:endParaRPr>
          </a:p>
        </p:txBody>
      </p:sp>
      <p:pic>
        <p:nvPicPr>
          <p:cNvPr id="5" name="Obraz 4">
            <a:extLst>
              <a:ext uri="{FF2B5EF4-FFF2-40B4-BE49-F238E27FC236}">
                <a16:creationId xmlns:a16="http://schemas.microsoft.com/office/drawing/2014/main" xmlns="" id="{70C527FB-4CF9-44D9-9FAF-71098803E1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27"/>
            <a:ext cx="12192000" cy="250297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3861" y="6301032"/>
            <a:ext cx="1744278" cy="556968"/>
          </a:xfrm>
          <a:prstGeom prst="rect">
            <a:avLst/>
          </a:prstGeom>
        </p:spPr>
      </p:pic>
    </p:spTree>
    <p:extLst>
      <p:ext uri="{BB962C8B-B14F-4D97-AF65-F5344CB8AC3E}">
        <p14:creationId xmlns:p14="http://schemas.microsoft.com/office/powerpoint/2010/main" val="98073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m, Strona Główna, Mieszkaniowej">
            <a:extLst>
              <a:ext uri="{FF2B5EF4-FFF2-40B4-BE49-F238E27FC236}">
                <a16:creationId xmlns:a16="http://schemas.microsoft.com/office/drawing/2014/main" xmlns="" id="{65E7BE4A-AB95-4556-AC90-C016F4BF81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6" r="23809"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1C6CAFB8-5F23-4B93-9014-F9968F045250}"/>
              </a:ext>
            </a:extLst>
          </p:cNvPr>
          <p:cNvSpPr>
            <a:spLocks noGrp="1"/>
          </p:cNvSpPr>
          <p:nvPr>
            <p:ph type="title"/>
          </p:nvPr>
        </p:nvSpPr>
        <p:spPr>
          <a:xfrm>
            <a:off x="648929" y="629266"/>
            <a:ext cx="3651467" cy="1676603"/>
          </a:xfrm>
        </p:spPr>
        <p:txBody>
          <a:bodyPr>
            <a:normAutofit/>
          </a:bodyPr>
          <a:lstStyle/>
          <a:p>
            <a:r>
              <a:rPr lang="pl-PL" sz="3700" b="1" dirty="0"/>
              <a:t>ÚVOD</a:t>
            </a:r>
          </a:p>
        </p:txBody>
      </p:sp>
      <p:sp>
        <p:nvSpPr>
          <p:cNvPr id="5" name="Symbol zastępczy zawartości 4">
            <a:extLst>
              <a:ext uri="{FF2B5EF4-FFF2-40B4-BE49-F238E27FC236}">
                <a16:creationId xmlns:a16="http://schemas.microsoft.com/office/drawing/2014/main" xmlns="" id="{AF021669-594C-44C0-8A3A-0FEA2A4605F2}"/>
              </a:ext>
            </a:extLst>
          </p:cNvPr>
          <p:cNvSpPr txBox="1">
            <a:spLocks noGrp="1"/>
          </p:cNvSpPr>
          <p:nvPr>
            <p:ph idx="1"/>
          </p:nvPr>
        </p:nvSpPr>
        <p:spPr>
          <a:xfrm>
            <a:off x="648931" y="2438400"/>
            <a:ext cx="3651466" cy="3785419"/>
          </a:xfrm>
          <a:prstGeom prst="rect">
            <a:avLst/>
          </a:prstGeom>
        </p:spPr>
        <p:txBody>
          <a:bodyPr vert="horz" lIns="90004" tIns="44997" rIns="90004" bIns="44997" anchorCtr="0" compatLnSpc="0">
            <a:normAutofit/>
          </a:bodyPr>
          <a:lstStyle/>
          <a:p>
            <a:pPr marL="0" lvl="0" indent="0">
              <a:buNone/>
            </a:pPr>
            <a:r>
              <a:rPr lang="sk-SK" sz="1700" dirty="0"/>
              <a:t>Vitajte !</a:t>
            </a:r>
          </a:p>
          <a:p>
            <a:pPr marL="0" lvl="0" indent="0" algn="just">
              <a:buNone/>
            </a:pPr>
            <a:r>
              <a:rPr lang="sk-SK" sz="1700" dirty="0"/>
              <a:t>Na našich hodinách nahliadneme do kuchyne, aby sme tam našli fyzikálne javy. Ak sa Vám zdá, že v kuchyni možno len pripravovať jedlá, ste na veľkom omyle. V kuchyni sa môžete učiť aj fyziku, rozmýšľať nad rôznymi fyzikálnymi javmi. Dnes sa sami pokúsite zodpovedať na otázky : Ako nám fyzika zjednodušuje život a pomáha v kuchyni? </a:t>
            </a:r>
          </a:p>
          <a:p>
            <a:pPr marL="0" lvl="0" indent="0" algn="just">
              <a:buNone/>
            </a:pPr>
            <a:r>
              <a:rPr lang="sk-SK" sz="1700" dirty="0"/>
              <a:t>Vydajte sa s nami na cestu tvorivého hľadania:)</a:t>
            </a:r>
          </a:p>
          <a:p>
            <a:pPr marL="0" indent="0">
              <a:buNone/>
            </a:pPr>
            <a:endParaRPr lang="pl-PL" sz="1700" dirty="0"/>
          </a:p>
        </p:txBody>
      </p:sp>
    </p:spTree>
    <p:extLst>
      <p:ext uri="{BB962C8B-B14F-4D97-AF65-F5344CB8AC3E}">
        <p14:creationId xmlns:p14="http://schemas.microsoft.com/office/powerpoint/2010/main" val="219374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uczyciel W Szkole, Nauczyciel, Szkoły">
            <a:extLst>
              <a:ext uri="{FF2B5EF4-FFF2-40B4-BE49-F238E27FC236}">
                <a16:creationId xmlns:a16="http://schemas.microsoft.com/office/drawing/2014/main" xmlns="" id="{29E2D574-82BB-4E2A-ABE8-B9D78BDBA75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 r="10371" b="-2"/>
          <a:stretch/>
        </p:blipFill>
        <p:spPr bwMode="auto">
          <a:xfrm>
            <a:off x="5524107" y="640082"/>
            <a:ext cx="6028230"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9EB646E-38EF-420A-AA57-61C4FCC23DE5}"/>
              </a:ext>
            </a:extLst>
          </p:cNvPr>
          <p:cNvSpPr>
            <a:spLocks noGrp="1"/>
          </p:cNvSpPr>
          <p:nvPr>
            <p:ph type="title"/>
          </p:nvPr>
        </p:nvSpPr>
        <p:spPr>
          <a:xfrm>
            <a:off x="648929" y="629266"/>
            <a:ext cx="3667039" cy="1676603"/>
          </a:xfrm>
        </p:spPr>
        <p:txBody>
          <a:bodyPr>
            <a:normAutofit/>
          </a:bodyPr>
          <a:lstStyle/>
          <a:p>
            <a:r>
              <a:rPr lang="pl-PL" b="1" dirty="0"/>
              <a:t>ÚLOHY</a:t>
            </a:r>
          </a:p>
        </p:txBody>
      </p:sp>
      <p:sp>
        <p:nvSpPr>
          <p:cNvPr id="3" name="Symbol zastępczy zawartości 2">
            <a:extLst>
              <a:ext uri="{FF2B5EF4-FFF2-40B4-BE49-F238E27FC236}">
                <a16:creationId xmlns:a16="http://schemas.microsoft.com/office/drawing/2014/main" xmlns="" id="{C56F96A0-57CD-4B72-AD51-AA7B2FC7428B}"/>
              </a:ext>
            </a:extLst>
          </p:cNvPr>
          <p:cNvSpPr>
            <a:spLocks noGrp="1"/>
          </p:cNvSpPr>
          <p:nvPr>
            <p:ph idx="1"/>
          </p:nvPr>
        </p:nvSpPr>
        <p:spPr>
          <a:xfrm>
            <a:off x="648930" y="2438400"/>
            <a:ext cx="3667037" cy="3785419"/>
          </a:xfrm>
        </p:spPr>
        <p:txBody>
          <a:bodyPr>
            <a:normAutofit/>
          </a:bodyPr>
          <a:lstStyle/>
          <a:p>
            <a:pPr marL="0" lvl="0" indent="0" algn="just">
              <a:buNone/>
            </a:pPr>
            <a:r>
              <a:rPr lang="sk-SK" sz="1500" dirty="0"/>
              <a:t>Vašou úlohou bude oboznámiť sa so zariadeniami a procesmi, ktoré sa odohrávajú v kuchyni. Budeme sa venovať:</a:t>
            </a:r>
          </a:p>
          <a:p>
            <a:pPr lvl="0" algn="just"/>
            <a:r>
              <a:rPr lang="sk-SK" sz="1500" dirty="0"/>
              <a:t>Tlakovým hrncom</a:t>
            </a:r>
          </a:p>
          <a:p>
            <a:pPr lvl="0" algn="just"/>
            <a:r>
              <a:rPr lang="sk-SK" sz="1500" dirty="0"/>
              <a:t>Čajníkom s píšťalkou</a:t>
            </a:r>
          </a:p>
          <a:p>
            <a:pPr lvl="0" algn="just"/>
            <a:r>
              <a:rPr lang="sk-SK" sz="1500" dirty="0"/>
              <a:t>Termoskám</a:t>
            </a:r>
          </a:p>
          <a:p>
            <a:pPr lvl="0" algn="just"/>
            <a:r>
              <a:rPr lang="sk-SK" sz="1500" dirty="0"/>
              <a:t>Indukčným platniam</a:t>
            </a:r>
          </a:p>
          <a:p>
            <a:pPr lvl="0" algn="just"/>
            <a:r>
              <a:rPr lang="sk-SK" sz="1500" dirty="0"/>
              <a:t>Otváračom fliaš</a:t>
            </a:r>
          </a:p>
          <a:p>
            <a:pPr lvl="0" algn="just"/>
            <a:r>
              <a:rPr lang="sk-SK" sz="1500" dirty="0" err="1"/>
              <a:t>Viečkovaním</a:t>
            </a:r>
            <a:r>
              <a:rPr lang="sk-SK" sz="1500" dirty="0"/>
              <a:t> pohárov</a:t>
            </a:r>
          </a:p>
          <a:p>
            <a:pPr marL="0" lvl="0" indent="0" algn="just">
              <a:buNone/>
            </a:pPr>
            <a:r>
              <a:rPr lang="sk-SK" sz="1500" dirty="0"/>
              <a:t>Ako fungujú tieto zariadenia a v čom spočívajú tieto procesy? Rýchlo do práce</a:t>
            </a:r>
            <a:r>
              <a:rPr lang="sk-SK" sz="1500" dirty="0">
                <a:sym typeface="Wingdings" panose="05000000000000000000" pitchFamily="2" charset="2"/>
              </a:rPr>
              <a:t></a:t>
            </a:r>
            <a:endParaRPr lang="sk-SK" sz="1500" dirty="0"/>
          </a:p>
          <a:p>
            <a:endParaRPr lang="pl-PL" sz="1500" dirty="0"/>
          </a:p>
        </p:txBody>
      </p:sp>
    </p:spTree>
    <p:extLst>
      <p:ext uri="{BB962C8B-B14F-4D97-AF65-F5344CB8AC3E}">
        <p14:creationId xmlns:p14="http://schemas.microsoft.com/office/powerpoint/2010/main" val="300479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365881F8-7250-41AD-9EDE-20D9BB23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637" r="25897" b="1"/>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
        <p:nvSpPr>
          <p:cNvPr id="10"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027F805A-1CD7-40A9-A17A-DD32E7D8ACF6}"/>
              </a:ext>
            </a:extLst>
          </p:cNvPr>
          <p:cNvSpPr>
            <a:spLocks noGrp="1"/>
          </p:cNvSpPr>
          <p:nvPr>
            <p:ph type="title"/>
          </p:nvPr>
        </p:nvSpPr>
        <p:spPr>
          <a:xfrm>
            <a:off x="838200" y="365125"/>
            <a:ext cx="10515600" cy="1325563"/>
          </a:xfrm>
        </p:spPr>
        <p:txBody>
          <a:bodyPr>
            <a:normAutofit/>
          </a:bodyPr>
          <a:lstStyle/>
          <a:p>
            <a:r>
              <a:rPr lang="pl-PL" dirty="0"/>
              <a:t>PROCES</a:t>
            </a:r>
          </a:p>
        </p:txBody>
      </p:sp>
      <p:sp>
        <p:nvSpPr>
          <p:cNvPr id="3" name="Symbol zastępczy zawartości 2">
            <a:extLst>
              <a:ext uri="{FF2B5EF4-FFF2-40B4-BE49-F238E27FC236}">
                <a16:creationId xmlns:a16="http://schemas.microsoft.com/office/drawing/2014/main" xmlns="" id="{7EF99F83-A676-4821-940C-7467702178AC}"/>
              </a:ext>
            </a:extLst>
          </p:cNvPr>
          <p:cNvSpPr>
            <a:spLocks noGrp="1"/>
          </p:cNvSpPr>
          <p:nvPr>
            <p:ph idx="1"/>
          </p:nvPr>
        </p:nvSpPr>
        <p:spPr>
          <a:xfrm>
            <a:off x="838200" y="2015406"/>
            <a:ext cx="6588625" cy="4065986"/>
          </a:xfrm>
        </p:spPr>
        <p:txBody>
          <a:bodyPr anchor="ctr">
            <a:normAutofit/>
          </a:bodyPr>
          <a:lstStyle/>
          <a:p>
            <a:pPr marL="0" lvl="0" indent="0">
              <a:buNone/>
            </a:pPr>
            <a:r>
              <a:rPr lang="pl-PL" sz="1600" dirty="0">
                <a:solidFill>
                  <a:schemeClr val="bg1"/>
                </a:solidFill>
              </a:rPr>
              <a:t> </a:t>
            </a:r>
            <a:r>
              <a:rPr lang="sk-SK" sz="1600" dirty="0">
                <a:solidFill>
                  <a:schemeClr val="bg1"/>
                </a:solidFill>
              </a:rPr>
              <a:t>Vašu prácu bude hodnotiť učiteľ. Pri tvorbe prezentácie myslite na najdôležitejšie zásady:</a:t>
            </a:r>
          </a:p>
          <a:p>
            <a:pPr lvl="0">
              <a:buChar char="-"/>
            </a:pPr>
            <a:r>
              <a:rPr lang="sk-SK" sz="1600" dirty="0">
                <a:solidFill>
                  <a:schemeClr val="bg1"/>
                </a:solidFill>
              </a:rPr>
              <a:t>Informácie by mali byť správne a vyčerpávajúce (úplne). Môžete využiť aj iné zdroje ( nie len navrhované).</a:t>
            </a:r>
          </a:p>
          <a:p>
            <a:pPr lvl="0">
              <a:buChar char="-"/>
            </a:pPr>
            <a:r>
              <a:rPr lang="sk-SK" sz="1600" dirty="0">
                <a:solidFill>
                  <a:schemeClr val="bg1"/>
                </a:solidFill>
              </a:rPr>
              <a:t>Prezentácia by mala byť čitateľná, estetická, mala by obsahovať grafické prvky ( ilustrácie, fotografie…).</a:t>
            </a:r>
          </a:p>
          <a:p>
            <a:pPr lvl="0">
              <a:buChar char="-"/>
            </a:pPr>
            <a:r>
              <a:rPr lang="sk-SK" sz="1600" dirty="0">
                <a:solidFill>
                  <a:schemeClr val="bg1"/>
                </a:solidFill>
              </a:rPr>
              <a:t>Každý z Vás by sa mal snažiť a angažovať do práce. Mali by ste spolupracovať.</a:t>
            </a:r>
          </a:p>
          <a:p>
            <a:pPr lvl="0">
              <a:buChar char="-"/>
            </a:pPr>
            <a:r>
              <a:rPr lang="sk-SK" sz="1600" dirty="0">
                <a:solidFill>
                  <a:schemeClr val="bg1"/>
                </a:solidFill>
              </a:rPr>
              <a:t>Na záver predstavíte svoju prezentáciu spolužiakom z triedy. Pripravte ju dobre, zaujímavým spôsobom, aby ste zaujali aj ostatných. Učiteľ a Vaši spolužiaci Vám môžu položiť otázky týkajúce sa Vašej témy.</a:t>
            </a:r>
          </a:p>
          <a:p>
            <a:pPr lvl="0">
              <a:buChar char="-"/>
            </a:pPr>
            <a:r>
              <a:rPr lang="sk-SK" sz="1600" dirty="0">
                <a:solidFill>
                  <a:schemeClr val="bg1"/>
                </a:solidFill>
              </a:rPr>
              <a:t>       PRAJEM VÁM PRÍJEMNÚ PRÁCU A SPOLUPRÁCU </a:t>
            </a:r>
            <a:r>
              <a:rPr lang="sk-SK" sz="1600" dirty="0">
                <a:solidFill>
                  <a:schemeClr val="bg1"/>
                </a:solidFill>
                <a:latin typeface="Wingdings" pitchFamily="2"/>
              </a:rPr>
              <a:t></a:t>
            </a:r>
            <a:endParaRPr lang="sk-SK" sz="1600" dirty="0">
              <a:solidFill>
                <a:schemeClr val="bg1"/>
              </a:solidFill>
            </a:endParaRPr>
          </a:p>
          <a:p>
            <a:endParaRPr lang="pl-PL" sz="1600" dirty="0">
              <a:solidFill>
                <a:schemeClr val="bg1"/>
              </a:solidFill>
            </a:endParaRPr>
          </a:p>
        </p:txBody>
      </p:sp>
    </p:spTree>
    <p:extLst>
      <p:ext uri="{BB962C8B-B14F-4D97-AF65-F5344CB8AC3E}">
        <p14:creationId xmlns:p14="http://schemas.microsoft.com/office/powerpoint/2010/main" val="255080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dzie, Różnorodność, Etnicznych, Trzy, Kobiety, Grupa">
            <a:extLst>
              <a:ext uri="{FF2B5EF4-FFF2-40B4-BE49-F238E27FC236}">
                <a16:creationId xmlns:a16="http://schemas.microsoft.com/office/drawing/2014/main" xmlns="" id="{4B3EC136-779C-463C-AD15-405D3DB23C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80" r="4390"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8699880E-7913-416E-910B-1C276ED03FA8}"/>
              </a:ext>
            </a:extLst>
          </p:cNvPr>
          <p:cNvSpPr>
            <a:spLocks noGrp="1"/>
          </p:cNvSpPr>
          <p:nvPr>
            <p:ph type="title"/>
          </p:nvPr>
        </p:nvSpPr>
        <p:spPr>
          <a:xfrm>
            <a:off x="648929" y="629266"/>
            <a:ext cx="5127031" cy="1676603"/>
          </a:xfrm>
        </p:spPr>
        <p:txBody>
          <a:bodyPr>
            <a:normAutofit/>
          </a:bodyPr>
          <a:lstStyle/>
          <a:p>
            <a:r>
              <a:rPr lang="pl-PL" b="1" dirty="0"/>
              <a:t>PROCES</a:t>
            </a:r>
          </a:p>
        </p:txBody>
      </p:sp>
      <p:sp>
        <p:nvSpPr>
          <p:cNvPr id="3" name="Symbol zastępczy zawartości 2">
            <a:extLst>
              <a:ext uri="{FF2B5EF4-FFF2-40B4-BE49-F238E27FC236}">
                <a16:creationId xmlns:a16="http://schemas.microsoft.com/office/drawing/2014/main" xmlns="" id="{CFE9CA57-01B7-4862-AAE7-D353315799A6}"/>
              </a:ext>
            </a:extLst>
          </p:cNvPr>
          <p:cNvSpPr>
            <a:spLocks noGrp="1"/>
          </p:cNvSpPr>
          <p:nvPr>
            <p:ph idx="1"/>
          </p:nvPr>
        </p:nvSpPr>
        <p:spPr>
          <a:xfrm>
            <a:off x="648930" y="2438400"/>
            <a:ext cx="5127029" cy="3785419"/>
          </a:xfrm>
        </p:spPr>
        <p:txBody>
          <a:bodyPr>
            <a:normAutofit/>
          </a:bodyPr>
          <a:lstStyle/>
          <a:p>
            <a:pPr marL="457200" lvl="0" indent="-457200" algn="just">
              <a:buFont typeface="Calibri Light"/>
              <a:buAutoNum type="arabicPeriod"/>
            </a:pPr>
            <a:r>
              <a:rPr lang="sk-SK" sz="1500" dirty="0"/>
              <a:t>V prvej etape sa rozdelíte do skupín. Bez ohľadu na to, koľko žiakov je v triede, rozdeľte sa do troch skupín. Každá skupina musí vypracovať dve náhodne vybrané témy. Váš učiteľ Vám pomôže pri rozdelení do skupín a losovaní otázok.</a:t>
            </a:r>
          </a:p>
          <a:p>
            <a:pPr marL="457200" lvl="0" indent="-457200" algn="just">
              <a:buFont typeface="Calibri Light"/>
              <a:buAutoNum type="arabicPeriod"/>
            </a:pPr>
            <a:r>
              <a:rPr lang="sk-SK" sz="1500" dirty="0"/>
              <a:t>Teraz Vám dôkladne vysvetlím, čo bude Vašou úlohou, v závislosti o toho, akej téme sa budete venovať. Budete hľadať odpovede na konkrétne otázky. Vaša práca bude mať formu prezentácie v programe </a:t>
            </a:r>
            <a:r>
              <a:rPr lang="sk-SK" sz="1500" dirty="0" err="1"/>
              <a:t>Power</a:t>
            </a:r>
            <a:r>
              <a:rPr lang="sk-SK" sz="1500" dirty="0"/>
              <a:t> Point. Nižšie nájdete presnú informáciu, čo by Vaša prezentácia mala obsahovať. Môžete tam samozrejme pridať aj vlastné nápady.</a:t>
            </a:r>
          </a:p>
          <a:p>
            <a:endParaRPr lang="sk-SK" sz="1500" dirty="0"/>
          </a:p>
        </p:txBody>
      </p:sp>
    </p:spTree>
    <p:extLst>
      <p:ext uri="{BB962C8B-B14F-4D97-AF65-F5344CB8AC3E}">
        <p14:creationId xmlns:p14="http://schemas.microsoft.com/office/powerpoint/2010/main" val="384816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99628BE-4A40-4B4B-97B9-F08EFA5DA163}"/>
              </a:ext>
            </a:extLst>
          </p:cNvPr>
          <p:cNvSpPr>
            <a:spLocks noGrp="1"/>
          </p:cNvSpPr>
          <p:nvPr>
            <p:ph type="title"/>
          </p:nvPr>
        </p:nvSpPr>
        <p:spPr>
          <a:xfrm>
            <a:off x="838200" y="365126"/>
            <a:ext cx="5340605" cy="1146176"/>
          </a:xfrm>
        </p:spPr>
        <p:txBody>
          <a:bodyPr>
            <a:normAutofit/>
          </a:bodyPr>
          <a:lstStyle/>
          <a:p>
            <a:r>
              <a:rPr lang="pl-PL" dirty="0"/>
              <a:t>PROCES </a:t>
            </a:r>
          </a:p>
        </p:txBody>
      </p:sp>
      <p:sp>
        <p:nvSpPr>
          <p:cNvPr id="3" name="Symbol zastępczy zawartości 2">
            <a:extLst>
              <a:ext uri="{FF2B5EF4-FFF2-40B4-BE49-F238E27FC236}">
                <a16:creationId xmlns:a16="http://schemas.microsoft.com/office/drawing/2014/main" xmlns="" id="{226666C7-FF46-4077-8DB4-54D35245A266}"/>
              </a:ext>
            </a:extLst>
          </p:cNvPr>
          <p:cNvSpPr>
            <a:spLocks noGrp="1"/>
          </p:cNvSpPr>
          <p:nvPr>
            <p:ph idx="1"/>
          </p:nvPr>
        </p:nvSpPr>
        <p:spPr>
          <a:xfrm>
            <a:off x="301658" y="1876430"/>
            <a:ext cx="4139713" cy="3936542"/>
          </a:xfrm>
        </p:spPr>
        <p:txBody>
          <a:bodyPr anchor="ctr">
            <a:normAutofit/>
          </a:bodyPr>
          <a:lstStyle/>
          <a:p>
            <a:pPr marL="0" lvl="0" indent="0">
              <a:buNone/>
            </a:pPr>
            <a:r>
              <a:rPr lang="pl-PL" dirty="0">
                <a:solidFill>
                  <a:srgbClr val="C00000"/>
                </a:solidFill>
              </a:rPr>
              <a:t>TLAKOVÝ HRNIEC</a:t>
            </a:r>
          </a:p>
          <a:p>
            <a:pPr marL="0" lvl="0" indent="0">
              <a:buNone/>
            </a:pPr>
            <a:r>
              <a:rPr lang="sk-SK" sz="2000" dirty="0">
                <a:solidFill>
                  <a:schemeClr val="bg1"/>
                </a:solidFill>
              </a:rPr>
              <a:t>Čo je to tlakový hrniec?</a:t>
            </a:r>
          </a:p>
          <a:p>
            <a:pPr marL="0" lvl="0" indent="0">
              <a:buNone/>
            </a:pPr>
            <a:r>
              <a:rPr lang="sk-SK" sz="2000" dirty="0">
                <a:solidFill>
                  <a:schemeClr val="bg1"/>
                </a:solidFill>
              </a:rPr>
              <a:t>Nalepte obrázok tlakového hrnca.</a:t>
            </a:r>
          </a:p>
          <a:p>
            <a:pPr marL="0" lvl="0" indent="0">
              <a:buNone/>
            </a:pPr>
            <a:r>
              <a:rPr lang="sk-SK" sz="2000" dirty="0">
                <a:solidFill>
                  <a:schemeClr val="bg1"/>
                </a:solidFill>
              </a:rPr>
              <a:t>Ako funguje tlakový hrniec?</a:t>
            </a:r>
          </a:p>
          <a:p>
            <a:pPr marL="0" lvl="0" indent="0">
              <a:buNone/>
            </a:pPr>
            <a:r>
              <a:rPr lang="sk-SK" sz="2000" dirty="0">
                <a:solidFill>
                  <a:schemeClr val="bg1"/>
                </a:solidFill>
              </a:rPr>
              <a:t>Kto vymyslel tlakový hrniec?</a:t>
            </a:r>
          </a:p>
          <a:p>
            <a:pPr marL="0" lvl="0" indent="0">
              <a:buNone/>
            </a:pPr>
            <a:r>
              <a:rPr lang="sk-SK" sz="2000" dirty="0">
                <a:solidFill>
                  <a:schemeClr val="bg1"/>
                </a:solidFill>
              </a:rPr>
              <a:t>Výhody tlakového hrnca.</a:t>
            </a:r>
          </a:p>
          <a:p>
            <a:pPr marL="0" lvl="0" indent="0">
              <a:buNone/>
            </a:pPr>
            <a:r>
              <a:rPr lang="sk-SK" sz="2000" dirty="0">
                <a:solidFill>
                  <a:schemeClr val="bg1"/>
                </a:solidFill>
              </a:rPr>
              <a:t>Iné zaujímavosti týkajúce sa tlakového hrnca.</a:t>
            </a:r>
          </a:p>
          <a:p>
            <a:pPr marL="0" lvl="0" indent="0">
              <a:buNone/>
            </a:pPr>
            <a:endParaRPr lang="pl-PL" sz="2000" dirty="0">
              <a:solidFill>
                <a:schemeClr val="bg1"/>
              </a:solidFill>
            </a:endParaRPr>
          </a:p>
          <a:p>
            <a:endParaRPr lang="pl-PL" sz="2000" dirty="0">
              <a:solidFill>
                <a:schemeClr val="bg1"/>
              </a:solidFill>
            </a:endParaRPr>
          </a:p>
        </p:txBody>
      </p:sp>
      <p:pic>
        <p:nvPicPr>
          <p:cNvPr id="4098" name="Picture 2" descr="https://image.shutterstock.com/display_pic_with_logo/62496/163993736/stock-photo-pressure-cooker-in-a-kitchen-setting-163993736.jpg">
            <a:extLst>
              <a:ext uri="{FF2B5EF4-FFF2-40B4-BE49-F238E27FC236}">
                <a16:creationId xmlns:a16="http://schemas.microsoft.com/office/drawing/2014/main" xmlns="" id="{E07F557A-8A0A-476D-9784-CD9A595072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005" y="2526437"/>
            <a:ext cx="4286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0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hutterstock.com/display_pic_with_logo/363469/296713667/stock-photo-kettle-boiling-on-a-gas-stove-in-the-kitchen-focus-on-a-spout-296713667.jpg">
            <a:extLst>
              <a:ext uri="{FF2B5EF4-FFF2-40B4-BE49-F238E27FC236}">
                <a16:creationId xmlns:a16="http://schemas.microsoft.com/office/drawing/2014/main" xmlns="" id="{71E53A95-7B08-4B95-887C-32FE93774B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369" r="-1" b="-1"/>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6DC85DC9-3A4B-41FA-B91C-E248016716C7}"/>
              </a:ext>
            </a:extLst>
          </p:cNvPr>
          <p:cNvSpPr>
            <a:spLocks noGrp="1"/>
          </p:cNvSpPr>
          <p:nvPr>
            <p:ph type="title"/>
          </p:nvPr>
        </p:nvSpPr>
        <p:spPr>
          <a:xfrm>
            <a:off x="648929" y="629266"/>
            <a:ext cx="3667039" cy="1676603"/>
          </a:xfrm>
        </p:spPr>
        <p:txBody>
          <a:bodyPr>
            <a:normAutofit/>
          </a:bodyPr>
          <a:lstStyle/>
          <a:p>
            <a:r>
              <a:rPr lang="pl-PL" b="1"/>
              <a:t>PROCES </a:t>
            </a:r>
          </a:p>
        </p:txBody>
      </p:sp>
      <p:sp>
        <p:nvSpPr>
          <p:cNvPr id="3" name="Symbol zastępczy zawartości 2">
            <a:extLst>
              <a:ext uri="{FF2B5EF4-FFF2-40B4-BE49-F238E27FC236}">
                <a16:creationId xmlns:a16="http://schemas.microsoft.com/office/drawing/2014/main" xmlns="" id="{7DF053C5-4AD2-4890-8345-FCAB82C0E69E}"/>
              </a:ext>
            </a:extLst>
          </p:cNvPr>
          <p:cNvSpPr>
            <a:spLocks noGrp="1"/>
          </p:cNvSpPr>
          <p:nvPr>
            <p:ph idx="1"/>
          </p:nvPr>
        </p:nvSpPr>
        <p:spPr>
          <a:xfrm>
            <a:off x="648931" y="2231366"/>
            <a:ext cx="3667037" cy="3785419"/>
          </a:xfrm>
        </p:spPr>
        <p:txBody>
          <a:bodyPr>
            <a:normAutofit/>
          </a:bodyPr>
          <a:lstStyle/>
          <a:p>
            <a:pPr marL="0" lvl="0" indent="0">
              <a:buNone/>
            </a:pPr>
            <a:r>
              <a:rPr lang="sk-SK" sz="1800" b="1" dirty="0">
                <a:solidFill>
                  <a:srgbClr val="C00000"/>
                </a:solidFill>
              </a:rPr>
              <a:t>ČAJNÍK S PÍŠŤALKOU</a:t>
            </a:r>
          </a:p>
          <a:p>
            <a:pPr marL="0" lvl="0" indent="0">
              <a:buNone/>
            </a:pPr>
            <a:r>
              <a:rPr lang="sk-SK" sz="1800" dirty="0"/>
              <a:t>Čo je to čajník?</a:t>
            </a:r>
          </a:p>
          <a:p>
            <a:pPr marL="0" lvl="0" indent="0">
              <a:buNone/>
            </a:pPr>
            <a:r>
              <a:rPr lang="sk-SK" sz="1800" dirty="0"/>
              <a:t>Nalepte obrázok čajníka. </a:t>
            </a:r>
          </a:p>
          <a:p>
            <a:pPr marL="0" lvl="0" indent="0">
              <a:buNone/>
            </a:pPr>
            <a:r>
              <a:rPr lang="sk-SK" sz="1800" dirty="0"/>
              <a:t>Ako funguje čajník?</a:t>
            </a:r>
          </a:p>
          <a:p>
            <a:pPr marL="0" lvl="0" indent="0">
              <a:buNone/>
            </a:pPr>
            <a:r>
              <a:rPr lang="sk-SK" sz="1800" dirty="0"/>
              <a:t>Prečo čajníky pískajú?</a:t>
            </a:r>
          </a:p>
          <a:p>
            <a:pPr marL="0" lvl="0" indent="0">
              <a:buNone/>
            </a:pPr>
            <a:r>
              <a:rPr lang="sk-SK" sz="1800" dirty="0"/>
              <a:t>Výhody čajníka s píšťalou.</a:t>
            </a:r>
          </a:p>
          <a:p>
            <a:pPr marL="0" lvl="0" indent="0">
              <a:buNone/>
            </a:pPr>
            <a:r>
              <a:rPr lang="sk-SK" sz="1800" dirty="0"/>
              <a:t>Iné zaujímavosti týkajúce sa čajníka.</a:t>
            </a:r>
          </a:p>
          <a:p>
            <a:endParaRPr lang="pl-PL" sz="1800" dirty="0"/>
          </a:p>
        </p:txBody>
      </p:sp>
    </p:spTree>
    <p:extLst>
      <p:ext uri="{BB962C8B-B14F-4D97-AF65-F5344CB8AC3E}">
        <p14:creationId xmlns:p14="http://schemas.microsoft.com/office/powerpoint/2010/main" val="213926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rba, Skórzana Walizka, Skóra, Aktówka">
            <a:extLst>
              <a:ext uri="{FF2B5EF4-FFF2-40B4-BE49-F238E27FC236}">
                <a16:creationId xmlns:a16="http://schemas.microsoft.com/office/drawing/2014/main" xmlns="" id="{A5DA59FB-489C-467C-80C9-C6BD65E9F6C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4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9146B1C-6491-4938-BC78-D1FC893892F0}"/>
              </a:ext>
            </a:extLst>
          </p:cNvPr>
          <p:cNvSpPr>
            <a:spLocks noGrp="1"/>
          </p:cNvSpPr>
          <p:nvPr>
            <p:ph type="title"/>
          </p:nvPr>
        </p:nvSpPr>
        <p:spPr>
          <a:xfrm>
            <a:off x="594805" y="640263"/>
            <a:ext cx="5221266" cy="1344975"/>
          </a:xfrm>
        </p:spPr>
        <p:txBody>
          <a:bodyPr>
            <a:normAutofit/>
          </a:bodyPr>
          <a:lstStyle/>
          <a:p>
            <a:r>
              <a:rPr lang="pl-PL" sz="4000"/>
              <a:t>PROCES</a:t>
            </a:r>
          </a:p>
        </p:txBody>
      </p:sp>
      <p:sp>
        <p:nvSpPr>
          <p:cNvPr id="3" name="Symbol zastępczy zawartości 2">
            <a:extLst>
              <a:ext uri="{FF2B5EF4-FFF2-40B4-BE49-F238E27FC236}">
                <a16:creationId xmlns:a16="http://schemas.microsoft.com/office/drawing/2014/main" xmlns="" id="{D6B8A118-0106-492F-904C-E80736EEE475}"/>
              </a:ext>
            </a:extLst>
          </p:cNvPr>
          <p:cNvSpPr>
            <a:spLocks noGrp="1"/>
          </p:cNvSpPr>
          <p:nvPr>
            <p:ph idx="1"/>
          </p:nvPr>
        </p:nvSpPr>
        <p:spPr>
          <a:xfrm>
            <a:off x="594110" y="2121763"/>
            <a:ext cx="5235490" cy="3773010"/>
          </a:xfrm>
        </p:spPr>
        <p:txBody>
          <a:bodyPr>
            <a:normAutofit/>
          </a:bodyPr>
          <a:lstStyle/>
          <a:p>
            <a:pPr marL="0" lvl="0" indent="0">
              <a:buNone/>
            </a:pPr>
            <a:r>
              <a:rPr lang="sk-SK" sz="2400" dirty="0">
                <a:solidFill>
                  <a:srgbClr val="C00000"/>
                </a:solidFill>
              </a:rPr>
              <a:t>TERMOSKA</a:t>
            </a:r>
          </a:p>
          <a:p>
            <a:pPr marL="0" lvl="0" indent="0">
              <a:buNone/>
            </a:pPr>
            <a:r>
              <a:rPr lang="sk-SK" sz="2400" dirty="0"/>
              <a:t>Čo je termoska?</a:t>
            </a:r>
          </a:p>
          <a:p>
            <a:pPr marL="0" lvl="0" indent="0">
              <a:buNone/>
            </a:pPr>
            <a:r>
              <a:rPr lang="sk-SK" sz="2400" dirty="0"/>
              <a:t>Nalepte obrázok termosky.</a:t>
            </a:r>
          </a:p>
          <a:p>
            <a:pPr marL="0" lvl="0" indent="0">
              <a:buNone/>
            </a:pPr>
            <a:r>
              <a:rPr lang="sk-SK" sz="2400" dirty="0"/>
              <a:t>Ako funguje termoska?</a:t>
            </a:r>
          </a:p>
          <a:p>
            <a:pPr marL="0" lvl="0" indent="0">
              <a:buNone/>
            </a:pPr>
            <a:r>
              <a:rPr lang="sk-SK" sz="2400" dirty="0"/>
              <a:t>Kto vymyslel termosku?</a:t>
            </a:r>
          </a:p>
          <a:p>
            <a:pPr marL="0" lvl="0" indent="0">
              <a:buNone/>
            </a:pPr>
            <a:r>
              <a:rPr lang="sk-SK" sz="2400" dirty="0"/>
              <a:t>Výhody termosky.</a:t>
            </a:r>
          </a:p>
          <a:p>
            <a:pPr marL="0" lvl="0" indent="0">
              <a:buNone/>
            </a:pPr>
            <a:r>
              <a:rPr lang="sk-SK" sz="2400" dirty="0"/>
              <a:t>Iné zaujímavosti súvisiace s termoskou.</a:t>
            </a:r>
          </a:p>
          <a:p>
            <a:pPr marL="0" lvl="0" indent="0">
              <a:buNone/>
            </a:pPr>
            <a:endParaRPr lang="pl-PL" sz="2400" dirty="0"/>
          </a:p>
          <a:p>
            <a:endParaRPr lang="pl-PL" sz="2400" dirty="0"/>
          </a:p>
        </p:txBody>
      </p:sp>
    </p:spTree>
    <p:extLst>
      <p:ext uri="{BB962C8B-B14F-4D97-AF65-F5344CB8AC3E}">
        <p14:creationId xmlns:p14="http://schemas.microsoft.com/office/powerpoint/2010/main" val="340351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lniki-Kuchenka Elektryczna, Płyta">
            <a:extLst>
              <a:ext uri="{FF2B5EF4-FFF2-40B4-BE49-F238E27FC236}">
                <a16:creationId xmlns:a16="http://schemas.microsoft.com/office/drawing/2014/main" xmlns="" id="{9DE32919-37B5-468F-89DB-312E73DED59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81" r="19232" b="-1"/>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289DAADB-02F7-49DF-A656-21DA1EAFDC41}"/>
              </a:ext>
            </a:extLst>
          </p:cNvPr>
          <p:cNvSpPr>
            <a:spLocks noGrp="1"/>
          </p:cNvSpPr>
          <p:nvPr>
            <p:ph type="title"/>
          </p:nvPr>
        </p:nvSpPr>
        <p:spPr>
          <a:xfrm>
            <a:off x="838200" y="365125"/>
            <a:ext cx="10515600" cy="1325563"/>
          </a:xfrm>
        </p:spPr>
        <p:txBody>
          <a:bodyPr>
            <a:normAutofit/>
          </a:bodyPr>
          <a:lstStyle/>
          <a:p>
            <a:r>
              <a:rPr lang="pl-PL" b="1"/>
              <a:t>PROCES </a:t>
            </a:r>
          </a:p>
        </p:txBody>
      </p:sp>
      <p:sp>
        <p:nvSpPr>
          <p:cNvPr id="3" name="Symbol zastępczy zawartości 2">
            <a:extLst>
              <a:ext uri="{FF2B5EF4-FFF2-40B4-BE49-F238E27FC236}">
                <a16:creationId xmlns:a16="http://schemas.microsoft.com/office/drawing/2014/main" xmlns="" id="{5B11BFF9-44D5-4774-8E03-DC0CE00F7BDC}"/>
              </a:ext>
            </a:extLst>
          </p:cNvPr>
          <p:cNvSpPr>
            <a:spLocks noGrp="1"/>
          </p:cNvSpPr>
          <p:nvPr>
            <p:ph idx="1"/>
          </p:nvPr>
        </p:nvSpPr>
        <p:spPr>
          <a:xfrm>
            <a:off x="838200" y="2015406"/>
            <a:ext cx="6588625" cy="4065986"/>
          </a:xfrm>
        </p:spPr>
        <p:txBody>
          <a:bodyPr anchor="ctr">
            <a:normAutofit/>
          </a:bodyPr>
          <a:lstStyle/>
          <a:p>
            <a:pPr marL="0" lvl="0" indent="0">
              <a:buNone/>
            </a:pPr>
            <a:r>
              <a:rPr lang="sk-SK" sz="2000" dirty="0">
                <a:solidFill>
                  <a:schemeClr val="bg1"/>
                </a:solidFill>
              </a:rPr>
              <a:t>INDUKČNÁ VARNÁ DOSKA</a:t>
            </a:r>
          </a:p>
          <a:p>
            <a:pPr marL="0" lvl="0" indent="0">
              <a:buNone/>
            </a:pPr>
            <a:r>
              <a:rPr lang="sk-SK" sz="2000" dirty="0">
                <a:solidFill>
                  <a:schemeClr val="bg1"/>
                </a:solidFill>
              </a:rPr>
              <a:t>Čo je to indukčná varná doska?</a:t>
            </a:r>
          </a:p>
          <a:p>
            <a:pPr marL="0" lvl="0" indent="0">
              <a:buNone/>
            </a:pPr>
            <a:r>
              <a:rPr lang="sk-SK" sz="2000" dirty="0">
                <a:solidFill>
                  <a:schemeClr val="bg1"/>
                </a:solidFill>
              </a:rPr>
              <a:t>Nalepte obrázok indukčnej varnej dosky.</a:t>
            </a:r>
          </a:p>
          <a:p>
            <a:pPr marL="0" lvl="0" indent="0">
              <a:buNone/>
            </a:pPr>
            <a:r>
              <a:rPr lang="sk-SK" sz="2000" dirty="0">
                <a:solidFill>
                  <a:schemeClr val="bg1"/>
                </a:solidFill>
              </a:rPr>
              <a:t>Ako funguje indukčná varná doska?</a:t>
            </a:r>
          </a:p>
          <a:p>
            <a:pPr marL="0" lvl="0" indent="0">
              <a:buNone/>
            </a:pPr>
            <a:r>
              <a:rPr lang="sk-SK" sz="2000" dirty="0">
                <a:solidFill>
                  <a:schemeClr val="bg1"/>
                </a:solidFill>
              </a:rPr>
              <a:t>Výhody indukčnej varnej dosky?</a:t>
            </a:r>
          </a:p>
          <a:p>
            <a:pPr marL="0" lvl="0" indent="0">
              <a:buNone/>
            </a:pPr>
            <a:r>
              <a:rPr lang="sk-SK" sz="2000" dirty="0">
                <a:solidFill>
                  <a:schemeClr val="bg1"/>
                </a:solidFill>
              </a:rPr>
              <a:t>Aké hrnce potrebujeme na varenie na tejto doske?</a:t>
            </a:r>
          </a:p>
          <a:p>
            <a:pPr marL="0" lvl="0" indent="0">
              <a:buNone/>
            </a:pPr>
            <a:r>
              <a:rPr lang="sk-SK" sz="2000" dirty="0">
                <a:solidFill>
                  <a:schemeClr val="bg1"/>
                </a:solidFill>
              </a:rPr>
              <a:t>Iné zaujímavosti súvisiace s indukčnou varnou doskou.</a:t>
            </a:r>
          </a:p>
          <a:p>
            <a:endParaRPr lang="sk-SK" sz="2000" dirty="0">
              <a:solidFill>
                <a:schemeClr val="bg1"/>
              </a:solidFill>
            </a:endParaRPr>
          </a:p>
        </p:txBody>
      </p:sp>
    </p:spTree>
    <p:extLst>
      <p:ext uri="{BB962C8B-B14F-4D97-AF65-F5344CB8AC3E}">
        <p14:creationId xmlns:p14="http://schemas.microsoft.com/office/powerpoint/2010/main" val="72039426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1079</Words>
  <Application>Microsoft Office PowerPoint</Application>
  <PresentationFormat>Panoramiczny</PresentationFormat>
  <Paragraphs>148</Paragraphs>
  <Slides>18</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Arial</vt:lpstr>
      <vt:lpstr>Calibri</vt:lpstr>
      <vt:lpstr>Calibri Light</vt:lpstr>
      <vt:lpstr>Franklin Gothic Medium</vt:lpstr>
      <vt:lpstr>Lucida Sans Unicode</vt:lpstr>
      <vt:lpstr>Mangal</vt:lpstr>
      <vt:lpstr>Trebuchet MS</vt:lpstr>
      <vt:lpstr>Wingdings</vt:lpstr>
      <vt:lpstr>Motyw pakietu Office</vt:lpstr>
      <vt:lpstr>FYZIKA V KUCHYNI VEDOMOSTI Z FYZIKY WEB QUEST URČENÝ PRE DRUHÝ STUPEŇ ZÁKLADNÝCH ŠKÔL, KTORÝ ROZŠIRUJE PRAKTICKÉ VEDOMOSTI  AUTOR: SABINA FOLWARSKA</vt:lpstr>
      <vt:lpstr>ÚVOD</vt:lpstr>
      <vt:lpstr>ÚLOHY</vt:lpstr>
      <vt:lpstr>PROCES</vt:lpstr>
      <vt:lpstr>PROCES</vt:lpstr>
      <vt:lpstr>PROCES </vt:lpstr>
      <vt:lpstr>PROCES </vt:lpstr>
      <vt:lpstr>PROCES</vt:lpstr>
      <vt:lpstr>PROCES </vt:lpstr>
      <vt:lpstr>PROCES </vt:lpstr>
      <vt:lpstr>PROCES </vt:lpstr>
      <vt:lpstr>ZDROJE</vt:lpstr>
      <vt:lpstr>HODNOTENIE</vt:lpstr>
      <vt:lpstr>HODNOTENIE</vt:lpstr>
      <vt:lpstr>HODNOTENIE</vt:lpstr>
      <vt:lpstr>ZÁVER</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FIZYKA W KUCHNI  WEB QUEST DLA KLAS GIMNAZJALNYCH POSZERZAJĄCY PRAKTYCZNĄ WIEDZĘ Z ZAKRESU FIZYKI AUTOR: SABINA FOLWARSKA</dc:title>
  <dc:creator>Sabina Folwarska</dc:creator>
  <cp:lastModifiedBy>Anna Basta</cp:lastModifiedBy>
  <cp:revision>42</cp:revision>
  <dcterms:created xsi:type="dcterms:W3CDTF">2017-08-23T15:03:34Z</dcterms:created>
  <dcterms:modified xsi:type="dcterms:W3CDTF">2020-01-14T11:43:33Z</dcterms:modified>
</cp:coreProperties>
</file>