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8" r:id="rId9"/>
    <p:sldId id="269" r:id="rId10"/>
    <p:sldId id="262" r:id="rId11"/>
    <p:sldId id="263" r:id="rId12"/>
    <p:sldId id="264" r:id="rId13"/>
    <p:sldId id="272" r:id="rId14"/>
    <p:sldId id="265" r:id="rId15"/>
    <p:sldId id="266" r:id="rId16"/>
    <p:sldId id="267" r:id="rId17"/>
    <p:sldId id="270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E504-9759-4551-8AED-462FAE76A2EC}" type="datetimeFigureOut">
              <a:rPr lang="pl-PL" smtClean="0"/>
              <a:pPr/>
              <a:t>15.01.2020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B4D-E599-48E2-BC0F-9BEB64806E5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617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E504-9759-4551-8AED-462FAE76A2EC}" type="datetimeFigureOut">
              <a:rPr lang="pl-PL" smtClean="0"/>
              <a:pPr/>
              <a:t>15.01.2020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B4D-E599-48E2-BC0F-9BEB64806E5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1807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E504-9759-4551-8AED-462FAE76A2EC}" type="datetimeFigureOut">
              <a:rPr lang="pl-PL" smtClean="0"/>
              <a:pPr/>
              <a:t>15.01.2020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B4D-E599-48E2-BC0F-9BEB64806E5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570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E504-9759-4551-8AED-462FAE76A2EC}" type="datetimeFigureOut">
              <a:rPr lang="pl-PL" smtClean="0"/>
              <a:pPr/>
              <a:t>15.01.2020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B4D-E599-48E2-BC0F-9BEB64806E5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19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E504-9759-4551-8AED-462FAE76A2EC}" type="datetimeFigureOut">
              <a:rPr lang="pl-PL" smtClean="0"/>
              <a:pPr/>
              <a:t>15.01.2020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B4D-E599-48E2-BC0F-9BEB64806E5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405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E504-9759-4551-8AED-462FAE76A2EC}" type="datetimeFigureOut">
              <a:rPr lang="pl-PL" smtClean="0"/>
              <a:pPr/>
              <a:t>15.01.2020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B4D-E599-48E2-BC0F-9BEB64806E5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062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E504-9759-4551-8AED-462FAE76A2EC}" type="datetimeFigureOut">
              <a:rPr lang="pl-PL" smtClean="0"/>
              <a:pPr/>
              <a:t>15.01.2020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B4D-E599-48E2-BC0F-9BEB64806E5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1277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E504-9759-4551-8AED-462FAE76A2EC}" type="datetimeFigureOut">
              <a:rPr lang="pl-PL" smtClean="0"/>
              <a:pPr/>
              <a:t>15.01.2020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B4D-E599-48E2-BC0F-9BEB64806E5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001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E504-9759-4551-8AED-462FAE76A2EC}" type="datetimeFigureOut">
              <a:rPr lang="pl-PL" smtClean="0"/>
              <a:pPr/>
              <a:t>15.01.2020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B4D-E599-48E2-BC0F-9BEB64806E5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18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E504-9759-4551-8AED-462FAE76A2EC}" type="datetimeFigureOut">
              <a:rPr lang="pl-PL" smtClean="0"/>
              <a:pPr/>
              <a:t>15.01.2020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B4D-E599-48E2-BC0F-9BEB64806E5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864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E504-9759-4551-8AED-462FAE76A2EC}" type="datetimeFigureOut">
              <a:rPr lang="pl-PL" smtClean="0"/>
              <a:pPr/>
              <a:t>15.01.2020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B4D-E599-48E2-BC0F-9BEB64806E5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149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AE504-9759-4551-8AED-462FAE76A2EC}" type="datetimeFigureOut">
              <a:rPr lang="pl-PL" smtClean="0"/>
              <a:pPr/>
              <a:t>15.01.2020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4DB4D-E599-48E2-BC0F-9BEB64806E5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063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iki/Var%C5%A1ava" TargetMode="External"/><Relationship Id="rId3" Type="http://schemas.openxmlformats.org/officeDocument/2006/relationships/hyperlink" Target="https://www.bratislava.sk/sk/pamiatky" TargetMode="External"/><Relationship Id="rId7" Type="http://schemas.openxmlformats.org/officeDocument/2006/relationships/hyperlink" Target="https://dromedar.zoznam.sk/cl/100179/173666/Praha" TargetMode="External"/><Relationship Id="rId2" Type="http://schemas.openxmlformats.org/officeDocument/2006/relationships/hyperlink" Target="https://sk.wikipedia.org/wiki/Bratislav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ripadvisor.sk/Attractions-g274707-Activities-c47-Prague_Bohemia.html" TargetMode="External"/><Relationship Id="rId5" Type="http://schemas.openxmlformats.org/officeDocument/2006/relationships/hyperlink" Target="https://sk.wikipedia.org/wiki/Pra%C5%BEsk%C3%A1_pamiatkov%C3%A1_rezerv%C3%A1cia" TargetMode="External"/><Relationship Id="rId10" Type="http://schemas.openxmlformats.org/officeDocument/2006/relationships/hyperlink" Target="https://www.tripadvisor.sk/Attractions-g274856-Activities-Warsaw_Mazovia_Province_Central_Poland.html" TargetMode="External"/><Relationship Id="rId4" Type="http://schemas.openxmlformats.org/officeDocument/2006/relationships/hyperlink" Target="https://www.tripadvisor.sk/Attractions-g274924-Activities-c47-Bratislava_Bratislava_Region.html" TargetMode="External"/><Relationship Id="rId9" Type="http://schemas.openxmlformats.org/officeDocument/2006/relationships/hyperlink" Target="http://www.skrz.sk/varsava-pamiatky-a-muzea-letenky-hotely-a20-37-2-0-sk.ht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Znalezione obrazy dla zapytania Bratys&amp;lstrok;awa zdj&amp;eogon;cia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41218"/>
            <a:ext cx="263985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57999"/>
            <a:ext cx="2808310" cy="187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Znalezione obrazy dla zapytania warszawa zdj&amp;eogon;cia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12658"/>
            <a:ext cx="2808310" cy="187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Varšava - Bratislava – Praha</a:t>
            </a:r>
            <a:br>
              <a:rPr lang="sk-SK" dirty="0">
                <a:solidFill>
                  <a:srgbClr val="FF0000"/>
                </a:solidFill>
              </a:rPr>
            </a:br>
            <a:r>
              <a:rPr lang="sk-SK" dirty="0">
                <a:solidFill>
                  <a:srgbClr val="FF0000"/>
                </a:solidFill>
              </a:rPr>
              <a:t>cesta našich snov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b="1" dirty="0">
                <a:solidFill>
                  <a:schemeClr val="tx1"/>
                </a:solidFill>
              </a:rPr>
              <a:t>Web </a:t>
            </a:r>
            <a:r>
              <a:rPr lang="sk-SK" b="1" dirty="0" err="1">
                <a:solidFill>
                  <a:schemeClr val="tx1"/>
                </a:solidFill>
              </a:rPr>
              <a:t>Quest</a:t>
            </a:r>
            <a:r>
              <a:rPr lang="sk-SK" b="1" dirty="0">
                <a:solidFill>
                  <a:schemeClr val="tx1"/>
                </a:solidFill>
              </a:rPr>
              <a:t> určený pre žiakov druhého stupňa základných škôl so sluchovým postihnutím a je vhodný na hodiny geografie </a:t>
            </a:r>
            <a:endParaRPr lang="sk-SK" dirty="0">
              <a:solidFill>
                <a:schemeClr val="tx1"/>
              </a:solidFill>
            </a:endParaRPr>
          </a:p>
          <a:p>
            <a:endParaRPr lang="sk-SK" b="1" dirty="0">
              <a:solidFill>
                <a:schemeClr val="tx1"/>
              </a:solidFill>
            </a:endParaRPr>
          </a:p>
          <a:p>
            <a:r>
              <a:rPr lang="sk-SK" b="1" dirty="0">
                <a:solidFill>
                  <a:schemeClr val="tx1"/>
                </a:solidFill>
              </a:rPr>
              <a:t>Vypracovala: Maria </a:t>
            </a:r>
            <a:r>
              <a:rPr lang="sk-SK" b="1" dirty="0" err="1">
                <a:solidFill>
                  <a:schemeClr val="tx1"/>
                </a:solidFill>
              </a:rPr>
              <a:t>Smorąg</a:t>
            </a:r>
            <a:endParaRPr lang="sk-SK" b="1" dirty="0">
              <a:solidFill>
                <a:schemeClr val="tx1"/>
              </a:solidFill>
            </a:endParaRPr>
          </a:p>
          <a:p>
            <a:endParaRPr lang="sk-SK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DFDF8B58-FEC8-448D-BC2C-C84CD4B0F6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7723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627023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603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Zdroje: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k-SK" dirty="0"/>
              <a:t>Vyhľadávač </a:t>
            </a:r>
            <a:r>
              <a:rPr lang="sk-SK" dirty="0" err="1"/>
              <a:t>goole</a:t>
            </a:r>
            <a:r>
              <a:rPr lang="sk-SK" dirty="0"/>
              <a:t>: uvedenie názovu hlavného mesta</a:t>
            </a:r>
          </a:p>
          <a:p>
            <a:r>
              <a:rPr lang="sk-SK" dirty="0" err="1"/>
              <a:t>Wikipédia</a:t>
            </a:r>
            <a:r>
              <a:rPr lang="sk-SK" dirty="0"/>
              <a:t> – názov štátu</a:t>
            </a:r>
          </a:p>
          <a:p>
            <a:pPr marL="0" indent="0">
              <a:buNone/>
            </a:pPr>
            <a:r>
              <a:rPr lang="sk-SK" dirty="0"/>
              <a:t>Bratislava:</a:t>
            </a:r>
          </a:p>
          <a:p>
            <a:r>
              <a:rPr lang="pl-PL" dirty="0" smtClean="0">
                <a:hlinkClick r:id="rId2"/>
              </a:rPr>
              <a:t>https://sk.wikipedia.org/wiki/Bratislava#Stavby 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https://www.bratislava.sk/sk/pamiatky </a:t>
            </a:r>
            <a:endParaRPr lang="pl-PL" dirty="0" smtClean="0"/>
          </a:p>
          <a:p>
            <a:r>
              <a:rPr lang="pl-PL" dirty="0" smtClean="0">
                <a:hlinkClick r:id="rId4"/>
              </a:rPr>
              <a:t>https://www.tripadvisor.sk/Attractions-g274924-Activities-c47-Bratislava_Bratislava_Region.html </a:t>
            </a:r>
            <a:endParaRPr lang="pl-PL" dirty="0" smtClean="0"/>
          </a:p>
          <a:p>
            <a:pPr>
              <a:buNone/>
            </a:pPr>
            <a:r>
              <a:rPr lang="pl-PL" dirty="0" err="1" smtClean="0"/>
              <a:t>Praha</a:t>
            </a:r>
            <a:r>
              <a:rPr lang="pl-PL" dirty="0"/>
              <a:t>:</a:t>
            </a:r>
          </a:p>
          <a:p>
            <a:r>
              <a:rPr lang="pl-PL" dirty="0" smtClean="0">
                <a:hlinkClick r:id="rId5"/>
              </a:rPr>
              <a:t>https://sk.wikipedia.org/wiki/Pra%C5%BEsk%C3%A1_pamiatkov%C3%A1_rezerv%C3%A1cia </a:t>
            </a:r>
            <a:endParaRPr lang="pl-PL" dirty="0" smtClean="0"/>
          </a:p>
          <a:p>
            <a:r>
              <a:rPr lang="pl-PL" dirty="0" smtClean="0">
                <a:hlinkClick r:id="rId6"/>
              </a:rPr>
              <a:t>https://www.tripadvisor.sk/Attractions-g274707-Activities-c47-Prague_Bohemia.html </a:t>
            </a:r>
            <a:endParaRPr lang="pl-PL" dirty="0" smtClean="0"/>
          </a:p>
          <a:p>
            <a:r>
              <a:rPr lang="pl-PL" dirty="0" smtClean="0">
                <a:hlinkClick r:id="rId7"/>
              </a:rPr>
              <a:t>https://dromedar.zoznam.sk/cl/100179/173666/Praha </a:t>
            </a:r>
            <a:endParaRPr lang="pl-PL" dirty="0" smtClean="0"/>
          </a:p>
          <a:p>
            <a:pPr>
              <a:buNone/>
            </a:pPr>
            <a:r>
              <a:rPr lang="pl-PL" dirty="0" err="1" smtClean="0"/>
              <a:t>Varšava</a:t>
            </a:r>
            <a:r>
              <a:rPr lang="pl-PL" dirty="0"/>
              <a:t>:</a:t>
            </a:r>
          </a:p>
          <a:p>
            <a:r>
              <a:rPr lang="pl-PL" dirty="0" smtClean="0">
                <a:hlinkClick r:id="rId8"/>
              </a:rPr>
              <a:t>https://sk.wikipedia.org/wiki/Var%C5%A1ava#Turistick%C3%A9_atrakcie </a:t>
            </a:r>
            <a:endParaRPr lang="pl-PL" dirty="0" smtClean="0"/>
          </a:p>
          <a:p>
            <a:r>
              <a:rPr lang="pl-PL" dirty="0" smtClean="0">
                <a:hlinkClick r:id="rId9"/>
              </a:rPr>
              <a:t>http://www.skrz.sk/varsava-pamiatky-a-muzea-letenky-hotely-a20-37-2-0-sk.htm </a:t>
            </a:r>
            <a:endParaRPr lang="pl-PL" dirty="0" smtClean="0"/>
          </a:p>
          <a:p>
            <a:r>
              <a:rPr lang="pl-PL" smtClean="0">
                <a:hlinkClick r:id="rId10"/>
              </a:rPr>
              <a:t>https://www.tripadvisor.sk/Attractions-g274856-Activities-Warsaw_Mazovia_Province_Central_Poland.html</a:t>
            </a:r>
            <a:endParaRPr lang="pl-PL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0773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Hodnotenie: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216649"/>
              </p:ext>
            </p:extLst>
          </p:nvPr>
        </p:nvGraphicFramePr>
        <p:xfrm>
          <a:off x="457200" y="1600200"/>
          <a:ext cx="8229600" cy="576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noProof="0" dirty="0"/>
                        <a:t>Počet bodov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sk-SK" noProof="0" dirty="0"/>
                        <a:t>1</a:t>
                      </a:r>
                      <a:r>
                        <a:rPr lang="sk-SK" baseline="0" noProof="0" dirty="0"/>
                        <a:t> bod</a:t>
                      </a:r>
                      <a:endParaRPr lang="sk-SK" noProof="0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sk-SK" noProof="0" dirty="0"/>
                        <a:t>2 body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sk-SK" noProof="0" dirty="0"/>
                        <a:t>3 body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b="1" noProof="0" dirty="0"/>
                        <a:t>Obsahová stránka prezentácia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sk-SK" noProof="0" dirty="0"/>
                        <a:t>Informácia neúplná, často nesúvisiaca s témou. Povrchné využitie zdrojov. V</a:t>
                      </a:r>
                      <a:r>
                        <a:rPr lang="sk-SK" baseline="0" noProof="0" dirty="0"/>
                        <a:t> prezentácií chýbajú povinné body</a:t>
                      </a:r>
                      <a:r>
                        <a:rPr lang="sk-SK" noProof="0" dirty="0"/>
                        <a:t>. Prezentácia</a:t>
                      </a:r>
                      <a:r>
                        <a:rPr lang="sk-SK" baseline="0" noProof="0" dirty="0"/>
                        <a:t> nie je pripravená v zmysle dohodnutých podmienok.</a:t>
                      </a:r>
                      <a:endParaRPr lang="sk-SK" noProof="0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sk-SK" noProof="0" dirty="0"/>
                        <a:t>Spracovanie väčšiny úloh</a:t>
                      </a:r>
                      <a:r>
                        <a:rPr lang="sk-SK" baseline="0" noProof="0" dirty="0"/>
                        <a:t> v súlade s témou</a:t>
                      </a:r>
                      <a:r>
                        <a:rPr lang="sk-SK" noProof="0" dirty="0"/>
                        <a:t>. Povrchné využitie zdrojov.</a:t>
                      </a:r>
                    </a:p>
                    <a:p>
                      <a:r>
                        <a:rPr lang="sk-SK" noProof="0" dirty="0"/>
                        <a:t>Prezentácia v značnej miere pripravená</a:t>
                      </a:r>
                      <a:r>
                        <a:rPr lang="sk-SK" baseline="0" noProof="0" dirty="0"/>
                        <a:t> v zmysle dohodnutých podmienok</a:t>
                      </a:r>
                      <a:r>
                        <a:rPr lang="sk-SK" noProof="0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noProof="0" dirty="0"/>
                        <a:t>Vyčerpávajúce spracovanie témy. Úplné využitie internetových</a:t>
                      </a:r>
                      <a:r>
                        <a:rPr lang="sk-SK" baseline="0" noProof="0" dirty="0"/>
                        <a:t> zdrojov a iných informácií</a:t>
                      </a:r>
                      <a:r>
                        <a:rPr lang="sk-SK" noProof="0" dirty="0"/>
                        <a:t>. Prezentácia pripravená</a:t>
                      </a:r>
                      <a:r>
                        <a:rPr lang="sk-SK" baseline="0" noProof="0" dirty="0"/>
                        <a:t> v zmysle dohodnutých podmienok</a:t>
                      </a:r>
                      <a:r>
                        <a:rPr lang="sk-SK" noProof="0" dirty="0"/>
                        <a:t>.</a:t>
                      </a:r>
                    </a:p>
                    <a:p>
                      <a:endParaRPr lang="sk-SK" noProof="0" dirty="0"/>
                    </a:p>
                  </a:txBody>
                  <a:tcPr marL="94492" marR="94492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b="1" noProof="0" dirty="0"/>
                        <a:t>Vizuálny</a:t>
                      </a:r>
                      <a:r>
                        <a:rPr lang="sk-SK" b="1" baseline="0" noProof="0" dirty="0"/>
                        <a:t> dojem</a:t>
                      </a:r>
                      <a:endParaRPr lang="sk-SK" b="1" noProof="0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sk-SK" noProof="0" dirty="0"/>
                        <a:t>Zlé</a:t>
                      </a:r>
                      <a:r>
                        <a:rPr lang="sk-SK" baseline="0" noProof="0" dirty="0"/>
                        <a:t> usporiadanie prvkov v prezentácií</a:t>
                      </a:r>
                      <a:r>
                        <a:rPr lang="sk-SK" noProof="0" dirty="0"/>
                        <a:t>. Práca nečitateľné a neestetická. Príliš veľa informácií</a:t>
                      </a:r>
                      <a:r>
                        <a:rPr lang="sk-SK" baseline="0" noProof="0" dirty="0"/>
                        <a:t> alebo chýbajúce informácie.</a:t>
                      </a:r>
                      <a:endParaRPr lang="sk-SK" noProof="0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sk-SK" noProof="0" dirty="0"/>
                        <a:t>Obsah vhodne</a:t>
                      </a:r>
                      <a:r>
                        <a:rPr lang="sk-SK" baseline="0" noProof="0" dirty="0"/>
                        <a:t> usporiadaný</a:t>
                      </a:r>
                      <a:r>
                        <a:rPr lang="sk-SK" noProof="0" dirty="0"/>
                        <a:t>. Vhodné množstvo záberov, práca</a:t>
                      </a:r>
                      <a:r>
                        <a:rPr lang="sk-SK" baseline="0" noProof="0" dirty="0"/>
                        <a:t> čitateľná</a:t>
                      </a:r>
                      <a:r>
                        <a:rPr lang="sk-SK" noProof="0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sk-SK" noProof="0" dirty="0"/>
                        <a:t>Prehľadná,</a:t>
                      </a:r>
                      <a:r>
                        <a:rPr lang="sk-SK" baseline="0" noProof="0" dirty="0"/>
                        <a:t> čitateľná a estetická práca</a:t>
                      </a:r>
                      <a:r>
                        <a:rPr lang="sk-SK" noProof="0" dirty="0"/>
                        <a:t>. Obsah</a:t>
                      </a:r>
                      <a:r>
                        <a:rPr lang="sk-SK" baseline="0" noProof="0" dirty="0"/>
                        <a:t> usporiadaný</a:t>
                      </a:r>
                      <a:r>
                        <a:rPr lang="sk-SK" noProof="0" dirty="0"/>
                        <a:t>. Správne vybrané grafické prvky. 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61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Hodnotenie: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753364"/>
              </p:ext>
            </p:extLst>
          </p:nvPr>
        </p:nvGraphicFramePr>
        <p:xfrm>
          <a:off x="457200" y="1600200"/>
          <a:ext cx="82296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noProof="0" dirty="0"/>
                        <a:t>Počet bodov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sk-SK" noProof="0" dirty="0"/>
                        <a:t>1 bod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sk-SK" noProof="0" dirty="0"/>
                        <a:t>2 body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sk-SK" noProof="0" dirty="0"/>
                        <a:t>3 body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b="1" noProof="0" dirty="0"/>
                        <a:t>Prezentácia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sk-SK" noProof="0" dirty="0"/>
                        <a:t>Práca len prečítaná, slabá znalosť témy a slabá slovná zásoba. Chýbajúce odpovede na otázky učiteľa.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sk-SK" noProof="0" dirty="0"/>
                        <a:t>Prezentácia čiastočne čítaná</a:t>
                      </a:r>
                      <a:r>
                        <a:rPr lang="sk-SK" baseline="0" noProof="0" dirty="0"/>
                        <a:t> a čiastočne samostatne hovorená. Slabé odpovede na otázky učiteľa.</a:t>
                      </a:r>
                      <a:endParaRPr lang="sk-SK" noProof="0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sk-SK" noProof="0" dirty="0"/>
                        <a:t>Prezentácia predstavená samostatne, slabá znalosť témy. Schopnosť odpovedať na otázky učiteľa, ktoré sa týkajú prezentovanej témy.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noProof="0" dirty="0"/>
                        <a:t>Pracovné</a:t>
                      </a:r>
                      <a:r>
                        <a:rPr lang="sk-SK" b="1" baseline="0" noProof="0" dirty="0"/>
                        <a:t> zaangažovanie a schopnosť spolupráce </a:t>
                      </a:r>
                      <a:r>
                        <a:rPr lang="sk-SK" sz="1200" b="0" baseline="0" noProof="0" dirty="0"/>
                        <a:t>(v tejto časti úlohy priznávame body aj za pracovné zaangažovanie žiakov a ich individuálne možnosti.)</a:t>
                      </a:r>
                      <a:endParaRPr lang="sk-SK" noProof="0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sk-SK" noProof="0" dirty="0"/>
                        <a:t>Malé pracovné zaangažovanie.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sk-SK" noProof="0" dirty="0"/>
                        <a:t>Stredné pracovné zaangažovanie.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sk-SK" noProof="0" dirty="0"/>
                        <a:t>Veľké pracovné zaangažovanie a kreativita</a:t>
                      </a:r>
                      <a:r>
                        <a:rPr lang="sk-SK" baseline="0" noProof="0" dirty="0"/>
                        <a:t>.</a:t>
                      </a:r>
                      <a:endParaRPr lang="sk-SK" noProof="0" dirty="0"/>
                    </a:p>
                  </a:txBody>
                  <a:tcPr marL="94492" marR="94492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124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Hodnotenie</a:t>
            </a:r>
            <a:r>
              <a:rPr lang="pl-PL" dirty="0"/>
              <a:t>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998468"/>
              </p:ext>
            </p:extLst>
          </p:nvPr>
        </p:nvGraphicFramePr>
        <p:xfrm>
          <a:off x="395536" y="1556792"/>
          <a:ext cx="8229600" cy="367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BODY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  <a:latin typeface="Times New Roman"/>
                        </a:rPr>
                        <a:t>HODNOTENIE</a:t>
                      </a:r>
                      <a:endParaRPr lang="pl-PL" sz="1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  &lt;2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effectLst/>
                        </a:rPr>
                        <a:t>Nedostatočný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 4-3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effectLst/>
                        </a:rPr>
                        <a:t>Prípustný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6-5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effectLst/>
                        </a:rPr>
                        <a:t>Dostatočný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8-7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effectLst/>
                        </a:rPr>
                        <a:t>Dobrý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9-10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effectLst/>
                        </a:rPr>
                        <a:t>Veľmi dobrý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11-12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effectLst/>
                        </a:rPr>
                        <a:t>Výborný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853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Záver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/>
              <a:t>Počas realizácie tejto úlohy ste získali mnoho vedomostí: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Spoznali ste európske hlavné mestá: Prahu (Čechy), Bratislavu (Slovensko), Varšavu (Poľsko)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Spoznali ste najdôležitejšie pamiatky a turistické atrakcie týchto miest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Spoznali ste najdôležitejšie informácie o uvedených štátoch: polohu, veľkosť, vlajku, iné súvislosti týkajúce sa týchto štátov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Zistili ste aká náročná je organizácia výletov pre mládež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4159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Záver: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Naučili ste sa využívať rôzne internetové zdroje a spoznali ste zásady bezpečného využívania internetu</a:t>
            </a:r>
          </a:p>
          <a:p>
            <a:r>
              <a:rPr lang="sk-SK" dirty="0"/>
              <a:t>Učili ste sa náročnému umeniu kompromisu – čiže dohodnúť sa v skupine, keď každý z Vás má iný názor</a:t>
            </a:r>
          </a:p>
          <a:p>
            <a:r>
              <a:rPr lang="sk-SK" dirty="0"/>
              <a:t>Spoznali ste tiež umenie spolupráce v skupine rovesníkov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179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sk-SK" dirty="0"/>
              <a:t>Pokyny pre učiteľa</a:t>
            </a:r>
            <a:r>
              <a:rPr lang="pl-PL" dirty="0"/>
              <a:t>:</a:t>
            </a:r>
            <a:r>
              <a:rPr lang="pl-PL" dirty="0">
                <a:solidFill>
                  <a:srgbClr val="FF0000"/>
                </a:solidFill>
              </a:rPr>
              <a:t/>
            </a:r>
            <a:br>
              <a:rPr lang="pl-PL" dirty="0">
                <a:solidFill>
                  <a:srgbClr val="FF0000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1. </a:t>
            </a:r>
            <a:r>
              <a:rPr lang="sk-SK" dirty="0"/>
              <a:t>Tento projekt môže byť pre žiakov dosť náročný, je potrebné kombinovať niekoľko tém naraz, učiteľ by mal koordinovať práce žiakov a na jednotlivých etapách kontrolovať, či žiaci všetko zvládajú: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/>
              <a:t>Oboznámenie žiakov s projektom a jeho úlohami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/>
              <a:t>Spoločné prezeranie internetových zdrojov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/>
              <a:t>Pomoc pri vypracovaní spoločných riešení, ktoré sa budú týkať dopravného prostriedku, formy spoločnej atrakcie.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/>
              <a:t>Pomoc pri dodržiavaní termínov a zabezpečenie pomoci učiteľov geografie a informatiky.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/>
              <a:t>Pomoc učiteľa pri vyhľadávaní cien lístkov pamiatok a pri pripravovaní harmonogramu výletu.</a:t>
            </a:r>
          </a:p>
          <a:p>
            <a:pPr>
              <a:buFont typeface="Wingdings" panose="05000000000000000000" pitchFamily="2" charset="2"/>
              <a:buChar char="§"/>
            </a:pPr>
            <a:endParaRPr lang="sk-SK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4593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/>
              <a:t>Pokyny pre učiteľa: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202533"/>
            <a:ext cx="8229600" cy="356125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/>
              <a:t>2. </a:t>
            </a:r>
            <a:r>
              <a:rPr lang="sk-SK" dirty="0"/>
              <a:t>Pri tvorení prezentácie môžu žiakom pomáhať rodičia, predovšetkým pri prezeraní internetových stránok a výbere vhodných informácií do prezentácie.</a:t>
            </a:r>
          </a:p>
          <a:p>
            <a:pPr marL="0" indent="0">
              <a:buNone/>
            </a:pPr>
            <a:r>
              <a:rPr lang="sk-SK" dirty="0"/>
              <a:t>3. Učiteľ by mal žiakov upozorniť na to, aby nimi pripravená prezentácia boli premyslená, aby ju potom mohli zrozumiteľným spôsobom prezentovať na triednom fóre.</a:t>
            </a:r>
          </a:p>
          <a:p>
            <a:pPr marL="0" indent="0">
              <a:buNone/>
            </a:pPr>
            <a:r>
              <a:rPr lang="sk-SK" dirty="0"/>
              <a:t>4. Učiteľ môže sám rozhodnúť o forme prezentácie projektu. Forma prezentácie musí zohľadniť individuálne možnosti žiakov.</a:t>
            </a:r>
          </a:p>
          <a:p>
            <a:pPr marL="0" indent="0">
              <a:buNone/>
            </a:pPr>
            <a:r>
              <a:rPr lang="sk-SK" dirty="0"/>
              <a:t>5. Na realizáciu projektu je potrebné určiť cca 3 týždne, tento čas možno v prípade potreby predĺžiť.</a:t>
            </a:r>
          </a:p>
          <a:p>
            <a:pPr marL="0" indent="0">
              <a:buNone/>
            </a:pPr>
            <a:endParaRPr lang="sk-SK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9CEE2DFF-BA9C-404C-9629-83F405B3E5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77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21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3"/>
          <a:stretch/>
        </p:blipFill>
        <p:spPr bwMode="auto">
          <a:xfrm>
            <a:off x="539552" y="1434952"/>
            <a:ext cx="7133762" cy="444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Obsah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1</a:t>
            </a:r>
            <a:r>
              <a:rPr lang="pl-PL" dirty="0">
                <a:solidFill>
                  <a:srgbClr val="FF0000"/>
                </a:solidFill>
              </a:rPr>
              <a:t>. </a:t>
            </a:r>
            <a:r>
              <a:rPr lang="sk-SK" dirty="0">
                <a:solidFill>
                  <a:srgbClr val="FF0000"/>
                </a:solidFill>
              </a:rPr>
              <a:t>Úvod</a:t>
            </a:r>
          </a:p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</a:rPr>
              <a:t>2. Úlohy</a:t>
            </a:r>
          </a:p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</a:rPr>
              <a:t>3. Proces</a:t>
            </a:r>
          </a:p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</a:rPr>
              <a:t>4. Zdroje</a:t>
            </a:r>
          </a:p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</a:rPr>
              <a:t>5. Hodnotenie</a:t>
            </a:r>
          </a:p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</a:rPr>
              <a:t>6. Záver</a:t>
            </a:r>
          </a:p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</a:rPr>
              <a:t>7. Pokyny pre učiteľa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8120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Úvod: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i="1" dirty="0"/>
              <a:t>„ </a:t>
            </a:r>
            <a:r>
              <a:rPr lang="sk-SK" b="1" i="1" dirty="0"/>
              <a:t>Život bez cestovania je ako jedlo bez soli</a:t>
            </a:r>
            <a:r>
              <a:rPr lang="pl-PL" b="1" i="1" dirty="0"/>
              <a:t>”</a:t>
            </a:r>
          </a:p>
          <a:p>
            <a:pPr marL="0" indent="0" algn="r">
              <a:buNone/>
            </a:pPr>
            <a:r>
              <a:rPr lang="pl-PL" sz="1800" dirty="0"/>
              <a:t>Elżbieta Dzikowska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r>
              <a:rPr lang="pl-PL" sz="1400" dirty="0"/>
              <a:t>https://pl.dreamstime.com/obrazy-royalty-free-podr%C3%B3-image37009206</a:t>
            </a:r>
          </a:p>
        </p:txBody>
      </p:sp>
      <p:pic>
        <p:nvPicPr>
          <p:cNvPr id="1026" name="Picture 2" descr="Znalezione obrazy dla zapytania podró&amp;zdot;e obraz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84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sk-SK" dirty="0"/>
              <a:t>Úvod: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sk-SK" dirty="0"/>
              <a:t>Každý z Vás určite rád cestuje, rád</a:t>
            </a:r>
          </a:p>
          <a:p>
            <a:pPr marL="0" indent="0">
              <a:buNone/>
            </a:pPr>
            <a:r>
              <a:rPr lang="sk-SK" dirty="0"/>
              <a:t>spoznáva nové miesta, navštevuje </a:t>
            </a:r>
          </a:p>
          <a:p>
            <a:pPr marL="0" indent="0">
              <a:buNone/>
            </a:pPr>
            <a:r>
              <a:rPr lang="sk-SK" dirty="0"/>
              <a:t>pamiatky, spoznáva iné</a:t>
            </a:r>
          </a:p>
          <a:p>
            <a:pPr marL="0" indent="0">
              <a:buNone/>
            </a:pPr>
            <a:r>
              <a:rPr lang="sk-SK" dirty="0"/>
              <a:t>kultúry.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/>
              <a:t>Cieľom tejto úlohy bude spoznanie nových atraktívnych miest. Zároveň si vyskúšate, aké to je organizovať triedny výlet. 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sk-SK" dirty="0"/>
              <a:t>Vašou úlohou bude naplánovať výlet pre Vašu triedu do hlavných európskych miest: Varšavy, Bratislavy a Prahy.</a:t>
            </a:r>
          </a:p>
          <a:p>
            <a:pPr marL="0" indent="0">
              <a:buNone/>
            </a:pPr>
            <a:r>
              <a:rPr lang="sk-SK" dirty="0"/>
              <a:t>Len od získaných informácií a Vašej predstavivosti bude závisieť to, ako bude Vaša cesta vyzerať.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8" b="8122"/>
          <a:stretch/>
        </p:blipFill>
        <p:spPr bwMode="auto">
          <a:xfrm>
            <a:off x="5004048" y="1052736"/>
            <a:ext cx="3996294" cy="22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144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Úloha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dirty="0"/>
              <a:t>Vašou úlohou bude pripraviť prezentáciu, v ktorej predstavíte plán výletu (prehliadku najzaujímavejších miest) v troch hlavných mestách: Varšave, Bratislave a Prahe.</a:t>
            </a:r>
          </a:p>
          <a:p>
            <a:pPr marL="0" indent="0">
              <a:buNone/>
            </a:pPr>
            <a:r>
              <a:rPr lang="sk-SK" dirty="0"/>
              <a:t>Úlohu budete realizovať vo dvojiciach (pri rozdeľovaní Vám pomôže učiteľ).</a:t>
            </a:r>
          </a:p>
          <a:p>
            <a:pPr marL="0" indent="0">
              <a:buNone/>
            </a:pPr>
            <a:r>
              <a:rPr lang="sk-SK" dirty="0"/>
              <a:t>Každá dvojica vyhľadá informácie o miestach, ktoré sa oplatí vidieť v jednom z uvedených hlavných miest. 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9"/>
          <a:stretch/>
        </p:blipFill>
        <p:spPr bwMode="auto">
          <a:xfrm>
            <a:off x="5436096" y="1124744"/>
            <a:ext cx="3116933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Znalezione obrazy dla zapytania Praga zdj&amp;eogon;c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25"/>
          <a:stretch/>
        </p:blipFill>
        <p:spPr bwMode="auto">
          <a:xfrm>
            <a:off x="5436096" y="2852936"/>
            <a:ext cx="3130233" cy="18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Znalezione obrazy dla zapytania Bratys&amp;lstrok;awa zdj&amp;eogon;ci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" t="8601" r="9233" b="6066"/>
          <a:stretch/>
        </p:blipFill>
        <p:spPr bwMode="auto">
          <a:xfrm>
            <a:off x="5423360" y="4869160"/>
            <a:ext cx="314297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010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Úloha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/>
              <a:t>Pred samotnou prípravou prezentácie sa musíte dohodnúť na tom, čo by každá prezentácia mala obsahovať, aby sa žiakom výlet páčil.</a:t>
            </a:r>
          </a:p>
          <a:p>
            <a:pPr marL="0" indent="0">
              <a:buNone/>
            </a:pPr>
            <a:r>
              <a:rPr lang="sk-SK" dirty="0"/>
              <a:t>Musíte sa dohodnúť, akým dopravným prostriedkom sa budete presúvať z jedného hlavného mesta do druhého, kde budete nocovať (druh hotela) atď.</a:t>
            </a:r>
          </a:p>
          <a:p>
            <a:pPr marL="0" indent="0">
              <a:buNone/>
            </a:pPr>
            <a:r>
              <a:rPr lang="sk-SK" dirty="0"/>
              <a:t>Vo Vašej prezentácií by sa musí nachádzať prehliadka najzaujímavejších pamiatok. </a:t>
            </a:r>
          </a:p>
        </p:txBody>
      </p:sp>
    </p:spTree>
    <p:extLst>
      <p:ext uri="{BB962C8B-B14F-4D97-AF65-F5344CB8AC3E}">
        <p14:creationId xmlns:p14="http://schemas.microsoft.com/office/powerpoint/2010/main" val="1966454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k-SK" u="sng" dirty="0"/>
              <a:t>Každá prezentácia by mala obsahovať:</a:t>
            </a:r>
          </a:p>
          <a:p>
            <a:pPr marL="0" indent="0">
              <a:buNone/>
            </a:pPr>
            <a:r>
              <a:rPr lang="sk-SK" dirty="0"/>
              <a:t>1. Meno a priezvisko autorov</a:t>
            </a:r>
          </a:p>
          <a:p>
            <a:pPr marL="0" indent="0">
              <a:buNone/>
            </a:pPr>
            <a:r>
              <a:rPr lang="sk-SK" dirty="0"/>
              <a:t>2. Názov mesta, ktoré prezentujú</a:t>
            </a:r>
          </a:p>
          <a:p>
            <a:pPr marL="0" indent="0">
              <a:buNone/>
            </a:pPr>
            <a:r>
              <a:rPr lang="sk-SK" dirty="0"/>
              <a:t>3. Plán dvojdňového pobytu v uvedenom hlavnom meste:</a:t>
            </a:r>
          </a:p>
          <a:p>
            <a:r>
              <a:rPr lang="sk-SK" dirty="0"/>
              <a:t>Nájdenie pamiatok, turisticky atraktívnych miest (fotografie a krátky opis 2-3 pamiatok a atraktívnych miest)</a:t>
            </a:r>
          </a:p>
          <a:p>
            <a:r>
              <a:rPr lang="sk-SK" dirty="0"/>
              <a:t>Nájdenie ubytovania (fotografia hotela)</a:t>
            </a:r>
          </a:p>
          <a:p>
            <a:r>
              <a:rPr lang="sk-SK" dirty="0"/>
              <a:t>Nájdenie aspoň jeden atrakcie pre mládež (podľa kľúča, ktorý si zvolí mládež napr. lunapark, vodný park, lanový park atď.). Treba umiestniť fotografiu a krátky opis atrakcie.</a:t>
            </a:r>
          </a:p>
          <a:p>
            <a:r>
              <a:rPr lang="sk-SK" dirty="0"/>
              <a:t>Jeden záber by mal byť venovaný štátu, v ktorom sa uvedené hlavné mesto nachádza (mapa štátu, vlajka, jeho rozloha, počet obyvateľov alebo asociácie, ktoré sú s týmto štátom späté).</a:t>
            </a:r>
          </a:p>
          <a:p>
            <a:pPr marL="0" indent="0">
              <a:buNone/>
            </a:pPr>
            <a:r>
              <a:rPr lang="sk-SK" dirty="0"/>
              <a:t>Výsledkom Vašej spoločnej práce bude nádherná cesta, na ktorú sa Vám možno podarí vydať.</a:t>
            </a:r>
          </a:p>
        </p:txBody>
      </p:sp>
    </p:spTree>
    <p:extLst>
      <p:ext uri="{BB962C8B-B14F-4D97-AF65-F5344CB8AC3E}">
        <p14:creationId xmlns:p14="http://schemas.microsoft.com/office/powerpoint/2010/main" val="1585365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Na realizáciu tohto projektu majú žiaci tri týždne:</a:t>
            </a:r>
          </a:p>
          <a:p>
            <a:r>
              <a:rPr lang="sk-SK" dirty="0"/>
              <a:t>Pracovný plán:</a:t>
            </a:r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977042"/>
              </p:ext>
            </p:extLst>
          </p:nvPr>
        </p:nvGraphicFramePr>
        <p:xfrm>
          <a:off x="755576" y="3573016"/>
          <a:ext cx="7704856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noProof="0" dirty="0"/>
                        <a:t>Prvý</a:t>
                      </a:r>
                      <a:r>
                        <a:rPr lang="sk-SK" baseline="0" noProof="0" dirty="0"/>
                        <a:t> týždeň</a:t>
                      </a:r>
                      <a:r>
                        <a:rPr lang="sk-SK" noProof="0" dirty="0"/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baseline="0" noProof="0" dirty="0"/>
                        <a:t>Oboznámenie sa s úlohou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baseline="0" noProof="0" dirty="0"/>
                        <a:t>Rozdelenie úloh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baseline="0" noProof="0" dirty="0"/>
                        <a:t>Spoznanie zdrojov informácií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baseline="0" noProof="0" dirty="0"/>
                        <a:t>Vypracovanie spoločných riešení, napr. voľba dopravného prostriedku medzi hlavnými mestami, druhu ubytovania, formy atrakcií (športová, kultúrna, iná)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baseline="0" noProof="0" dirty="0"/>
                        <a:t>Opätovné prezeranie internetových zdrojov žiakmi, výber potrebných fotografií, ilustrácií, informácií (túto prácu môžu žiaci čiastočne urobiť aj doma).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763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Proces: 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612242"/>
              </p:ext>
            </p:extLst>
          </p:nvPr>
        </p:nvGraphicFramePr>
        <p:xfrm>
          <a:off x="457200" y="1600200"/>
          <a:ext cx="82296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noProof="0" dirty="0"/>
                        <a:t>Druhý týždeň: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noProof="0" dirty="0"/>
                        <a:t>Prezeranie</a:t>
                      </a:r>
                      <a:r>
                        <a:rPr lang="sk-SK" baseline="0" noProof="0" dirty="0"/>
                        <a:t> (vo dvojiciach) </a:t>
                      </a:r>
                      <a:r>
                        <a:rPr lang="sk-SK" noProof="0" dirty="0"/>
                        <a:t>zozbieraných informácií</a:t>
                      </a:r>
                      <a:r>
                        <a:rPr lang="sk-SK" baseline="0" noProof="0" dirty="0"/>
                        <a:t> o hlavnom meste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baseline="0" noProof="0" dirty="0"/>
                        <a:t>Spracovanie prezentácie, ktorá bude obsahovať plán dvojdňového výletu do vybraného hlavného mesta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baseline="0" noProof="0" dirty="0"/>
                        <a:t>Každý deň pobytu by mal byť dobre naplánovaný, v prezentácií by sa mali nachádzať informácie, čo v uvedený deň žiaci navštívia a krátke informácie o pamiatkach a ich fotografie. Úlohou žiakov je tiež naplánovať návštevu nejakej zaujímavej atrakcie, napr. návštevu lunaparku (ak je to možné, žiaci môžu zistiť ceny lístkov)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186771"/>
              </p:ext>
            </p:extLst>
          </p:nvPr>
        </p:nvGraphicFramePr>
        <p:xfrm>
          <a:off x="467544" y="4581128"/>
          <a:ext cx="820891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k-SK" noProof="0" dirty="0"/>
                        <a:t>Tretí týždeň: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noProof="0" dirty="0"/>
                        <a:t>Spracovanie krátkych informácií</a:t>
                      </a:r>
                      <a:r>
                        <a:rPr lang="sk-SK" baseline="0" noProof="0" dirty="0"/>
                        <a:t> o štáte, ktorého hlavné mesto navštívite: poloha, počet obyvateľov, vlajky, zaujímavosti (stačí 1-2 záberov)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baseline="0" noProof="0" dirty="0"/>
                        <a:t>Technické spracovanie celej prezentácie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baseline="0" noProof="0" dirty="0"/>
                        <a:t>Prezentácia výsledkov práce na triednom fóre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sk-SK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88372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1176</Words>
  <Application>Microsoft Office PowerPoint</Application>
  <PresentationFormat>Pokaz na ekranie (4:3)</PresentationFormat>
  <Paragraphs>155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Motyw pakietu Office</vt:lpstr>
      <vt:lpstr>Varšava - Bratislava – Praha cesta našich snov</vt:lpstr>
      <vt:lpstr>Obsah:</vt:lpstr>
      <vt:lpstr>Úvod:</vt:lpstr>
      <vt:lpstr>Úvod:</vt:lpstr>
      <vt:lpstr>Úloha:</vt:lpstr>
      <vt:lpstr>Úloha:</vt:lpstr>
      <vt:lpstr>Proces: </vt:lpstr>
      <vt:lpstr>Proces: </vt:lpstr>
      <vt:lpstr>Proces: </vt:lpstr>
      <vt:lpstr>Zdroje:</vt:lpstr>
      <vt:lpstr>Hodnotenie:</vt:lpstr>
      <vt:lpstr>Hodnotenie:</vt:lpstr>
      <vt:lpstr>Hodnotenie:</vt:lpstr>
      <vt:lpstr>Záver:</vt:lpstr>
      <vt:lpstr>Záver:</vt:lpstr>
      <vt:lpstr> Pokyny pre učiteľa: </vt:lpstr>
      <vt:lpstr>Pokyny pre učiteľa: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Warszawa- Bratysława – Praga podróż naszych marzeń</dc:title>
  <dc:creator>Andrzej Smorąg</dc:creator>
  <cp:lastModifiedBy>Anna Basta</cp:lastModifiedBy>
  <cp:revision>76</cp:revision>
  <dcterms:created xsi:type="dcterms:W3CDTF">2017-04-22T13:57:59Z</dcterms:created>
  <dcterms:modified xsi:type="dcterms:W3CDTF">2020-01-15T01:15:28Z</dcterms:modified>
</cp:coreProperties>
</file>