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61" r:id="rId6"/>
    <p:sldId id="262"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8" name="Slide Number Placeholder 7"/>
          <p:cNvSpPr>
            <a:spLocks noGrp="1"/>
          </p:cNvSpPr>
          <p:nvPr>
            <p:ph type="sldNum" sz="quarter" idx="11"/>
          </p:nvPr>
        </p:nvSpPr>
        <p:spPr/>
        <p:txBody>
          <a:bodyPr/>
          <a:lstStyle/>
          <a:p>
            <a:fld id="{DBD26E77-B0E9-42AE-9B56-B01D1C289499}" type="slidenum">
              <a:rPr lang="pl-PL" smtClean="0"/>
              <a:pPr/>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pPr/>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BD26E77-B0E9-42AE-9B56-B01D1C289499}" type="slidenum">
              <a:rPr lang="pl-PL" smtClean="0"/>
              <a:pPr/>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0860932-8091-4047-A8C2-5F14104B1691}"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0860932-8091-4047-A8C2-5F14104B1691}" type="datetimeFigureOut">
              <a:rPr lang="pl-PL" smtClean="0"/>
              <a:pPr/>
              <a:t>22.01.2020</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BD26E77-B0E9-42AE-9B56-B01D1C289499}" type="slidenum">
              <a:rPr lang="pl-PL" smtClean="0"/>
              <a:pPr/>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referaty.aktuality.sk/zavislost-na-fajceni/referat-5082?i9=db6c41ddea75" TargetMode="External"/><Relationship Id="rId3" Type="http://schemas.openxmlformats.org/officeDocument/2006/relationships/hyperlink" Target="https://sk.wikipedia.org/wiki/Droga_(omamn%C3%A1_l%C3%A1tka)" TargetMode="External"/><Relationship Id="rId7" Type="http://schemas.openxmlformats.org/officeDocument/2006/relationships/hyperlink" Target="https://sk.wikipedia.org/wiki/Alkoholizmus" TargetMode="External"/><Relationship Id="rId2" Type="http://schemas.openxmlformats.org/officeDocument/2006/relationships/hyperlink" Target="https://sk.wikipedia.org/wiki/Z%C3%A1vislos%C5%A5_(medic%C3%ADna)" TargetMode="External"/><Relationship Id="rId1" Type="http://schemas.openxmlformats.org/officeDocument/2006/relationships/slideLayout" Target="../slideLayouts/slideLayout2.xml"/><Relationship Id="rId6" Type="http://schemas.openxmlformats.org/officeDocument/2006/relationships/hyperlink" Target="https://sk.wikipedia.org/wiki/Hero%C3%ADn" TargetMode="External"/><Relationship Id="rId5" Type="http://schemas.openxmlformats.org/officeDocument/2006/relationships/hyperlink" Target="https://sk.wikipedia.org/wiki/Nikot%C3%ADn" TargetMode="External"/><Relationship Id="rId10" Type="http://schemas.openxmlformats.org/officeDocument/2006/relationships/hyperlink" Target="https://referaty.aktuality.sk/drogova-zavislost/referat-2942?i9=db6c41ddea75" TargetMode="External"/><Relationship Id="rId4" Type="http://schemas.openxmlformats.org/officeDocument/2006/relationships/hyperlink" Target="https://sk.wikipedia.org/wiki/Marihuana" TargetMode="External"/><Relationship Id="rId9" Type="http://schemas.openxmlformats.org/officeDocument/2006/relationships/hyperlink" Target="https://www.nepije.m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
            </a:r>
            <a:br>
              <a:rPr lang="pl-PL" dirty="0"/>
            </a:br>
            <a:r>
              <a:rPr lang="sk-SK" dirty="0"/>
              <a:t>Povedz Nie – </a:t>
            </a:r>
            <a:r>
              <a:rPr lang="sk-SK" dirty="0">
                <a:solidFill>
                  <a:srgbClr val="FF0000"/>
                </a:solidFill>
              </a:rPr>
              <a:t>závislosti!!!</a:t>
            </a:r>
            <a:endParaRPr lang="sk-SK" dirty="0"/>
          </a:p>
        </p:txBody>
      </p:sp>
      <p:sp>
        <p:nvSpPr>
          <p:cNvPr id="3" name="Podtytuł 2"/>
          <p:cNvSpPr>
            <a:spLocks noGrp="1"/>
          </p:cNvSpPr>
          <p:nvPr>
            <p:ph type="subTitle" idx="1"/>
          </p:nvPr>
        </p:nvSpPr>
        <p:spPr/>
        <p:txBody>
          <a:bodyPr>
            <a:normAutofit fontScale="92500"/>
          </a:bodyPr>
          <a:lstStyle/>
          <a:p>
            <a:r>
              <a:rPr lang="sk-SK" dirty="0" err="1"/>
              <a:t>Webquest</a:t>
            </a:r>
            <a:r>
              <a:rPr lang="sk-SK" dirty="0"/>
              <a:t> určený pre žiakov druhého stupňa základných škôl so sluchovým postihnutím na hodiny biológie alebo výchovné hodiny</a:t>
            </a:r>
          </a:p>
        </p:txBody>
      </p:sp>
      <p:pic>
        <p:nvPicPr>
          <p:cNvPr id="5" name="Obraz 4">
            <a:extLst>
              <a:ext uri="{FF2B5EF4-FFF2-40B4-BE49-F238E27FC236}">
                <a16:creationId xmlns:a16="http://schemas.microsoft.com/office/drawing/2014/main" xmlns="" id="{CE991B67-7543-43BD-9126-73322FB78F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821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Úloha</a:t>
            </a:r>
            <a:r>
              <a:rPr lang="pl-PL" dirty="0"/>
              <a:t>:</a:t>
            </a:r>
          </a:p>
        </p:txBody>
      </p:sp>
      <p:sp>
        <p:nvSpPr>
          <p:cNvPr id="3" name="Symbol zastępczy zawartości 2"/>
          <p:cNvSpPr>
            <a:spLocks noGrp="1"/>
          </p:cNvSpPr>
          <p:nvPr>
            <p:ph idx="1"/>
          </p:nvPr>
        </p:nvSpPr>
        <p:spPr/>
        <p:txBody>
          <a:bodyPr>
            <a:normAutofit/>
          </a:bodyPr>
          <a:lstStyle/>
          <a:p>
            <a:pPr marL="0" indent="0">
              <a:buNone/>
            </a:pPr>
            <a:r>
              <a:rPr lang="sk-SK" b="1" dirty="0"/>
              <a:t>1. časť úlohy:</a:t>
            </a:r>
          </a:p>
          <a:p>
            <a:pPr marL="0" indent="0">
              <a:buNone/>
            </a:pPr>
            <a:r>
              <a:rPr lang="sk-SK" dirty="0"/>
              <a:t>Každá z dvojice žiakov pripraví multimediálnu prezentáciu na jednu z nižšie uvedených tém:</a:t>
            </a:r>
          </a:p>
          <a:p>
            <a:r>
              <a:rPr lang="sk-SK" dirty="0"/>
              <a:t>Drogová závislosť</a:t>
            </a:r>
          </a:p>
          <a:p>
            <a:r>
              <a:rPr lang="sk-SK" dirty="0"/>
              <a:t>Alkoholizmus</a:t>
            </a:r>
          </a:p>
          <a:p>
            <a:r>
              <a:rPr lang="sk-SK" dirty="0"/>
              <a:t>Závislosť na cigaretách</a:t>
            </a:r>
          </a:p>
          <a:p>
            <a:pPr marL="0" indent="0">
              <a:buNone/>
            </a:pPr>
            <a:r>
              <a:rPr lang="sk-SK" dirty="0"/>
              <a:t>Témy si jednotlivé dvojice vyberú losovaním.</a:t>
            </a:r>
          </a:p>
          <a:p>
            <a:endParaRPr lang="pl-PL" dirty="0"/>
          </a:p>
        </p:txBody>
      </p:sp>
    </p:spTree>
    <p:extLst>
      <p:ext uri="{BB962C8B-B14F-4D97-AF65-F5344CB8AC3E}">
        <p14:creationId xmlns:p14="http://schemas.microsoft.com/office/powerpoint/2010/main" val="3776744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Úloha: </a:t>
            </a:r>
          </a:p>
        </p:txBody>
      </p:sp>
      <p:sp>
        <p:nvSpPr>
          <p:cNvPr id="3" name="Symbol zastępczy zawartości 2"/>
          <p:cNvSpPr>
            <a:spLocks noGrp="1"/>
          </p:cNvSpPr>
          <p:nvPr>
            <p:ph idx="1"/>
          </p:nvPr>
        </p:nvSpPr>
        <p:spPr>
          <a:xfrm>
            <a:off x="467544" y="1628800"/>
            <a:ext cx="8229600" cy="4525963"/>
          </a:xfrm>
        </p:spPr>
        <p:txBody>
          <a:bodyPr>
            <a:normAutofit/>
          </a:bodyPr>
          <a:lstStyle/>
          <a:p>
            <a:pPr marL="0" indent="0">
              <a:buNone/>
            </a:pPr>
            <a:r>
              <a:rPr lang="sk-SK" b="1" dirty="0"/>
              <a:t>2. Časť úlohy:</a:t>
            </a:r>
          </a:p>
          <a:p>
            <a:pPr marL="0" indent="0">
              <a:buNone/>
            </a:pPr>
            <a:r>
              <a:rPr lang="sk-SK" dirty="0"/>
              <a:t>Úlohou každého zo žiakov bude príprava plagátu s názov „ Povedz nie – závislosti!!!”. Na plagáte môžete ukázať negatívny vplyv jednej z niekoľkých závislosti. Môžete na ňom uviesť aj závislosť, ktorá sa v prezentácií nenachádzala, napr. závislosť na telefóne, jedle, hazardných hrách atď.</a:t>
            </a:r>
          </a:p>
        </p:txBody>
      </p:sp>
    </p:spTree>
    <p:extLst>
      <p:ext uri="{BB962C8B-B14F-4D97-AF65-F5344CB8AC3E}">
        <p14:creationId xmlns:p14="http://schemas.microsoft.com/office/powerpoint/2010/main" val="235538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fontScale="92500" lnSpcReduction="20000"/>
          </a:bodyPr>
          <a:lstStyle/>
          <a:p>
            <a:pPr marL="0" indent="0">
              <a:buNone/>
            </a:pPr>
            <a:r>
              <a:rPr lang="sk-SK" b="1" u="sng" dirty="0"/>
              <a:t>Proces prípravy prvej časti úlohy:</a:t>
            </a:r>
          </a:p>
          <a:p>
            <a:pPr marL="0" indent="0">
              <a:buNone/>
            </a:pPr>
            <a:r>
              <a:rPr lang="sk-SK" dirty="0"/>
              <a:t>V tejto časti úlohy musíte vo dvojiciach pripraviť multimediálnu prezentáciu na jednu z uvedených tém. </a:t>
            </a:r>
          </a:p>
          <a:p>
            <a:pPr marL="0" indent="0">
              <a:buNone/>
            </a:pPr>
            <a:r>
              <a:rPr lang="sk-SK" u="sng" dirty="0"/>
              <a:t>Každá prezentácia by mala obsahovať nasledujúci obsah:</a:t>
            </a:r>
          </a:p>
          <a:p>
            <a:pPr marL="0" indent="0">
              <a:buNone/>
            </a:pPr>
            <a:r>
              <a:rPr lang="sk-SK" dirty="0"/>
              <a:t>1. Téma(iná pre každú dvojicu žiakov).</a:t>
            </a:r>
          </a:p>
          <a:p>
            <a:pPr marL="0" indent="0">
              <a:buNone/>
            </a:pPr>
            <a:r>
              <a:rPr lang="sk-SK" dirty="0"/>
              <a:t>2. Mená, priezviská žiakov, ktorí ju pripravili.</a:t>
            </a:r>
          </a:p>
          <a:p>
            <a:pPr marL="0" indent="0">
              <a:buNone/>
            </a:pPr>
            <a:r>
              <a:rPr lang="sk-SK" dirty="0"/>
              <a:t>3. Spracovanie témy podľa pokynov:</a:t>
            </a:r>
          </a:p>
          <a:p>
            <a:r>
              <a:rPr lang="sk-SK" dirty="0"/>
              <a:t>Vysvetlenie, aké škody na organizme môže spôsobiť závislosť u dospelých osôb, detí a mládeže?</a:t>
            </a:r>
          </a:p>
          <a:p>
            <a:r>
              <a:rPr lang="sk-SK" dirty="0"/>
              <a:t>Aký má závislosť vplyv na proces učenia sa?</a:t>
            </a:r>
          </a:p>
          <a:p>
            <a:r>
              <a:rPr lang="sk-SK" dirty="0"/>
              <a:t>Fotografie, ukazujúce efekty tejto závislosti.</a:t>
            </a:r>
          </a:p>
          <a:p>
            <a:r>
              <a:rPr lang="sk-SK" dirty="0"/>
              <a:t>Aký vplyv môže mať droga na tehotné ženy a plod?</a:t>
            </a:r>
          </a:p>
          <a:p>
            <a:r>
              <a:rPr lang="sk-SK" dirty="0"/>
              <a:t>Aké sú príčiny závislosti mládeže?</a:t>
            </a:r>
          </a:p>
          <a:p>
            <a:pPr marL="0" indent="0">
              <a:buNone/>
            </a:pPr>
            <a:endParaRPr lang="pl-PL" dirty="0"/>
          </a:p>
        </p:txBody>
      </p:sp>
    </p:spTree>
    <p:extLst>
      <p:ext uri="{BB962C8B-B14F-4D97-AF65-F5344CB8AC3E}">
        <p14:creationId xmlns:p14="http://schemas.microsoft.com/office/powerpoint/2010/main" val="2884028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a:bodyPr>
          <a:lstStyle/>
          <a:p>
            <a:pPr marL="0" indent="0">
              <a:buNone/>
            </a:pPr>
            <a:r>
              <a:rPr lang="sk-SK" u="sng" dirty="0"/>
              <a:t>Príprava druhej časti úlohy:</a:t>
            </a:r>
          </a:p>
          <a:p>
            <a:pPr marL="0" indent="0">
              <a:buNone/>
            </a:pPr>
            <a:r>
              <a:rPr lang="sk-SK" dirty="0"/>
              <a:t>Každý žiak pripraví plagát na tému„ Povedzte nie – závislosti!!!”.</a:t>
            </a:r>
          </a:p>
          <a:p>
            <a:pPr marL="0" indent="0">
              <a:buNone/>
            </a:pPr>
            <a:r>
              <a:rPr lang="sk-SK" dirty="0"/>
              <a:t>Plagát možno pripraviť ľubovoľnou technikou, rozmer plagátu by mal mať minimálne A3.</a:t>
            </a:r>
          </a:p>
          <a:p>
            <a:pPr marL="0" indent="0">
              <a:buNone/>
            </a:pPr>
            <a:r>
              <a:rPr lang="sk-SK" dirty="0"/>
              <a:t>Na plagáte ukáže každý z Vás, pomocou fotografií, kresieb, vystrihnutých obrázkov z novín, slov alebo inej formy, ako daný druh závislosti môže zničiť organizmus. Využiť možno aj Vami pripravenú prezentáciu.</a:t>
            </a:r>
          </a:p>
          <a:p>
            <a:pPr marL="0" indent="0">
              <a:buNone/>
            </a:pPr>
            <a:r>
              <a:rPr lang="sk-SK" dirty="0"/>
              <a:t>Z pripravených plagátov pripravte výstavu v triede alebo v škole.</a:t>
            </a:r>
          </a:p>
          <a:p>
            <a:pPr marL="0" indent="0">
              <a:buNone/>
            </a:pPr>
            <a:endParaRPr lang="pl-PL" u="sng" dirty="0"/>
          </a:p>
        </p:txBody>
      </p:sp>
    </p:spTree>
    <p:extLst>
      <p:ext uri="{BB962C8B-B14F-4D97-AF65-F5344CB8AC3E}">
        <p14:creationId xmlns:p14="http://schemas.microsoft.com/office/powerpoint/2010/main" val="3087633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Proces – plán činnosti</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052322462"/>
              </p:ext>
            </p:extLst>
          </p:nvPr>
        </p:nvGraphicFramePr>
        <p:xfrm>
          <a:off x="457200" y="1556792"/>
          <a:ext cx="8229600" cy="2391298"/>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9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1. PRACOVNÝ TÝŽDEŇ: práca</a:t>
                      </a:r>
                      <a:r>
                        <a:rPr lang="sk-SK" baseline="0" noProof="0" dirty="0"/>
                        <a:t> vo dvojiciach</a:t>
                      </a:r>
                      <a:endParaRPr lang="sk-SK" noProof="0" dirty="0"/>
                    </a:p>
                  </a:txBody>
                  <a:tcPr/>
                </a:tc>
                <a:extLst>
                  <a:ext uri="{0D108BD9-81ED-4DB2-BD59-A6C34878D82A}">
                    <a16:rowId xmlns:a16="http://schemas.microsoft.com/office/drawing/2014/main" xmlns="" val="10000"/>
                  </a:ext>
                </a:extLst>
              </a:tr>
              <a:tr h="1497670">
                <a:tc>
                  <a:txBody>
                    <a:bodyPr/>
                    <a:lstStyle/>
                    <a:p>
                      <a:pPr marL="285750" indent="-285750">
                        <a:buFont typeface="Arial" panose="020B0604020202020204" pitchFamily="34" charset="0"/>
                        <a:buChar char="•"/>
                      </a:pPr>
                      <a:r>
                        <a:rPr lang="sk-SK" noProof="0" dirty="0"/>
                        <a:t>Oboznámenie sa s obsahom úlohy</a:t>
                      </a:r>
                      <a:endParaRPr lang="sk-SK" baseline="0" noProof="0" dirty="0"/>
                    </a:p>
                    <a:p>
                      <a:pPr marL="285750" indent="-285750">
                        <a:buFont typeface="Arial" panose="020B0604020202020204" pitchFamily="34" charset="0"/>
                        <a:buChar char="•"/>
                      </a:pPr>
                      <a:r>
                        <a:rPr lang="sk-SK" baseline="0" noProof="0" dirty="0"/>
                        <a:t>Rozdelenie žiakov do skupín, losovanie témy</a:t>
                      </a:r>
                    </a:p>
                    <a:p>
                      <a:pPr marL="285750" indent="-285750">
                        <a:buFont typeface="Arial" panose="020B0604020202020204" pitchFamily="34" charset="0"/>
                        <a:buChar char="•"/>
                      </a:pPr>
                      <a:r>
                        <a:rPr lang="sk-SK" baseline="0" noProof="0" dirty="0"/>
                        <a:t>Oboznámenie sa so zásadami práce s internetovými zdrojmi a inými zdrojmi, výber najdôležitejších informácií a zdrojov</a:t>
                      </a:r>
                    </a:p>
                    <a:p>
                      <a:pPr marL="285750" indent="-285750">
                        <a:buFont typeface="Arial" panose="020B0604020202020204" pitchFamily="34" charset="0"/>
                        <a:buChar char="•"/>
                      </a:pPr>
                      <a:r>
                        <a:rPr lang="sk-SK" baseline="0" noProof="0" dirty="0"/>
                        <a:t>Realizácia pracovného plánu vo dvojiciach s ohľadom na požadovaný obsah.</a:t>
                      </a:r>
                    </a:p>
                    <a:p>
                      <a:endParaRPr lang="sk-SK" noProof="0" dirty="0"/>
                    </a:p>
                  </a:txBody>
                  <a:tcPr/>
                </a:tc>
                <a:extLst>
                  <a:ext uri="{0D108BD9-81ED-4DB2-BD59-A6C34878D82A}">
                    <a16:rowId xmlns:a16="http://schemas.microsoft.com/office/drawing/2014/main" xmlns=""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3195429665"/>
              </p:ext>
            </p:extLst>
          </p:nvPr>
        </p:nvGraphicFramePr>
        <p:xfrm>
          <a:off x="467544" y="3789040"/>
          <a:ext cx="8136904" cy="1620768"/>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2. PRACOVNÝ</a:t>
                      </a:r>
                      <a:r>
                        <a:rPr lang="pl-PL" baseline="0" dirty="0"/>
                        <a:t> TÝŽDEŇ: </a:t>
                      </a:r>
                      <a:r>
                        <a:rPr lang="sk-SK" baseline="0" noProof="0" dirty="0"/>
                        <a:t>práca vo dvojiciach</a:t>
                      </a:r>
                      <a:endParaRPr lang="sk-SK" noProof="0" dirty="0"/>
                    </a:p>
                  </a:txBody>
                  <a:tcPr/>
                </a:tc>
                <a:extLst>
                  <a:ext uri="{0D108BD9-81ED-4DB2-BD59-A6C34878D82A}">
                    <a16:rowId xmlns:a16="http://schemas.microsoft.com/office/drawing/2014/main" xmlns="" val="10000"/>
                  </a:ext>
                </a:extLst>
              </a:tr>
              <a:tr h="432048">
                <a:tc>
                  <a:txBody>
                    <a:bodyPr/>
                    <a:lstStyle/>
                    <a:p>
                      <a:pPr marL="285750" indent="-285750">
                        <a:buFont typeface="Arial" panose="020B0604020202020204" pitchFamily="34" charset="0"/>
                        <a:buChar char="•"/>
                      </a:pPr>
                      <a:r>
                        <a:rPr lang="sk-SK" noProof="0" dirty="0"/>
                        <a:t>Vypracovanie úlohy vo dvojiciach</a:t>
                      </a:r>
                    </a:p>
                    <a:p>
                      <a:pPr marL="285750" indent="-285750">
                        <a:buFont typeface="Arial" panose="020B0604020202020204" pitchFamily="34" charset="0"/>
                        <a:buChar char="•"/>
                      </a:pPr>
                      <a:r>
                        <a:rPr lang="sk-SK" noProof="0" dirty="0"/>
                        <a:t>Príprava multimediálnej prezentácie</a:t>
                      </a:r>
                    </a:p>
                    <a:p>
                      <a:pPr marL="285750" indent="-285750">
                        <a:buFont typeface="Arial" panose="020B0604020202020204" pitchFamily="34" charset="0"/>
                        <a:buChar char="•"/>
                      </a:pPr>
                      <a:r>
                        <a:rPr lang="sk-SK" baseline="0" noProof="0" dirty="0"/>
                        <a:t>Prezentácia úlohy na triednom fóre</a:t>
                      </a:r>
                      <a:endParaRPr lang="sk-SK" noProof="0" dirty="0"/>
                    </a:p>
                    <a:p>
                      <a:endParaRPr lang="pl-PL" dirty="0"/>
                    </a:p>
                  </a:txBody>
                  <a:tcPr/>
                </a:tc>
                <a:extLst>
                  <a:ext uri="{0D108BD9-81ED-4DB2-BD59-A6C34878D82A}">
                    <a16:rowId xmlns:a16="http://schemas.microsoft.com/office/drawing/2014/main" xmlns=""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4173506138"/>
              </p:ext>
            </p:extLst>
          </p:nvPr>
        </p:nvGraphicFramePr>
        <p:xfrm>
          <a:off x="467544" y="5517232"/>
          <a:ext cx="8064896" cy="1490464"/>
        </p:xfrm>
        <a:graphic>
          <a:graphicData uri="http://schemas.openxmlformats.org/drawingml/2006/table">
            <a:tbl>
              <a:tblPr firstRow="1" bandRow="1">
                <a:tableStyleId>{5C22544A-7EE6-4342-B048-85BDC9FD1C3A}</a:tableStyleId>
              </a:tblPr>
              <a:tblGrid>
                <a:gridCol w="8064896">
                  <a:extLst>
                    <a:ext uri="{9D8B030D-6E8A-4147-A177-3AD203B41FA5}">
                      <a16:colId xmlns:a16="http://schemas.microsoft.com/office/drawing/2014/main" xmlns="" val="20000"/>
                    </a:ext>
                  </a:extLst>
                </a:gridCol>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3. PRACOVNÝ TÝŽDEŇ</a:t>
                      </a:r>
                      <a:r>
                        <a:rPr lang="sk-SK" baseline="0" noProof="0" dirty="0"/>
                        <a:t>: individuálna práca</a:t>
                      </a:r>
                      <a:endParaRPr lang="sk-SK" noProof="0" dirty="0"/>
                    </a:p>
                  </a:txBody>
                  <a:tcPr/>
                </a:tc>
                <a:extLst>
                  <a:ext uri="{0D108BD9-81ED-4DB2-BD59-A6C34878D82A}">
                    <a16:rowId xmlns:a16="http://schemas.microsoft.com/office/drawing/2014/main" xmlns="" val="10000"/>
                  </a:ext>
                </a:extLst>
              </a:tr>
              <a:tr h="576064">
                <a:tc>
                  <a:txBody>
                    <a:bodyPr/>
                    <a:lstStyle/>
                    <a:p>
                      <a:pPr marL="285750" indent="-285750">
                        <a:buFont typeface="Arial" panose="020B0604020202020204" pitchFamily="34" charset="0"/>
                        <a:buChar char="•"/>
                      </a:pPr>
                      <a:r>
                        <a:rPr lang="sk-SK" baseline="0" noProof="0" dirty="0"/>
                        <a:t>Príprava podkladov na výrobu plagátov„ Povedzte NIE – závislosti!!!”</a:t>
                      </a:r>
                    </a:p>
                    <a:p>
                      <a:pPr marL="285750" indent="-285750">
                        <a:buFont typeface="Arial" panose="020B0604020202020204" pitchFamily="34" charset="0"/>
                        <a:buChar char="•"/>
                      </a:pPr>
                      <a:r>
                        <a:rPr lang="sk-SK" baseline="0" noProof="0" dirty="0"/>
                        <a:t>Príprava plagátov rôznymi technikami.</a:t>
                      </a:r>
                    </a:p>
                    <a:p>
                      <a:pPr marL="285750" indent="-285750">
                        <a:buFont typeface="Arial" panose="020B0604020202020204" pitchFamily="34" charset="0"/>
                        <a:buChar char="•"/>
                      </a:pPr>
                      <a:r>
                        <a:rPr lang="sk-SK" baseline="0" noProof="0" dirty="0"/>
                        <a:t>Prezentácia plagátov na triednom alebo školskom fóre</a:t>
                      </a:r>
                      <a:endParaRPr lang="sk-SK"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86064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Zdroje:</a:t>
            </a:r>
          </a:p>
        </p:txBody>
      </p:sp>
      <p:sp>
        <p:nvSpPr>
          <p:cNvPr id="3" name="Symbol zastępczy zawartości 2"/>
          <p:cNvSpPr>
            <a:spLocks noGrp="1"/>
          </p:cNvSpPr>
          <p:nvPr>
            <p:ph idx="1"/>
          </p:nvPr>
        </p:nvSpPr>
        <p:spPr/>
        <p:txBody>
          <a:bodyPr>
            <a:normAutofit fontScale="85000" lnSpcReduction="20000"/>
          </a:bodyPr>
          <a:lstStyle/>
          <a:p>
            <a:r>
              <a:rPr lang="pl-PL" dirty="0" smtClean="0">
                <a:hlinkClick r:id="rId2"/>
              </a:rPr>
              <a:t>https://sk.wikipedia.org/wiki/Z%C3%A1vislos%C5%A5_(medic%C3%ADna)</a:t>
            </a:r>
          </a:p>
          <a:p>
            <a:r>
              <a:rPr lang="pl-PL" dirty="0" smtClean="0">
                <a:hlinkClick r:id="rId3"/>
              </a:rPr>
              <a:t>https://sk.wikipedia.org/wiki/Droga_(omamn%C3%A1_l%C3%A1tka)</a:t>
            </a:r>
            <a:r>
              <a:rPr lang="pl-PL" dirty="0" smtClean="0">
                <a:hlinkClick r:id="rId2"/>
              </a:rPr>
              <a:t> </a:t>
            </a:r>
            <a:endParaRPr lang="pl-PL" dirty="0" smtClean="0"/>
          </a:p>
          <a:p>
            <a:r>
              <a:rPr lang="pl-PL" dirty="0" smtClean="0">
                <a:hlinkClick r:id="rId4"/>
              </a:rPr>
              <a:t>https://sk.wikipedia.org/wiki/Marihuana</a:t>
            </a:r>
            <a:endParaRPr lang="pl-PL" dirty="0" smtClean="0"/>
          </a:p>
          <a:p>
            <a:r>
              <a:rPr lang="pl-PL" dirty="0" smtClean="0">
                <a:hlinkClick r:id="rId5"/>
              </a:rPr>
              <a:t>https://sk.wikipedia.org/wiki/Nikot%C3%ADn</a:t>
            </a:r>
            <a:endParaRPr lang="pl-PL" dirty="0" smtClean="0"/>
          </a:p>
          <a:p>
            <a:r>
              <a:rPr lang="pl-PL" dirty="0" smtClean="0">
                <a:hlinkClick r:id="rId6"/>
              </a:rPr>
              <a:t>https://sk.wikipedia.org/wiki/Hero%C3%ADn</a:t>
            </a:r>
            <a:endParaRPr lang="pl-PL" dirty="0" smtClean="0"/>
          </a:p>
          <a:p>
            <a:r>
              <a:rPr lang="pl-PL" dirty="0" smtClean="0">
                <a:hlinkClick r:id="rId7"/>
              </a:rPr>
              <a:t>https://sk.wikipedia.org/wiki/Alkoholizmus</a:t>
            </a:r>
            <a:endParaRPr lang="pl-PL" dirty="0" smtClean="0"/>
          </a:p>
          <a:p>
            <a:r>
              <a:rPr lang="pl-PL" dirty="0" smtClean="0">
                <a:hlinkClick r:id="rId8"/>
              </a:rPr>
              <a:t>https://referaty.aktuality.sk/zavislost-na-fajceni/referat-5082?i9=db6c41ddea75</a:t>
            </a:r>
            <a:endParaRPr lang="pl-PL" dirty="0" smtClean="0"/>
          </a:p>
          <a:p>
            <a:r>
              <a:rPr lang="pl-PL" smtClean="0">
                <a:hlinkClick r:id="rId9"/>
              </a:rPr>
              <a:t>https</a:t>
            </a:r>
            <a:r>
              <a:rPr lang="pl-PL" dirty="0" smtClean="0">
                <a:hlinkClick r:id="rId9"/>
              </a:rPr>
              <a:t>://www.nepije.me/</a:t>
            </a:r>
            <a:endParaRPr lang="pl-PL" dirty="0" smtClean="0"/>
          </a:p>
          <a:p>
            <a:r>
              <a:rPr lang="pl-PL" dirty="0" smtClean="0">
                <a:hlinkClick r:id="rId10"/>
              </a:rPr>
              <a:t>https://referaty.aktuality.sk/drogova-zavislost/referat-2942?i9=db6c41ddea75</a:t>
            </a:r>
            <a:endParaRPr lang="pl-PL" dirty="0" smtClean="0"/>
          </a:p>
          <a:p>
            <a:r>
              <a:rPr lang="sk-SK" dirty="0" smtClean="0"/>
              <a:t>Vyhľadávač </a:t>
            </a:r>
            <a:r>
              <a:rPr lang="sk-SK" dirty="0"/>
              <a:t>Google – uviesť heslo závislosti: alkoholizmus, drogová závislosť, závislosť na cigaretách.</a:t>
            </a:r>
          </a:p>
        </p:txBody>
      </p:sp>
    </p:spTree>
    <p:extLst>
      <p:ext uri="{BB962C8B-B14F-4D97-AF65-F5344CB8AC3E}">
        <p14:creationId xmlns:p14="http://schemas.microsoft.com/office/powerpoint/2010/main" val="1023741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Hodnotenie</a:t>
            </a:r>
            <a:r>
              <a:rPr lang="pl-PL"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982212638"/>
              </p:ext>
            </p:extLst>
          </p:nvPr>
        </p:nvGraphicFramePr>
        <p:xfrm>
          <a:off x="457200" y="1600200"/>
          <a:ext cx="8229600" cy="41198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sk-SK" noProof="0" dirty="0"/>
                        <a:t>Počet bodov</a:t>
                      </a:r>
                    </a:p>
                  </a:txBody>
                  <a:tcPr/>
                </a:tc>
                <a:tc>
                  <a:txBody>
                    <a:bodyPr/>
                    <a:lstStyle/>
                    <a:p>
                      <a:r>
                        <a:rPr lang="sk-SK" noProof="0" dirty="0"/>
                        <a:t>1 bod</a:t>
                      </a:r>
                    </a:p>
                  </a:txBody>
                  <a:tcPr/>
                </a:tc>
                <a:tc>
                  <a:txBody>
                    <a:bodyPr/>
                    <a:lstStyle/>
                    <a:p>
                      <a:r>
                        <a:rPr lang="sk-SK" noProof="0" dirty="0"/>
                        <a:t>2 body</a:t>
                      </a:r>
                    </a:p>
                  </a:txBody>
                  <a:tcPr/>
                </a:tc>
                <a:tc>
                  <a:txBody>
                    <a:bodyPr/>
                    <a:lstStyle/>
                    <a:p>
                      <a:r>
                        <a:rPr lang="sk-SK" noProof="0" dirty="0"/>
                        <a:t>3 body</a:t>
                      </a:r>
                    </a:p>
                  </a:txBody>
                  <a:tcPr/>
                </a:tc>
                <a:extLst>
                  <a:ext uri="{0D108BD9-81ED-4DB2-BD59-A6C34878D82A}">
                    <a16:rowId xmlns:a16="http://schemas.microsoft.com/office/drawing/2014/main" xmlns="" val="10000"/>
                  </a:ext>
                </a:extLst>
              </a:tr>
              <a:tr h="370840">
                <a:tc>
                  <a:txBody>
                    <a:bodyPr/>
                    <a:lstStyle/>
                    <a:p>
                      <a:r>
                        <a:rPr lang="sk-SK" b="1" noProof="0" dirty="0"/>
                        <a:t>1. ČASŤ</a:t>
                      </a:r>
                      <a:r>
                        <a:rPr lang="sk-SK" b="1" baseline="0" noProof="0" dirty="0"/>
                        <a:t>- Obsahová stránka </a:t>
                      </a:r>
                      <a:r>
                        <a:rPr lang="sk-SK" b="1" noProof="0" dirty="0"/>
                        <a:t>– </a:t>
                      </a:r>
                    </a:p>
                    <a:p>
                      <a:r>
                        <a:rPr lang="sk-SK" b="1" noProof="0" dirty="0"/>
                        <a:t>Práca vo dvojiciach</a:t>
                      </a:r>
                    </a:p>
                  </a:txBody>
                  <a:tcPr/>
                </a:tc>
                <a:tc>
                  <a:txBody>
                    <a:bodyPr/>
                    <a:lstStyle/>
                    <a:p>
                      <a:r>
                        <a:rPr lang="sk-SK" noProof="0" dirty="0"/>
                        <a:t>Informácia neúplná, často nesúvisiaca s témou. Povrchné využitie</a:t>
                      </a:r>
                      <a:r>
                        <a:rPr lang="sk-SK" baseline="0" noProof="0" dirty="0"/>
                        <a:t> zdrojov</a:t>
                      </a:r>
                      <a:r>
                        <a:rPr lang="sk-SK" noProof="0" dirty="0"/>
                        <a:t>.</a:t>
                      </a:r>
                    </a:p>
                  </a:txBody>
                  <a:tcPr/>
                </a:tc>
                <a:tc>
                  <a:txBody>
                    <a:bodyPr/>
                    <a:lstStyle/>
                    <a:p>
                      <a:r>
                        <a:rPr lang="sk-SK" noProof="0" dirty="0"/>
                        <a:t>Spracovanie väčšiny otázok v súlade s témou. Využitie väčšiny z uvedených zdrojov.</a:t>
                      </a:r>
                    </a:p>
                  </a:txBody>
                  <a:tcPr/>
                </a:tc>
                <a:tc>
                  <a:txBody>
                    <a:bodyPr/>
                    <a:lstStyle/>
                    <a:p>
                      <a:r>
                        <a:rPr lang="sk-SK" noProof="0" dirty="0"/>
                        <a:t>Vyčerpávajúce</a:t>
                      </a:r>
                      <a:r>
                        <a:rPr lang="sk-SK" baseline="0" noProof="0" dirty="0"/>
                        <a:t> spracovanie témy</a:t>
                      </a:r>
                      <a:r>
                        <a:rPr lang="sk-SK" noProof="0" dirty="0"/>
                        <a:t>. Úplne využitie uvedených zdrojov a iných informácií.</a:t>
                      </a:r>
                    </a:p>
                  </a:txBody>
                  <a:tcPr/>
                </a:tc>
                <a:extLst>
                  <a:ext uri="{0D108BD9-81ED-4DB2-BD59-A6C34878D82A}">
                    <a16:rowId xmlns:a16="http://schemas.microsoft.com/office/drawing/2014/main" xmlns="" val="10001"/>
                  </a:ext>
                </a:extLst>
              </a:tr>
              <a:tr h="370840">
                <a:tc>
                  <a:txBody>
                    <a:bodyPr/>
                    <a:lstStyle/>
                    <a:p>
                      <a:r>
                        <a:rPr lang="sk-SK" b="1" noProof="0" dirty="0"/>
                        <a:t>1. ČASŤ</a:t>
                      </a:r>
                      <a:r>
                        <a:rPr lang="sk-SK" b="1" baseline="0" noProof="0" dirty="0"/>
                        <a:t>- </a:t>
                      </a:r>
                      <a:endParaRPr lang="sk-SK" b="1" noProof="0" dirty="0"/>
                    </a:p>
                    <a:p>
                      <a:r>
                        <a:rPr lang="sk-SK" b="1" noProof="0" dirty="0"/>
                        <a:t>Vizuálny dojem</a:t>
                      </a:r>
                    </a:p>
                  </a:txBody>
                  <a:tcPr/>
                </a:tc>
                <a:tc>
                  <a:txBody>
                    <a:bodyPr/>
                    <a:lstStyle/>
                    <a:p>
                      <a:r>
                        <a:rPr lang="sk-SK" noProof="0" dirty="0"/>
                        <a:t>Zlé rozmiestnenie prvkov na zábere alebo plagáte. Práca nečitateľná a neestetická.</a:t>
                      </a:r>
                    </a:p>
                  </a:txBody>
                  <a:tcPr/>
                </a:tc>
                <a:tc>
                  <a:txBody>
                    <a:bodyPr/>
                    <a:lstStyle/>
                    <a:p>
                      <a:r>
                        <a:rPr lang="sk-SK" noProof="0" dirty="0"/>
                        <a:t>Obsah vhodne usporiadaný. Dobrý výber záberov, práca čitateľná.</a:t>
                      </a:r>
                    </a:p>
                  </a:txBody>
                  <a:tcPr/>
                </a:tc>
                <a:tc>
                  <a:txBody>
                    <a:bodyPr/>
                    <a:lstStyle/>
                    <a:p>
                      <a:r>
                        <a:rPr lang="sk-SK" noProof="0" dirty="0"/>
                        <a:t>Prehľadná,</a:t>
                      </a:r>
                      <a:r>
                        <a:rPr lang="sk-SK" baseline="0" noProof="0" dirty="0"/>
                        <a:t> čitateľná a estetická práca</a:t>
                      </a:r>
                      <a:r>
                        <a:rPr lang="sk-SK" noProof="0" dirty="0"/>
                        <a:t>. Obsah usporiadaný. Vhodne vybrané grafické prvky.</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849695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Hodnotenie</a:t>
            </a:r>
            <a:r>
              <a:rPr lang="pl-PL"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10110862"/>
              </p:ext>
            </p:extLst>
          </p:nvPr>
        </p:nvGraphicFramePr>
        <p:xfrm>
          <a:off x="457200" y="1600200"/>
          <a:ext cx="8229600" cy="52171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sk-SK" noProof="0" dirty="0"/>
                        <a:t>Počet bodov</a:t>
                      </a:r>
                    </a:p>
                  </a:txBody>
                  <a:tcPr/>
                </a:tc>
                <a:tc>
                  <a:txBody>
                    <a:bodyPr/>
                    <a:lstStyle/>
                    <a:p>
                      <a:r>
                        <a:rPr lang="sk-SK" noProof="0" dirty="0"/>
                        <a:t>1 bod</a:t>
                      </a:r>
                    </a:p>
                  </a:txBody>
                  <a:tcPr/>
                </a:tc>
                <a:tc>
                  <a:txBody>
                    <a:bodyPr/>
                    <a:lstStyle/>
                    <a:p>
                      <a:r>
                        <a:rPr lang="sk-SK" noProof="0" dirty="0"/>
                        <a:t>2 body</a:t>
                      </a:r>
                    </a:p>
                  </a:txBody>
                  <a:tcPr/>
                </a:tc>
                <a:tc>
                  <a:txBody>
                    <a:bodyPr/>
                    <a:lstStyle/>
                    <a:p>
                      <a:r>
                        <a:rPr lang="sk-SK" noProof="0" dirty="0"/>
                        <a:t>3 body</a:t>
                      </a:r>
                    </a:p>
                  </a:txBody>
                  <a:tcPr/>
                </a:tc>
                <a:extLst>
                  <a:ext uri="{0D108BD9-81ED-4DB2-BD59-A6C34878D82A}">
                    <a16:rowId xmlns:a16="http://schemas.microsoft.com/office/drawing/2014/main" xmlns="" val="10000"/>
                  </a:ext>
                </a:extLst>
              </a:tr>
              <a:tr h="370840">
                <a:tc>
                  <a:txBody>
                    <a:bodyPr/>
                    <a:lstStyle/>
                    <a:p>
                      <a:r>
                        <a:rPr lang="sk-SK" b="1" noProof="0" dirty="0"/>
                        <a:t>1. ČASŤ</a:t>
                      </a:r>
                      <a:r>
                        <a:rPr lang="sk-SK" b="1" baseline="0" noProof="0" dirty="0"/>
                        <a:t> -</a:t>
                      </a:r>
                      <a:endParaRPr lang="sk-SK" b="1" noProof="0" dirty="0"/>
                    </a:p>
                    <a:p>
                      <a:r>
                        <a:rPr lang="sk-SK" b="1" noProof="0" dirty="0"/>
                        <a:t>Prezentácia</a:t>
                      </a:r>
                    </a:p>
                  </a:txBody>
                  <a:tcPr/>
                </a:tc>
                <a:tc>
                  <a:txBody>
                    <a:bodyPr/>
                    <a:lstStyle/>
                    <a:p>
                      <a:r>
                        <a:rPr lang="sk-SK" noProof="0" dirty="0"/>
                        <a:t>Prezentácia</a:t>
                      </a:r>
                      <a:r>
                        <a:rPr lang="sk-SK" baseline="0" noProof="0" dirty="0"/>
                        <a:t> len prečítaná, slabá znalosť témy a slovníka. Chýbajúce odpovede na otázky učiteľa.</a:t>
                      </a:r>
                      <a:endParaRPr lang="sk-SK" noProof="0" dirty="0"/>
                    </a:p>
                  </a:txBody>
                  <a:tcPr/>
                </a:tc>
                <a:tc>
                  <a:txBody>
                    <a:bodyPr/>
                    <a:lstStyle/>
                    <a:p>
                      <a:r>
                        <a:rPr lang="sk-SK" noProof="0" dirty="0"/>
                        <a:t>Prezentácia čiastočne prečítaná a čiastočne samostatne hovorená. </a:t>
                      </a:r>
                      <a:r>
                        <a:rPr lang="sk-SK" baseline="0" noProof="0" dirty="0"/>
                        <a:t>Slabé odpovede na otázky učiteľa.</a:t>
                      </a:r>
                      <a:endParaRPr lang="sk-SK" noProof="0" dirty="0"/>
                    </a:p>
                  </a:txBody>
                  <a:tcPr/>
                </a:tc>
                <a:tc>
                  <a:txBody>
                    <a:bodyPr/>
                    <a:lstStyle/>
                    <a:p>
                      <a:r>
                        <a:rPr lang="sk-SK" noProof="0" dirty="0"/>
                        <a:t>Prezentácia predstavená samostatne, dobrá znalosť témy. Dobré</a:t>
                      </a:r>
                      <a:r>
                        <a:rPr lang="sk-SK" baseline="0" noProof="0" dirty="0"/>
                        <a:t> odpovede na otázky učiteľa.</a:t>
                      </a:r>
                      <a:endParaRPr lang="sk-SK" noProof="0" dirty="0"/>
                    </a:p>
                  </a:txBody>
                  <a:tcPr/>
                </a:tc>
                <a:extLst>
                  <a:ext uri="{0D108BD9-81ED-4DB2-BD59-A6C34878D82A}">
                    <a16:rowId xmlns:a16="http://schemas.microsoft.com/office/drawing/2014/main" xmlns=""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b="1" noProof="0" dirty="0"/>
                        <a:t>2. ČASŤ</a:t>
                      </a:r>
                      <a:r>
                        <a:rPr lang="sk-SK" b="1" baseline="0" noProof="0" dirty="0"/>
                        <a:t>- </a:t>
                      </a:r>
                      <a:r>
                        <a:rPr lang="sk-SK" b="1" noProof="0" dirty="0"/>
                        <a:t>Individuálna práca – príprava plagátu</a:t>
                      </a:r>
                    </a:p>
                    <a:p>
                      <a:endParaRPr lang="sk-SK" noProof="0" dirty="0"/>
                    </a:p>
                  </a:txBody>
                  <a:tcPr/>
                </a:tc>
                <a:tc>
                  <a:txBody>
                    <a:bodyPr/>
                    <a:lstStyle/>
                    <a:p>
                      <a:r>
                        <a:rPr lang="sk-SK" noProof="0" dirty="0"/>
                        <a:t>Chýbajú</a:t>
                      </a:r>
                      <a:r>
                        <a:rPr lang="sk-SK" baseline="0" noProof="0" dirty="0"/>
                        <a:t> všetky prvky vymenované v úlohe. Práca neestetická, povrchná. Plagát vyrobený pomocou učiteľa</a:t>
                      </a:r>
                      <a:r>
                        <a:rPr lang="sk-SK" noProof="0" dirty="0"/>
                        <a:t>. </a:t>
                      </a:r>
                    </a:p>
                  </a:txBody>
                  <a:tcPr/>
                </a:tc>
                <a:tc>
                  <a:txBody>
                    <a:bodyPr/>
                    <a:lstStyle/>
                    <a:p>
                      <a:r>
                        <a:rPr lang="sk-SK" noProof="0" dirty="0"/>
                        <a:t>Splnenie všetkých úloh, ale veľmi</a:t>
                      </a:r>
                      <a:r>
                        <a:rPr lang="sk-SK" baseline="0" noProof="0" dirty="0"/>
                        <a:t> povrchné</a:t>
                      </a:r>
                      <a:r>
                        <a:rPr lang="sk-SK" noProof="0" dirty="0"/>
                        <a:t>. Práca</a:t>
                      </a:r>
                      <a:r>
                        <a:rPr lang="sk-SK" baseline="0" noProof="0" dirty="0"/>
                        <a:t> čitateľná. Plagát pripravený samostatne alebo s malou pomocou učiteľa.</a:t>
                      </a:r>
                      <a:endParaRPr lang="sk-SK" noProof="0" dirty="0"/>
                    </a:p>
                  </a:txBody>
                  <a:tcPr/>
                </a:tc>
                <a:tc>
                  <a:txBody>
                    <a:bodyPr/>
                    <a:lstStyle/>
                    <a:p>
                      <a:r>
                        <a:rPr lang="sk-SK" noProof="0" dirty="0"/>
                        <a:t>Vyčerpávajúca realizácia</a:t>
                      </a:r>
                      <a:r>
                        <a:rPr lang="sk-SK" baseline="0" noProof="0" dirty="0"/>
                        <a:t> všetkých otázok</a:t>
                      </a:r>
                      <a:r>
                        <a:rPr lang="sk-SK" noProof="0" dirty="0"/>
                        <a:t>. Práca estetická, usporiadaná. Boli použité rôzne výtvarné techniky. Práca samostatná, premyslená.</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7710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Hodnotenie: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157569283"/>
              </p:ext>
            </p:extLst>
          </p:nvPr>
        </p:nvGraphicFramePr>
        <p:xfrm>
          <a:off x="539552" y="1484786"/>
          <a:ext cx="8229600" cy="454986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1152126">
                <a:tc>
                  <a:txBody>
                    <a:bodyPr/>
                    <a:lstStyle/>
                    <a:p>
                      <a:pPr algn="ctr"/>
                      <a:r>
                        <a:rPr lang="pl-PL" dirty="0">
                          <a:effectLst/>
                        </a:rPr>
                        <a:t>BODY</a:t>
                      </a:r>
                    </a:p>
                  </a:txBody>
                  <a:tcPr marL="68580" marR="68580" marT="0" marB="0"/>
                </a:tc>
                <a:tc>
                  <a:txBody>
                    <a:bodyPr/>
                    <a:lstStyle/>
                    <a:p>
                      <a:pPr algn="ctr"/>
                      <a:r>
                        <a:rPr lang="pl-PL" sz="1800" dirty="0">
                          <a:effectLst/>
                          <a:latin typeface="Times New Roman"/>
                        </a:rPr>
                        <a:t>HODNOTENIE</a:t>
                      </a:r>
                      <a:endParaRPr lang="pl-PL" sz="1800" dirty="0">
                        <a:effectLst/>
                      </a:endParaRPr>
                    </a:p>
                  </a:txBody>
                  <a:tcPr marL="68580" marR="68580" marT="0" marB="0"/>
                </a:tc>
                <a:extLst>
                  <a:ext uri="{0D108BD9-81ED-4DB2-BD59-A6C34878D82A}">
                    <a16:rowId xmlns:a16="http://schemas.microsoft.com/office/drawing/2014/main" xmlns="" val="10000"/>
                  </a:ext>
                </a:extLst>
              </a:tr>
              <a:tr h="566290">
                <a:tc>
                  <a:txBody>
                    <a:bodyPr/>
                    <a:lstStyle/>
                    <a:p>
                      <a:pPr algn="ctr"/>
                      <a:r>
                        <a:rPr lang="pl-PL" dirty="0">
                          <a:effectLst/>
                        </a:rPr>
                        <a:t>   &lt;2</a:t>
                      </a:r>
                    </a:p>
                  </a:txBody>
                  <a:tcPr marL="68580" marR="68580" marT="0" marB="0"/>
                </a:tc>
                <a:tc>
                  <a:txBody>
                    <a:bodyPr/>
                    <a:lstStyle/>
                    <a:p>
                      <a:pPr algn="ctr"/>
                      <a:r>
                        <a:rPr lang="sk-SK" noProof="0" dirty="0">
                          <a:effectLst/>
                        </a:rPr>
                        <a:t>Nedostatočný</a:t>
                      </a:r>
                    </a:p>
                  </a:txBody>
                  <a:tcPr marL="68580" marR="68580" marT="0" marB="0"/>
                </a:tc>
                <a:extLst>
                  <a:ext uri="{0D108BD9-81ED-4DB2-BD59-A6C34878D82A}">
                    <a16:rowId xmlns:a16="http://schemas.microsoft.com/office/drawing/2014/main" xmlns="" val="10001"/>
                  </a:ext>
                </a:extLst>
              </a:tr>
              <a:tr h="566290">
                <a:tc>
                  <a:txBody>
                    <a:bodyPr/>
                    <a:lstStyle/>
                    <a:p>
                      <a:pPr algn="ctr"/>
                      <a:r>
                        <a:rPr lang="pl-PL" dirty="0">
                          <a:effectLst/>
                        </a:rPr>
                        <a:t>  4-3</a:t>
                      </a:r>
                    </a:p>
                  </a:txBody>
                  <a:tcPr marL="68580" marR="68580" marT="0" marB="0"/>
                </a:tc>
                <a:tc>
                  <a:txBody>
                    <a:bodyPr/>
                    <a:lstStyle/>
                    <a:p>
                      <a:pPr algn="ctr"/>
                      <a:r>
                        <a:rPr lang="sk-SK" noProof="0" dirty="0">
                          <a:effectLst/>
                        </a:rPr>
                        <a:t>Prípustný</a:t>
                      </a:r>
                    </a:p>
                  </a:txBody>
                  <a:tcPr marL="68580" marR="68580" marT="0" marB="0"/>
                </a:tc>
                <a:extLst>
                  <a:ext uri="{0D108BD9-81ED-4DB2-BD59-A6C34878D82A}">
                    <a16:rowId xmlns:a16="http://schemas.microsoft.com/office/drawing/2014/main" xmlns="" val="10002"/>
                  </a:ext>
                </a:extLst>
              </a:tr>
              <a:tr h="566290">
                <a:tc>
                  <a:txBody>
                    <a:bodyPr/>
                    <a:lstStyle/>
                    <a:p>
                      <a:pPr algn="ctr"/>
                      <a:r>
                        <a:rPr lang="pl-PL" dirty="0">
                          <a:effectLst/>
                        </a:rPr>
                        <a:t>6-5</a:t>
                      </a:r>
                    </a:p>
                  </a:txBody>
                  <a:tcPr marL="68580" marR="68580" marT="0" marB="0"/>
                </a:tc>
                <a:tc>
                  <a:txBody>
                    <a:bodyPr/>
                    <a:lstStyle/>
                    <a:p>
                      <a:pPr algn="ctr"/>
                      <a:r>
                        <a:rPr lang="sk-SK" noProof="0" dirty="0">
                          <a:effectLst/>
                        </a:rPr>
                        <a:t>Dostatočný</a:t>
                      </a:r>
                    </a:p>
                  </a:txBody>
                  <a:tcPr marL="68580" marR="68580" marT="0" marB="0"/>
                </a:tc>
                <a:extLst>
                  <a:ext uri="{0D108BD9-81ED-4DB2-BD59-A6C34878D82A}">
                    <a16:rowId xmlns:a16="http://schemas.microsoft.com/office/drawing/2014/main" xmlns="" val="10003"/>
                  </a:ext>
                </a:extLst>
              </a:tr>
              <a:tr h="566290">
                <a:tc>
                  <a:txBody>
                    <a:bodyPr/>
                    <a:lstStyle/>
                    <a:p>
                      <a:pPr algn="ctr"/>
                      <a:r>
                        <a:rPr lang="pl-PL" dirty="0">
                          <a:effectLst/>
                        </a:rPr>
                        <a:t>8-7</a:t>
                      </a:r>
                    </a:p>
                  </a:txBody>
                  <a:tcPr marL="68580" marR="68580" marT="0" marB="0"/>
                </a:tc>
                <a:tc>
                  <a:txBody>
                    <a:bodyPr/>
                    <a:lstStyle/>
                    <a:p>
                      <a:pPr algn="ctr"/>
                      <a:r>
                        <a:rPr lang="sk-SK" noProof="0" dirty="0">
                          <a:effectLst/>
                        </a:rPr>
                        <a:t>Dobrý</a:t>
                      </a:r>
                    </a:p>
                  </a:txBody>
                  <a:tcPr marL="68580" marR="68580" marT="0" marB="0"/>
                </a:tc>
                <a:extLst>
                  <a:ext uri="{0D108BD9-81ED-4DB2-BD59-A6C34878D82A}">
                    <a16:rowId xmlns:a16="http://schemas.microsoft.com/office/drawing/2014/main" xmlns="" val="10004"/>
                  </a:ext>
                </a:extLst>
              </a:tr>
              <a:tr h="566290">
                <a:tc>
                  <a:txBody>
                    <a:bodyPr/>
                    <a:lstStyle/>
                    <a:p>
                      <a:pPr algn="ctr"/>
                      <a:r>
                        <a:rPr lang="pl-PL" dirty="0">
                          <a:effectLst/>
                        </a:rPr>
                        <a:t> 9-10</a:t>
                      </a:r>
                    </a:p>
                  </a:txBody>
                  <a:tcPr marL="68580" marR="68580" marT="0" marB="0"/>
                </a:tc>
                <a:tc>
                  <a:txBody>
                    <a:bodyPr/>
                    <a:lstStyle/>
                    <a:p>
                      <a:pPr algn="ctr"/>
                      <a:r>
                        <a:rPr lang="sk-SK" noProof="0" dirty="0">
                          <a:effectLst/>
                        </a:rPr>
                        <a:t>Veľmi dobrý</a:t>
                      </a:r>
                    </a:p>
                  </a:txBody>
                  <a:tcPr marL="68580" marR="68580" marT="0" marB="0"/>
                </a:tc>
                <a:extLst>
                  <a:ext uri="{0D108BD9-81ED-4DB2-BD59-A6C34878D82A}">
                    <a16:rowId xmlns:a16="http://schemas.microsoft.com/office/drawing/2014/main" xmlns="" val="10005"/>
                  </a:ext>
                </a:extLst>
              </a:tr>
              <a:tr h="566290">
                <a:tc>
                  <a:txBody>
                    <a:bodyPr/>
                    <a:lstStyle/>
                    <a:p>
                      <a:pPr algn="ctr"/>
                      <a:r>
                        <a:rPr lang="pl-PL" dirty="0">
                          <a:effectLst/>
                        </a:rPr>
                        <a:t> 11-12</a:t>
                      </a:r>
                    </a:p>
                  </a:txBody>
                  <a:tcPr marL="68580" marR="68580" marT="0" marB="0"/>
                </a:tc>
                <a:tc>
                  <a:txBody>
                    <a:bodyPr/>
                    <a:lstStyle/>
                    <a:p>
                      <a:pPr algn="ctr"/>
                      <a:r>
                        <a:rPr lang="sk-SK" noProof="0" dirty="0">
                          <a:effectLst/>
                        </a:rPr>
                        <a:t>Výborný</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90315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Záver:</a:t>
            </a:r>
          </a:p>
        </p:txBody>
      </p:sp>
      <p:sp>
        <p:nvSpPr>
          <p:cNvPr id="3" name="Symbol zastępczy zawartości 2"/>
          <p:cNvSpPr>
            <a:spLocks noGrp="1"/>
          </p:cNvSpPr>
          <p:nvPr>
            <p:ph idx="1"/>
          </p:nvPr>
        </p:nvSpPr>
        <p:spPr/>
        <p:txBody>
          <a:bodyPr>
            <a:normAutofit/>
          </a:bodyPr>
          <a:lstStyle/>
          <a:p>
            <a:pPr marL="0" indent="0">
              <a:buNone/>
            </a:pPr>
            <a:r>
              <a:rPr lang="sk-SK" dirty="0"/>
              <a:t>Závislosť to je choroba, ktorá ničí človeka, ktorý je v jej osídlach. Vďaka tomuto projektu ste sa:</a:t>
            </a:r>
          </a:p>
          <a:p>
            <a:r>
              <a:rPr lang="sk-SK" dirty="0"/>
              <a:t>Dozvedeli, čo je to závislosť</a:t>
            </a:r>
          </a:p>
          <a:p>
            <a:r>
              <a:rPr lang="sk-SK" dirty="0"/>
              <a:t>Dozvedeli ste sa, aké ničivé dôsledky môže mať na organizmus drogová závislosť, alkoholizmus a závislosť na nikotíne</a:t>
            </a:r>
          </a:p>
          <a:p>
            <a:r>
              <a:rPr lang="sk-SK" dirty="0"/>
              <a:t>Dozvedeli ste sa, aký má vplyv na proces učenia sa mladých ľudí</a:t>
            </a:r>
          </a:p>
        </p:txBody>
      </p:sp>
    </p:spTree>
    <p:extLst>
      <p:ext uri="{BB962C8B-B14F-4D97-AF65-F5344CB8AC3E}">
        <p14:creationId xmlns:p14="http://schemas.microsoft.com/office/powerpoint/2010/main" val="381788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Obsah:</a:t>
            </a:r>
          </a:p>
        </p:txBody>
      </p:sp>
      <p:sp>
        <p:nvSpPr>
          <p:cNvPr id="3" name="Symbol zastępczy zawartości 2"/>
          <p:cNvSpPr>
            <a:spLocks noGrp="1"/>
          </p:cNvSpPr>
          <p:nvPr>
            <p:ph idx="1"/>
          </p:nvPr>
        </p:nvSpPr>
        <p:spPr/>
        <p:txBody>
          <a:bodyPr>
            <a:normAutofit/>
          </a:bodyPr>
          <a:lstStyle/>
          <a:p>
            <a:pPr marL="0" indent="0">
              <a:buNone/>
            </a:pPr>
            <a:r>
              <a:rPr lang="sk-SK" sz="1800" dirty="0"/>
              <a:t>1. Úvod</a:t>
            </a:r>
          </a:p>
          <a:p>
            <a:pPr marL="0" indent="0">
              <a:buNone/>
            </a:pPr>
            <a:r>
              <a:rPr lang="sk-SK" sz="1800" dirty="0"/>
              <a:t>2. Úlohy</a:t>
            </a:r>
          </a:p>
          <a:p>
            <a:pPr marL="0" indent="0">
              <a:buNone/>
            </a:pPr>
            <a:r>
              <a:rPr lang="sk-SK" sz="1800" dirty="0"/>
              <a:t>3. Proces</a:t>
            </a:r>
          </a:p>
          <a:p>
            <a:pPr marL="0" indent="0">
              <a:buNone/>
            </a:pPr>
            <a:r>
              <a:rPr lang="sk-SK" sz="1800" dirty="0"/>
              <a:t>4. Zdroje</a:t>
            </a:r>
          </a:p>
          <a:p>
            <a:pPr marL="0" indent="0">
              <a:buNone/>
            </a:pPr>
            <a:r>
              <a:rPr lang="sk-SK" sz="1800" dirty="0"/>
              <a:t>5. Hodnotenie</a:t>
            </a:r>
          </a:p>
          <a:p>
            <a:pPr marL="0" indent="0">
              <a:buNone/>
            </a:pPr>
            <a:r>
              <a:rPr lang="sk-SK" sz="1800" dirty="0"/>
              <a:t>6. Záver</a:t>
            </a:r>
          </a:p>
          <a:p>
            <a:pPr marL="0" indent="0">
              <a:buNone/>
            </a:pPr>
            <a:r>
              <a:rPr lang="sk-SK" sz="1800" dirty="0"/>
              <a:t>7. Pokyny pre učiteľa</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r>
              <a:rPr lang="pl-PL" sz="1200" dirty="0"/>
              <a:t>http://komixprofilaktyczny.blox.pl/tagi_b/99772/PaTkomix.html</a:t>
            </a:r>
          </a:p>
        </p:txBody>
      </p:sp>
      <p:pic>
        <p:nvPicPr>
          <p:cNvPr id="1026" name="Picture 2" descr="Podobny obra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1626" y="1462329"/>
            <a:ext cx="5497300" cy="39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109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Záver</a:t>
            </a:r>
            <a:r>
              <a:rPr lang="pl-PL" dirty="0"/>
              <a:t>:</a:t>
            </a:r>
          </a:p>
        </p:txBody>
      </p:sp>
      <p:sp>
        <p:nvSpPr>
          <p:cNvPr id="3" name="Symbol zastępczy zawartości 2"/>
          <p:cNvSpPr>
            <a:spLocks noGrp="1"/>
          </p:cNvSpPr>
          <p:nvPr>
            <p:ph idx="1"/>
          </p:nvPr>
        </p:nvSpPr>
        <p:spPr/>
        <p:txBody>
          <a:bodyPr>
            <a:normAutofit lnSpcReduction="10000"/>
          </a:bodyPr>
          <a:lstStyle/>
          <a:p>
            <a:r>
              <a:rPr lang="sk-SK" dirty="0"/>
              <a:t>Spoznali ste príčiny, ktoré môžu viesť k závislosti – keď poznáte tieto príčiny, môžete sa vyhnúť závislosti</a:t>
            </a:r>
          </a:p>
          <a:p>
            <a:r>
              <a:rPr lang="sk-SK" dirty="0"/>
              <a:t>Mohli ste sa vcítiť do úlohy učiteľa a vysvetliť svojím kamarátom, aký deštrukčný vplyv má závislosť na detský organizmus</a:t>
            </a:r>
          </a:p>
          <a:p>
            <a:r>
              <a:rPr lang="sk-SK" dirty="0"/>
              <a:t>Mali ste možnosť lepšie spoznať NEPRIATEĽA – ZÁVISLOSŤ a teda, byť zodpovednejší za svoje rozhodnutia</a:t>
            </a:r>
          </a:p>
          <a:p>
            <a:r>
              <a:rPr lang="sk-SK" dirty="0"/>
              <a:t>Pri realizácií tejto úlohy ste mali možnosť spoznať rôzne internetové zdroje a zásady bezpečného využívania internetu</a:t>
            </a:r>
          </a:p>
          <a:p>
            <a:endParaRPr lang="pl-PL" dirty="0"/>
          </a:p>
        </p:txBody>
      </p:sp>
    </p:spTree>
    <p:extLst>
      <p:ext uri="{BB962C8B-B14F-4D97-AF65-F5344CB8AC3E}">
        <p14:creationId xmlns:p14="http://schemas.microsoft.com/office/powerpoint/2010/main" val="2255570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lgn="just"/>
            <a:r>
              <a:rPr lang="sk-SK" dirty="0"/>
              <a:t>Uverili ste v seba samého, spoznali ste vlastné možnosti a seba navzájom.</a:t>
            </a:r>
          </a:p>
          <a:p>
            <a:pPr algn="just"/>
            <a:r>
              <a:rPr lang="sk-SK" dirty="0"/>
              <a:t>Spoznali ste zásady spolupráce vo dvojici a zásady dobrej komunikácie.</a:t>
            </a:r>
          </a:p>
          <a:p>
            <a:pPr algn="just"/>
            <a:r>
              <a:rPr lang="sk-SK" dirty="0"/>
              <a:t>Vyskúšali ste si prezentovať svoj názor pred všetkými a osvojili ste si zručnosť verejných vystúpení.</a:t>
            </a:r>
          </a:p>
          <a:p>
            <a:pPr algn="just"/>
            <a:r>
              <a:rPr lang="sk-SK" dirty="0"/>
              <a:t>V rámci tohto projektu ste získali mnoho dôležitých vedomostí, nenechajte si ich len pre seba, ale povedzte o nebezpečenstve závislosti aj svojím priateľom. Nezabudnite na heslo:</a:t>
            </a:r>
          </a:p>
          <a:p>
            <a:pPr marL="0" indent="0" algn="ctr">
              <a:buNone/>
            </a:pPr>
            <a:r>
              <a:rPr lang="sk-SK" b="1" dirty="0"/>
              <a:t> „Povedzte NIE – závislosti!!!”</a:t>
            </a:r>
          </a:p>
          <a:p>
            <a:endParaRPr lang="pl-PL" dirty="0"/>
          </a:p>
        </p:txBody>
      </p:sp>
    </p:spTree>
    <p:extLst>
      <p:ext uri="{BB962C8B-B14F-4D97-AF65-F5344CB8AC3E}">
        <p14:creationId xmlns:p14="http://schemas.microsoft.com/office/powerpoint/2010/main" val="2419671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Pokyny pre učiteľa:</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1. </a:t>
            </a:r>
            <a:r>
              <a:rPr lang="sk-SK" dirty="0"/>
              <a:t>Pred začiatkom projektu je potrebné žiakov oboznámiť s obsahom úlohy a prispôsobiť spôsob komunikácie možnostiam žiakov.</a:t>
            </a:r>
          </a:p>
          <a:p>
            <a:pPr marL="0" indent="0">
              <a:buNone/>
            </a:pPr>
            <a:r>
              <a:rPr lang="sk-SK" dirty="0"/>
              <a:t>2. Žiakov je potrebné oboznámiť so zásadami bezpečného využívania internetu. Učiteľ by si mal so žiakmi prejsť internetové zdroje a pomôcť im ich pochopiť – s každou dvojicou samostatne</a:t>
            </a:r>
            <a:r>
              <a:rPr lang="pl-PL" dirty="0"/>
              <a:t>.</a:t>
            </a:r>
          </a:p>
          <a:p>
            <a:pPr marL="0" indent="0">
              <a:buNone/>
            </a:pPr>
            <a:r>
              <a:rPr lang="pl-PL" dirty="0"/>
              <a:t>3. </a:t>
            </a:r>
            <a:r>
              <a:rPr lang="sk-SK" dirty="0"/>
              <a:t>Rozdelenie žiakov do dvojíc je úlohou učiteľa – tento výber možno nechať na žiakov alebo výber dvojíc môže urobiť aj učiteľ.</a:t>
            </a:r>
          </a:p>
          <a:p>
            <a:pPr marL="0" indent="0">
              <a:buNone/>
            </a:pPr>
            <a:r>
              <a:rPr lang="sk-SK" dirty="0"/>
              <a:t>4. Prvú časť projektu, teda prezentáciu by žiaci mali pripraviť čiastočne na školských hodinách (v závislosti od intelektuálnych možností žiakov). Učiteľ by mal pomôcť pripraviť pracovný plán pre každú dvojicu, ktorý uľahčí správnu realizáciu projektu. </a:t>
            </a:r>
          </a:p>
          <a:p>
            <a:pPr marL="0" indent="0">
              <a:buNone/>
            </a:pPr>
            <a:r>
              <a:rPr lang="sk-SK" dirty="0"/>
              <a:t>5. Dôležité je upozorniť deti, aby prezentácie neobsahovali príliš veľa textu, niekedy obraz povie viac než slovo.</a:t>
            </a:r>
          </a:p>
          <a:p>
            <a:endParaRPr lang="pl-PL" dirty="0"/>
          </a:p>
        </p:txBody>
      </p:sp>
    </p:spTree>
    <p:extLst>
      <p:ext uri="{BB962C8B-B14F-4D97-AF65-F5344CB8AC3E}">
        <p14:creationId xmlns:p14="http://schemas.microsoft.com/office/powerpoint/2010/main" val="3312384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Pokyny pre učiteľa:</a:t>
            </a:r>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a:t>6. </a:t>
            </a:r>
            <a:r>
              <a:rPr lang="sk-SK" dirty="0"/>
              <a:t>Učiteľ by mal žiakov upozorniť na to, že nimi pripravená prezentácia by mala byť premyslená takým spôsobom, aby ju neskôr mohli zrozumiteľným spôsobom prezentovať na triednom fóre.</a:t>
            </a:r>
          </a:p>
          <a:p>
            <a:pPr marL="0" indent="0">
              <a:buNone/>
            </a:pPr>
            <a:r>
              <a:rPr lang="sk-SK" dirty="0"/>
              <a:t>7. Učiteľ môže žiakom pomáhať v závislosti od potrieb. Predovšetkým v prvej časti úlohy je dôležité žiakom pripomenúť, aby v nej neprepisovali definície zo zdrojov. Ak je ich slovník nedostatočný, tak môžu nahradiť obsah svojimi slovami, obrázkami alebo vhodnými fotografiami, výstrižkami z novín.</a:t>
            </a:r>
          </a:p>
          <a:p>
            <a:pPr marL="0" indent="0">
              <a:buNone/>
            </a:pPr>
            <a:r>
              <a:rPr lang="sk-SK" dirty="0"/>
              <a:t>8. Prezentáciu by mali pripraviť obe osoby z dvojice. </a:t>
            </a:r>
          </a:p>
          <a:p>
            <a:pPr marL="0" indent="0">
              <a:buNone/>
            </a:pPr>
            <a:r>
              <a:rPr lang="sk-SK" dirty="0"/>
              <a:t>9. Druhá časť úlohy by mala byť vo väčšej miere pripravená v škole.  Doma alebo na mimoškolských hodinách by žiaci si mali pripraviť len materiály, obsah potrebný na výrobu plagátu.</a:t>
            </a:r>
          </a:p>
          <a:p>
            <a:endParaRPr lang="pl-PL" dirty="0"/>
          </a:p>
        </p:txBody>
      </p:sp>
    </p:spTree>
    <p:extLst>
      <p:ext uri="{BB962C8B-B14F-4D97-AF65-F5344CB8AC3E}">
        <p14:creationId xmlns:p14="http://schemas.microsoft.com/office/powerpoint/2010/main" val="933662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1873424"/>
            <a:ext cx="8229600" cy="1051520"/>
          </a:xfrm>
        </p:spPr>
        <p:txBody>
          <a:bodyPr/>
          <a:lstStyle/>
          <a:p>
            <a:r>
              <a:rPr lang="sk-SK" dirty="0"/>
              <a:t>Pokyny pre učiteľa</a:t>
            </a:r>
            <a:r>
              <a:rPr lang="pl-PL" dirty="0"/>
              <a:t>:</a:t>
            </a:r>
          </a:p>
        </p:txBody>
      </p:sp>
      <p:sp>
        <p:nvSpPr>
          <p:cNvPr id="3" name="Symbol zastępczy zawartości 2"/>
          <p:cNvSpPr>
            <a:spLocks noGrp="1"/>
          </p:cNvSpPr>
          <p:nvPr>
            <p:ph idx="1"/>
          </p:nvPr>
        </p:nvSpPr>
        <p:spPr>
          <a:xfrm>
            <a:off x="457200" y="3284984"/>
            <a:ext cx="8229600" cy="3240360"/>
          </a:xfrm>
        </p:spPr>
        <p:txBody>
          <a:bodyPr>
            <a:normAutofit fontScale="85000" lnSpcReduction="20000"/>
          </a:bodyPr>
          <a:lstStyle/>
          <a:p>
            <a:pPr marL="0" indent="0">
              <a:buNone/>
            </a:pPr>
            <a:r>
              <a:rPr lang="pl-PL" dirty="0"/>
              <a:t>10. </a:t>
            </a:r>
            <a:r>
              <a:rPr lang="sk-SK" dirty="0"/>
              <a:t>Na prípravu projektu je potrebné určiť 3 týždne (spolu s prezentáciou projektu). Ak vznikne taká potreba(v triede je niekoľko žiakov s ďalšími poruchami) čas možno predlžiť o týždeň.</a:t>
            </a:r>
          </a:p>
          <a:p>
            <a:pPr marL="0" indent="0">
              <a:buNone/>
            </a:pPr>
            <a:r>
              <a:rPr lang="sk-SK" dirty="0"/>
              <a:t>11. Pri realizácií tohto projektu môžete využiť pomoc školského psychológa alebo pedagóga. Možno zorganizovať stretnutie, rozhovor na tému závislosti v rámci zhrnutia projektu.</a:t>
            </a:r>
          </a:p>
          <a:p>
            <a:pPr marL="0" indent="0">
              <a:buNone/>
            </a:pPr>
            <a:r>
              <a:rPr lang="pl-PL" dirty="0"/>
              <a:t>12. </a:t>
            </a:r>
            <a:r>
              <a:rPr lang="sk-SK" dirty="0"/>
              <a:t>Učiteľ by mal tiež predstaviť žiakom zásady asertívneho hovorenia „NIE”. Môžu to byť dramatické scénky alebo iná forma, ktorá ukáže žiakom, že nie je hanbou povedať „</a:t>
            </a:r>
            <a:r>
              <a:rPr lang="sk-SK" b="1" dirty="0"/>
              <a:t>nie</a:t>
            </a:r>
            <a:r>
              <a:rPr lang="sk-SK" dirty="0"/>
              <a:t>” ak nám niekto ponúkne alkohol, drogu alebo cigarety. V tomto prípade je dôležitá prevencia závislostí.</a:t>
            </a:r>
          </a:p>
          <a:p>
            <a:pPr marL="0" indent="0">
              <a:buNone/>
            </a:pPr>
            <a:r>
              <a:rPr lang="pl-PL" dirty="0"/>
              <a:t> </a:t>
            </a:r>
          </a:p>
        </p:txBody>
      </p:sp>
      <p:pic>
        <p:nvPicPr>
          <p:cNvPr id="5" name="Obraz 4">
            <a:extLst>
              <a:ext uri="{FF2B5EF4-FFF2-40B4-BE49-F238E27FC236}">
                <a16:creationId xmlns:a16="http://schemas.microsoft.com/office/drawing/2014/main" xmlns="" id="{E4D3E2EC-15A8-4494-B092-A470621F36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2"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269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idx="1"/>
          </p:nvPr>
        </p:nvSpPr>
        <p:spPr/>
        <p:txBody>
          <a:bodyPr/>
          <a:lstStyle/>
          <a:p>
            <a:r>
              <a:rPr lang="sk-SK" dirty="0"/>
              <a:t>Čo vidíte na obrázkoch?</a:t>
            </a:r>
          </a:p>
          <a:p>
            <a:r>
              <a:rPr lang="sk-SK" dirty="0"/>
              <a:t>Aké hrozby sa tam nachádzajú?</a:t>
            </a:r>
          </a:p>
          <a:p>
            <a:pPr marL="0" indent="0">
              <a:buNone/>
            </a:pPr>
            <a:endParaRPr lang="pl-PL"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257" r="5179"/>
          <a:stretch/>
        </p:blipFill>
        <p:spPr bwMode="auto">
          <a:xfrm>
            <a:off x="464027" y="2678699"/>
            <a:ext cx="3227697" cy="19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Znalezione obrazy dla zapytania uzale&amp;zdot;nienie obra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8952" y="2585882"/>
            <a:ext cx="2615103" cy="198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nalezione obrazy dla zapytania uzale&amp;zdot;nienie obraz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6491" y="4715184"/>
            <a:ext cx="2969999" cy="198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Znalezione obrazy dla zapytania uzale&amp;zdot;nienie obraz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2354" y="4698000"/>
            <a:ext cx="2734376" cy="20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634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r>
              <a:rPr lang="pl-PL" dirty="0"/>
              <a:t>:</a:t>
            </a:r>
          </a:p>
        </p:txBody>
      </p:sp>
      <p:sp>
        <p:nvSpPr>
          <p:cNvPr id="3" name="Symbol zastępczy zawartości 2"/>
          <p:cNvSpPr>
            <a:spLocks noGrp="1"/>
          </p:cNvSpPr>
          <p:nvPr>
            <p:ph idx="1"/>
          </p:nvPr>
        </p:nvSpPr>
        <p:spPr/>
        <p:txBody>
          <a:bodyPr>
            <a:normAutofit/>
          </a:bodyPr>
          <a:lstStyle/>
          <a:p>
            <a:pPr marL="0" indent="0">
              <a:buNone/>
            </a:pPr>
            <a:r>
              <a:rPr lang="sk-SK" dirty="0"/>
              <a:t>Prečítajte si nižšie uvedené slová, ktoré povedali závislé osoby:</a:t>
            </a:r>
          </a:p>
          <a:p>
            <a:pPr>
              <a:buNone/>
              <a:defRPr/>
            </a:pPr>
            <a:r>
              <a:rPr lang="sk-SK" b="1" dirty="0"/>
              <a:t>Závislosť:</a:t>
            </a:r>
          </a:p>
          <a:p>
            <a:pPr marL="285750" indent="-285750">
              <a:buFontTx/>
              <a:buChar char="-"/>
              <a:defRPr/>
            </a:pPr>
            <a:r>
              <a:rPr lang="sk-SK" b="1" dirty="0"/>
              <a:t>„keď neustále chcete brat, piť alebo fajčiť a nemôžete myslieť na nič iné”</a:t>
            </a:r>
          </a:p>
          <a:p>
            <a:pPr marL="285750" indent="-285750">
              <a:buFontTx/>
              <a:buChar char="-"/>
              <a:defRPr/>
            </a:pPr>
            <a:r>
              <a:rPr lang="sk-SK" b="1" dirty="0"/>
              <a:t>„objavuje sa, keď cítim ten tlak, nechcem – ale musím”</a:t>
            </a:r>
          </a:p>
          <a:p>
            <a:pPr marL="285750" indent="-285750">
              <a:buFontTx/>
              <a:buChar char="-"/>
              <a:defRPr/>
            </a:pPr>
            <a:r>
              <a:rPr lang="sk-SK" b="1" dirty="0"/>
              <a:t>„keď sa objaví bolesť, lebo som nezobral, nevypil, nefajčil.”</a:t>
            </a:r>
          </a:p>
          <a:p>
            <a:pPr marL="0" indent="0">
              <a:buNone/>
            </a:pPr>
            <a:endParaRPr lang="pl-PL" dirty="0"/>
          </a:p>
        </p:txBody>
      </p:sp>
    </p:spTree>
    <p:extLst>
      <p:ext uri="{BB962C8B-B14F-4D97-AF65-F5344CB8AC3E}">
        <p14:creationId xmlns:p14="http://schemas.microsoft.com/office/powerpoint/2010/main" val="10443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r>
              <a:rPr lang="pl-PL" dirty="0"/>
              <a:t>:</a:t>
            </a:r>
          </a:p>
        </p:txBody>
      </p:sp>
      <p:sp>
        <p:nvSpPr>
          <p:cNvPr id="3" name="Symbol zastępczy zawartości 2"/>
          <p:cNvSpPr>
            <a:spLocks noGrp="1"/>
          </p:cNvSpPr>
          <p:nvPr>
            <p:ph idx="1"/>
          </p:nvPr>
        </p:nvSpPr>
        <p:spPr/>
        <p:txBody>
          <a:bodyPr>
            <a:normAutofit/>
          </a:bodyPr>
          <a:lstStyle/>
          <a:p>
            <a:pPr marL="0" indent="0">
              <a:buNone/>
            </a:pPr>
            <a:r>
              <a:rPr lang="pl-PL" altLang="pl-PL" b="1" dirty="0"/>
              <a:t>„</a:t>
            </a:r>
            <a:r>
              <a:rPr lang="sk-SK" altLang="pl-PL" b="1" dirty="0"/>
              <a:t>Závislosť je choroba, ktorá spočíva v strate kontroly nad vlastným životom, braním drog, pití, fajčení, aj napriek problémom, ktoré spôsobuje užívanie drogy a rastúcu toleranciu organizmu. Znamená to, že treba používať čoraz silnejšie drogy a čoraz väčšiu dávku. Závislosť sa väčšinou nerozvíja prvou dávkou, ale postupne.”</a:t>
            </a:r>
          </a:p>
          <a:p>
            <a:pPr marL="0" indent="0">
              <a:buNone/>
            </a:pPr>
            <a:endParaRPr lang="sk-SK" dirty="0"/>
          </a:p>
        </p:txBody>
      </p:sp>
    </p:spTree>
    <p:extLst>
      <p:ext uri="{BB962C8B-B14F-4D97-AF65-F5344CB8AC3E}">
        <p14:creationId xmlns:p14="http://schemas.microsoft.com/office/powerpoint/2010/main" val="315187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idx="1"/>
          </p:nvPr>
        </p:nvSpPr>
        <p:spPr/>
        <p:txBody>
          <a:bodyPr/>
          <a:lstStyle/>
          <a:p>
            <a:r>
              <a:rPr lang="sk-SK" dirty="0"/>
              <a:t>Boj so závislosťou je veľmi dlhý a náročný proces.</a:t>
            </a:r>
          </a:p>
          <a:p>
            <a:r>
              <a:rPr lang="sk-SK" dirty="0"/>
              <a:t> Ešte ťažšie je, keď sú závislými osobami neplnoletý mladý ľudia. Keďže mladý organizmus sa rýchlejšie stáva závislým a rýchlejšie ho ničí alkohol, drogy a cigarety.</a:t>
            </a:r>
          </a:p>
        </p:txBody>
      </p:sp>
    </p:spTree>
    <p:extLst>
      <p:ext uri="{BB962C8B-B14F-4D97-AF65-F5344CB8AC3E}">
        <p14:creationId xmlns:p14="http://schemas.microsoft.com/office/powerpoint/2010/main" val="2557183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idx="1"/>
          </p:nvPr>
        </p:nvSpPr>
        <p:spPr>
          <a:xfrm>
            <a:off x="539552" y="1630480"/>
            <a:ext cx="8229600" cy="4525963"/>
          </a:xfrm>
        </p:spPr>
        <p:txBody>
          <a:bodyPr>
            <a:normAutofit/>
          </a:bodyPr>
          <a:lstStyle/>
          <a:p>
            <a:pPr marL="0" indent="0">
              <a:buNone/>
            </a:pPr>
            <a:r>
              <a:rPr lang="sk-SK" dirty="0"/>
              <a:t>Aké sú výstražné signály závislosti u detí a mládeže?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Zmena priateľov</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Horšie výsledky v škole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Problémy s koncentráciou</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Ospalosť a nepokoj</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Záškoláctvo a agresia</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Klamstvo a krádeže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sk-SK" altLang="pl-PL" dirty="0"/>
              <a:t>Zmena vzhľadu</a:t>
            </a:r>
          </a:p>
          <a:p>
            <a:endParaRPr lang="pl-PL" dirty="0"/>
          </a:p>
        </p:txBody>
      </p:sp>
    </p:spTree>
    <p:extLst>
      <p:ext uri="{BB962C8B-B14F-4D97-AF65-F5344CB8AC3E}">
        <p14:creationId xmlns:p14="http://schemas.microsoft.com/office/powerpoint/2010/main" val="113413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r>
              <a:rPr lang="pl-PL" dirty="0"/>
              <a:t>:</a:t>
            </a:r>
          </a:p>
        </p:txBody>
      </p:sp>
      <p:sp>
        <p:nvSpPr>
          <p:cNvPr id="3" name="Symbol zastępczy zawartości 2"/>
          <p:cNvSpPr>
            <a:spLocks noGrp="1"/>
          </p:cNvSpPr>
          <p:nvPr>
            <p:ph idx="1"/>
          </p:nvPr>
        </p:nvSpPr>
        <p:spPr/>
        <p:txBody>
          <a:bodyPr>
            <a:normAutofit/>
          </a:bodyPr>
          <a:lstStyle/>
          <a:p>
            <a:r>
              <a:rPr lang="sk-SK" dirty="0"/>
              <a:t>Problém závislosti je veľmi vážny a ťažký. Už na základnej škole mnoho žiakov skúša alkohol, drogy alebo cigarety. </a:t>
            </a:r>
          </a:p>
          <a:p>
            <a:r>
              <a:rPr lang="sk-SK" dirty="0"/>
              <a:t>ABY STE VEDELI BOJOVAŤ S NEPRIATEĽOM, TREBA HO DOBRE POZNAŤ.</a:t>
            </a:r>
          </a:p>
          <a:p>
            <a:r>
              <a:rPr lang="sk-SK" b="1" dirty="0">
                <a:solidFill>
                  <a:srgbClr val="FF0000"/>
                </a:solidFill>
              </a:rPr>
              <a:t>Cieľom tejto úlohy je ukázať Vám, aký deštrukčný vplyv má závislosť na organizmus mladých ľudí.</a:t>
            </a:r>
          </a:p>
        </p:txBody>
      </p:sp>
    </p:spTree>
    <p:extLst>
      <p:ext uri="{BB962C8B-B14F-4D97-AF65-F5344CB8AC3E}">
        <p14:creationId xmlns:p14="http://schemas.microsoft.com/office/powerpoint/2010/main" val="41309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idx="1"/>
          </p:nvPr>
        </p:nvSpPr>
        <p:spPr/>
        <p:txBody>
          <a:bodyPr/>
          <a:lstStyle/>
          <a:p>
            <a:pPr marL="0" indent="0">
              <a:buNone/>
            </a:pPr>
            <a:r>
              <a:rPr lang="sk-SK" u="sng" dirty="0"/>
              <a:t>Vaša úloha sa skladá z dvoch častí:</a:t>
            </a:r>
          </a:p>
          <a:p>
            <a:r>
              <a:rPr lang="sk-SK" b="1" dirty="0"/>
              <a:t>V prvej časti </a:t>
            </a:r>
            <a:r>
              <a:rPr lang="sk-SK" dirty="0"/>
              <a:t>pripravíte vo dvojiciach multimediálnu prezentáciu týkajúcu sa uvedenej závislosti.</a:t>
            </a:r>
          </a:p>
          <a:p>
            <a:r>
              <a:rPr lang="sk-SK" b="1" dirty="0"/>
              <a:t>V druhej časti úlohy</a:t>
            </a:r>
            <a:r>
              <a:rPr lang="sk-SK" dirty="0"/>
              <a:t>, každý z Vás pripraví plagát, ktorý bude varovať pred závislosťou.</a:t>
            </a:r>
          </a:p>
        </p:txBody>
      </p:sp>
    </p:spTree>
    <p:extLst>
      <p:ext uri="{BB962C8B-B14F-4D97-AF65-F5344CB8AC3E}">
        <p14:creationId xmlns:p14="http://schemas.microsoft.com/office/powerpoint/2010/main" val="2931799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394</TotalTime>
  <Words>1621</Words>
  <Application>Microsoft Office PowerPoint</Application>
  <PresentationFormat>Pokaz na ekranie (4:3)</PresentationFormat>
  <Paragraphs>174</Paragraphs>
  <Slides>24</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24</vt:i4>
      </vt:variant>
    </vt:vector>
  </HeadingPairs>
  <TitlesOfParts>
    <vt:vector size="31" baseType="lpstr">
      <vt:lpstr>Arial</vt:lpstr>
      <vt:lpstr>Century Gothic</vt:lpstr>
      <vt:lpstr>Courier New</vt:lpstr>
      <vt:lpstr>Palatino Linotype</vt:lpstr>
      <vt:lpstr>Times New Roman</vt:lpstr>
      <vt:lpstr>Wingdings</vt:lpstr>
      <vt:lpstr>Kierownictwo</vt:lpstr>
      <vt:lpstr> Povedz Nie – závislosti!!!</vt:lpstr>
      <vt:lpstr>Obsah:</vt:lpstr>
      <vt:lpstr>Úvod:</vt:lpstr>
      <vt:lpstr>Úvod:</vt:lpstr>
      <vt:lpstr>Úvod:</vt:lpstr>
      <vt:lpstr>Úvod:</vt:lpstr>
      <vt:lpstr>Úvod:</vt:lpstr>
      <vt:lpstr>Úvod:</vt:lpstr>
      <vt:lpstr>Úvod:</vt:lpstr>
      <vt:lpstr>Úloha:</vt:lpstr>
      <vt:lpstr>Úloha: </vt:lpstr>
      <vt:lpstr>Proces:</vt:lpstr>
      <vt:lpstr>Proces:</vt:lpstr>
      <vt:lpstr>Proces – plán činnosti</vt:lpstr>
      <vt:lpstr>Zdroje:</vt:lpstr>
      <vt:lpstr>Hodnotenie:</vt:lpstr>
      <vt:lpstr>Hodnotenie:</vt:lpstr>
      <vt:lpstr>Hodnotenie:</vt:lpstr>
      <vt:lpstr>Záver:</vt:lpstr>
      <vt:lpstr>Záver:</vt:lpstr>
      <vt:lpstr>Prezentacja programu PowerPoint</vt:lpstr>
      <vt:lpstr>Pokyny pre učiteľa:</vt:lpstr>
      <vt:lpstr>Pokyny pre učiteľa:</vt:lpstr>
      <vt:lpstr>Pokyny pre učiteľa: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Używki –wpływ na organizm</dc:title>
  <dc:creator>Andrzej Smorąg</dc:creator>
  <cp:lastModifiedBy>Anna Basta</cp:lastModifiedBy>
  <cp:revision>64</cp:revision>
  <dcterms:created xsi:type="dcterms:W3CDTF">2017-07-27T15:31:24Z</dcterms:created>
  <dcterms:modified xsi:type="dcterms:W3CDTF">2020-01-22T12:33:35Z</dcterms:modified>
</cp:coreProperties>
</file>