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75" r:id="rId4"/>
    <p:sldId id="274" r:id="rId5"/>
    <p:sldId id="270" r:id="rId6"/>
    <p:sldId id="272" r:id="rId7"/>
    <p:sldId id="271" r:id="rId8"/>
    <p:sldId id="290" r:id="rId9"/>
    <p:sldId id="269" r:id="rId10"/>
    <p:sldId id="284" r:id="rId11"/>
    <p:sldId id="287" r:id="rId12"/>
    <p:sldId id="288" r:id="rId13"/>
    <p:sldId id="289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2" r:id="rId33"/>
    <p:sldId id="291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84" d="100"/>
          <a:sy n="84" d="100"/>
        </p:scale>
        <p:origin x="144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39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45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27ADF-F333-4641-82A1-2B4A6731AA86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4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65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85ED3-FDCB-41F8-9742-9E806F0E901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3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86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C5483-5B67-4676-A267-7812A98D7EEC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83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33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267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57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93060-529C-4C4B-908C-0B98D4BE3B6B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70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78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35E97-A408-49BC-BE1D-B46FB351B96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626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98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B53A9-6168-463A-90A9-6BB82A684E05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0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bank.org/" TargetMode="External"/><Relationship Id="rId2" Type="http://schemas.openxmlformats.org/officeDocument/2006/relationships/hyperlink" Target="http://www.signwriting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ignbank.org/wiki/index.php?title=Main_Page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1.1.1.3/bmi/upload.wikimedia.org/wikipedia/commons/3/32/SGN-PL_SW_dzi%C4%99kowa%C4%87.PNG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http://1.1.1.2/bmi/upload.wikimedia.org/wikipedia/commons/c/c0/SGN-PL_SW_uwaga,_uwa%C5%BCa%C4%87.PNG" TargetMode="Externa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Web </a:t>
            </a:r>
            <a:r>
              <a:rPr lang="sk-SK" dirty="0" err="1"/>
              <a:t>Quest</a:t>
            </a:r>
            <a:r>
              <a:rPr lang="sk-SK" dirty="0"/>
              <a:t> určený pre nepočujúcich žiakov na hodiny spoločenskej komunikácie nepočujúcich.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66315994-E911-4C11-A54A-A3131E74E3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u="sng" dirty="0"/>
              <a:t>Každá prezentácia by mala obsahovať:</a:t>
            </a:r>
          </a:p>
          <a:p>
            <a:pPr marL="0" indent="0">
              <a:buNone/>
            </a:pPr>
            <a:r>
              <a:rPr lang="sk-SK" dirty="0"/>
              <a:t>1. Mená a priezviská autorov</a:t>
            </a:r>
          </a:p>
          <a:p>
            <a:pPr marL="0" indent="0">
              <a:buNone/>
            </a:pPr>
            <a:r>
              <a:rPr lang="sk-SK" dirty="0"/>
              <a:t>2. Tému úlohy</a:t>
            </a:r>
          </a:p>
          <a:p>
            <a:pPr marL="0" indent="0">
              <a:buNone/>
            </a:pPr>
            <a:r>
              <a:rPr lang="sk-SK" dirty="0"/>
              <a:t>3. Zapíšte informáciu a príbeh len pomocou SW, pričom využijete internetový slovník alebo urobte tento zápis ručne.</a:t>
            </a:r>
          </a:p>
          <a:p>
            <a:pPr marL="0" indent="0">
              <a:buNone/>
            </a:pPr>
            <a:r>
              <a:rPr lang="sk-SK" dirty="0"/>
              <a:t>3. Výsledný efekt Vašej spoločnej práce umiestnite na školskej internetovej stránke a v školských novinách.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realizáciu projektu majú žiaci tri týždne:</a:t>
            </a:r>
          </a:p>
          <a:p>
            <a:r>
              <a:rPr lang="sk-SK" dirty="0"/>
              <a:t>Pracovný plán: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21127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Prvý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 úlohami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úloh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so zdrojmi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Vyhľadávanie informácií o vzniku </a:t>
                      </a:r>
                      <a:r>
                        <a:rPr lang="sk-SK" baseline="0" noProof="0" dirty="0" err="1"/>
                        <a:t>Sign</a:t>
                      </a:r>
                      <a:r>
                        <a:rPr lang="sk-SK" baseline="0" noProof="0" dirty="0"/>
                        <a:t> </a:t>
                      </a:r>
                      <a:r>
                        <a:rPr lang="sk-SK" baseline="0" noProof="0" dirty="0" err="1"/>
                        <a:t>Writingu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Spracovanie spoločného príbehu alebo informácie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372626"/>
              </p:ext>
            </p:extLst>
          </p:nvPr>
        </p:nvGraphicFramePr>
        <p:xfrm>
          <a:off x="457200" y="1600200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sk-SK" noProof="0" dirty="0"/>
                        <a:t>Druhý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Prehľad</a:t>
                      </a:r>
                      <a:r>
                        <a:rPr lang="sk-SK" baseline="0" noProof="0" dirty="0"/>
                        <a:t> vo dvojiciach </a:t>
                      </a:r>
                      <a:r>
                        <a:rPr lang="sk-SK" noProof="0" dirty="0"/>
                        <a:t>zozbieraných informácií,</a:t>
                      </a:r>
                      <a:r>
                        <a:rPr lang="sk-SK" baseline="0" noProof="0" dirty="0"/>
                        <a:t> ktoré súvisia s témou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Príprava gramaticky správnej prezentácie a správna voľba znakov SW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Príprava prezentácie o histórií </a:t>
                      </a:r>
                      <a:r>
                        <a:rPr lang="sk-SK" baseline="0" noProof="0" dirty="0" err="1"/>
                        <a:t>Sign</a:t>
                      </a:r>
                      <a:r>
                        <a:rPr lang="sk-SK" baseline="0" noProof="0" dirty="0"/>
                        <a:t> </a:t>
                      </a:r>
                      <a:r>
                        <a:rPr lang="sk-SK" baseline="0" noProof="0" dirty="0" err="1"/>
                        <a:t>Writingu</a:t>
                      </a:r>
                      <a:endParaRPr lang="sk-SK" baseline="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42331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sk-SK" noProof="0" dirty="0"/>
                        <a:t>Tretí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Technické dopracovanie celej prezentácie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Prezentácia výsledkov svojej práce na triednom fóre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Oboznámte sa so základmi </a:t>
            </a:r>
            <a:r>
              <a:rPr lang="pl-PL" dirty="0"/>
              <a:t>SW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Viac informácií nájdete na internetových stránkach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40067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pl-PL" sz="4800" b="1" dirty="0" err="1">
                <a:solidFill>
                  <a:srgbClr val="C00000"/>
                </a:solidFill>
              </a:rPr>
              <a:t>SignWriting</a:t>
            </a:r>
            <a:r>
              <a:rPr lang="pl-PL" sz="4800" dirty="0"/>
              <a:t> </a:t>
            </a:r>
          </a:p>
          <a:p>
            <a:pPr algn="ctr" eaLnBrk="1" hangingPunct="1">
              <a:buFont typeface="Arial" pitchFamily="34" charset="0"/>
              <a:buNone/>
            </a:pPr>
            <a:endParaRPr lang="pl-PL" sz="3600" dirty="0"/>
          </a:p>
          <a:p>
            <a:pPr eaLnBrk="1" hangingPunct="1"/>
            <a:r>
              <a:rPr lang="sk-SK" dirty="0"/>
              <a:t>Je to metóda zapisovania znakov posunkovej reči.</a:t>
            </a:r>
          </a:p>
          <a:p>
            <a:pPr eaLnBrk="1" hangingPunct="1">
              <a:buFont typeface="Arial" pitchFamily="34" charset="0"/>
              <a:buNone/>
            </a:pPr>
            <a:r>
              <a:rPr lang="sk-SK" dirty="0"/>
              <a:t>	Doslovne znamená: </a:t>
            </a:r>
            <a:r>
              <a:rPr lang="sk-SK" sz="3600" dirty="0"/>
              <a:t>ZNAKOVÉ PÍSMO</a:t>
            </a:r>
            <a:endParaRPr lang="sk-SK" dirty="0"/>
          </a:p>
          <a:p>
            <a:pPr eaLnBrk="1" hangingPunct="1">
              <a:buFont typeface="Arial" pitchFamily="34" charset="0"/>
              <a:buNone/>
            </a:pPr>
            <a:endParaRPr lang="sk-SK" dirty="0"/>
          </a:p>
          <a:p>
            <a:pPr eaLnBrk="1" hangingPunct="1">
              <a:buFont typeface="Arial" pitchFamily="34" charset="0"/>
              <a:buNone/>
            </a:pPr>
            <a:endParaRPr lang="sk-SK" dirty="0"/>
          </a:p>
          <a:p>
            <a:pPr eaLnBrk="1" hangingPunct="1">
              <a:buFont typeface="Arial" pitchFamily="34" charset="0"/>
              <a:buNone/>
            </a:pPr>
            <a:r>
              <a:rPr lang="sk-SK" dirty="0"/>
              <a:t>    Ukážka znakového písma: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7171" name="Picture 2" descr="E:\Monia\PRACA\PROJEKTY\Sign Writing\ZNZAKI SW + RYSYNKI -WSZYSTKIE\znaki SW\wszystkie\S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429000"/>
            <a:ext cx="17287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err="1"/>
              <a:t>SignWriting</a:t>
            </a:r>
            <a:r>
              <a:rPr lang="sk-SK" b="1" dirty="0"/>
              <a:t> </a:t>
            </a:r>
            <a:br>
              <a:rPr lang="sk-SK" b="1" dirty="0"/>
            </a:br>
            <a:r>
              <a:rPr lang="sk-SK" b="1" dirty="0"/>
              <a:t>nie je obrázkovým písmom</a:t>
            </a:r>
            <a:r>
              <a:rPr lang="sk-SK" dirty="0"/>
              <a:t>, </a:t>
            </a:r>
            <a:br>
              <a:rPr lang="sk-SK" dirty="0"/>
            </a:br>
            <a:r>
              <a:rPr lang="sk-SK" dirty="0"/>
              <a:t>má fonetický charakter</a:t>
            </a:r>
          </a:p>
        </p:txBody>
      </p:sp>
      <p:pic>
        <p:nvPicPr>
          <p:cNvPr id="11267" name="Picture 2" descr="C:\Documents and Settings\Monika\Pulpit\30c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2420938"/>
            <a:ext cx="1395413" cy="1357312"/>
          </a:xfrm>
        </p:spPr>
      </p:pic>
      <p:pic>
        <p:nvPicPr>
          <p:cNvPr id="11268" name="Picture 9" descr="C:\Documents and Settings\Monika\Pulpit\319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14398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C:\Documents and Settings\Monika\Pulpit\21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5084763"/>
            <a:ext cx="78263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Documents and Settings\Monika\Pulpit\205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84763"/>
            <a:ext cx="6159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C:\Documents and Settings\Monika\Pulpit\243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5013325"/>
            <a:ext cx="923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C:\Documents and Settings\Monika\Pulpit\250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633913"/>
            <a:ext cx="7826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C:\Documents and Settings\Monika\Pulpit\22b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150" y="4508500"/>
            <a:ext cx="7207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pole tekstowe 20"/>
          <p:cNvSpPr txBox="1">
            <a:spLocks noChangeArrowheads="1"/>
          </p:cNvSpPr>
          <p:nvPr/>
        </p:nvSpPr>
        <p:spPr bwMode="auto">
          <a:xfrm>
            <a:off x="6227763" y="2852738"/>
            <a:ext cx="1512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>
                <a:latin typeface="Calibri" pitchFamily="34" charset="0"/>
              </a:rPr>
              <a:t>mimika</a:t>
            </a:r>
          </a:p>
        </p:txBody>
      </p:sp>
      <p:sp>
        <p:nvSpPr>
          <p:cNvPr id="11275" name="pole tekstowe 21"/>
          <p:cNvSpPr txBox="1">
            <a:spLocks noChangeArrowheads="1"/>
          </p:cNvSpPr>
          <p:nvPr/>
        </p:nvSpPr>
        <p:spPr bwMode="auto">
          <a:xfrm>
            <a:off x="6672653" y="4920457"/>
            <a:ext cx="165187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3200" dirty="0" err="1">
                <a:latin typeface="Calibri" pitchFamily="34" charset="0"/>
              </a:rPr>
              <a:t>pohyb</a:t>
            </a:r>
            <a:endParaRPr lang="pl-PL" sz="3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Perspektíva </a:t>
            </a:r>
          </a:p>
        </p:txBody>
      </p:sp>
      <p:sp>
        <p:nvSpPr>
          <p:cNvPr id="32771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27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270125"/>
            <a:ext cx="3286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2773" name="pole tekstowe 4"/>
          <p:cNvSpPr txBox="1">
            <a:spLocks noChangeArrowheads="1"/>
          </p:cNvSpPr>
          <p:nvPr/>
        </p:nvSpPr>
        <p:spPr bwMode="auto">
          <a:xfrm>
            <a:off x="5435600" y="2636838"/>
            <a:ext cx="21605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>
                <a:latin typeface="Calibri" pitchFamily="34" charset="0"/>
              </a:rPr>
              <a:t>Žena zapíše usporiadanie dlaní tak, ako ho sama vidí.</a:t>
            </a:r>
          </a:p>
        </p:txBody>
      </p:sp>
      <p:pic>
        <p:nvPicPr>
          <p:cNvPr id="32774" name="Obraz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7350" y="4292600"/>
            <a:ext cx="221773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Základné symboly SW</a:t>
            </a:r>
          </a:p>
        </p:txBody>
      </p:sp>
      <p:sp>
        <p:nvSpPr>
          <p:cNvPr id="33795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1773238"/>
            <a:ext cx="6380162" cy="272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7" name="pole tekstowe 4"/>
          <p:cNvSpPr txBox="1">
            <a:spLocks noChangeArrowheads="1"/>
          </p:cNvSpPr>
          <p:nvPr/>
        </p:nvSpPr>
        <p:spPr bwMode="auto">
          <a:xfrm>
            <a:off x="1547664" y="5013176"/>
            <a:ext cx="633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Päsť                                        Kruh                            OTVORENÁ DLAŇ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dirty="0"/>
              <a:t>Základné symboly SW </a:t>
            </a:r>
          </a:p>
        </p:txBody>
      </p:sp>
      <p:sp>
        <p:nvSpPr>
          <p:cNvPr id="34819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4820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725" y="4724400"/>
            <a:ext cx="5875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Obraz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951038"/>
            <a:ext cx="51609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sk-SK" dirty="0"/>
              <a:t>úder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Spôsob zapisovania jazyka nepočujúcich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Web </a:t>
            </a:r>
            <a:r>
              <a:rPr lang="sk-SK" b="1" dirty="0" err="1"/>
              <a:t>Quest</a:t>
            </a:r>
            <a:r>
              <a:rPr lang="sk-SK" b="1" dirty="0"/>
              <a:t> určený pre nepočujúcich žiakov v rámci hodín spoločenskej komunikácie.</a:t>
            </a:r>
          </a:p>
          <a:p>
            <a:r>
              <a:rPr lang="sk-SK" b="1" dirty="0">
                <a:solidFill>
                  <a:schemeClr val="tx2"/>
                </a:solidFill>
              </a:rPr>
              <a:t>Pripravila: Katarzyna </a:t>
            </a:r>
            <a:r>
              <a:rPr lang="sk-SK" b="1" dirty="0" err="1">
                <a:solidFill>
                  <a:schemeClr val="tx2"/>
                </a:solidFill>
              </a:rPr>
              <a:t>Podgórni</a:t>
            </a:r>
            <a:endParaRPr lang="sk-SK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pl-PL" dirty="0" err="1"/>
              <a:t>úder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2268538" y="823913"/>
            <a:ext cx="4065587" cy="1203325"/>
          </a:xfrm>
        </p:spPr>
        <p:txBody>
          <a:bodyPr/>
          <a:lstStyle/>
          <a:p>
            <a:pPr eaLnBrk="1" hangingPunct="1"/>
            <a:r>
              <a:rPr lang="sk-SK" sz="3700" dirty="0"/>
              <a:t>Kontakt - úchop</a:t>
            </a:r>
          </a:p>
        </p:txBody>
      </p:sp>
      <p:pic>
        <p:nvPicPr>
          <p:cNvPr id="38915" name="Obraz 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1563" y="1117600"/>
            <a:ext cx="8794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 descr="dziewcz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154238"/>
            <a:ext cx="863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DZIEWCZYNA k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4450" y="1808163"/>
            <a:ext cx="13620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57200" y="303213"/>
            <a:ext cx="70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20" name="Tytuł 1"/>
          <p:cNvSpPr txBox="1">
            <a:spLocks/>
          </p:cNvSpPr>
          <p:nvPr/>
        </p:nvSpPr>
        <p:spPr bwMode="auto">
          <a:xfrm>
            <a:off x="2268538" y="3200400"/>
            <a:ext cx="4876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k-SK" sz="3700" dirty="0">
                <a:latin typeface="Constantia" pitchFamily="18" charset="0"/>
              </a:rPr>
              <a:t>Kontakt – „medzi”</a:t>
            </a:r>
          </a:p>
        </p:txBody>
      </p:sp>
      <p:pic>
        <p:nvPicPr>
          <p:cNvPr id="38921" name="Obraz 1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4375" y="3575050"/>
            <a:ext cx="7048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3" descr="intern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640263"/>
            <a:ext cx="86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4" descr="INTERNET kop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360863"/>
            <a:ext cx="1344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Symboly pohybu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3284538"/>
            <a:ext cx="32972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Pohyb smerom hore                                       Pohyb smerom dopredu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8450" y="3144838"/>
            <a:ext cx="30702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Čierna šípka= pravá ruka</a:t>
            </a: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Symboly pohybu</a:t>
            </a:r>
          </a:p>
        </p:txBody>
      </p:sp>
      <p:sp>
        <p:nvSpPr>
          <p:cNvPr id="40963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Pohyb smerom hore                                      Pohyb dopredu</a:t>
            </a:r>
          </a:p>
        </p:txBody>
      </p:sp>
      <p:sp>
        <p:nvSpPr>
          <p:cNvPr id="40964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 dirty="0">
                <a:latin typeface="Calibri" pitchFamily="34" charset="0"/>
              </a:rPr>
              <a:t>Biela šípka = ľavá ruka</a:t>
            </a: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854325"/>
            <a:ext cx="3411537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24175"/>
            <a:ext cx="30162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099050"/>
          </a:xfrm>
        </p:spPr>
        <p:txBody>
          <a:bodyPr>
            <a:normAutofit fontScale="90000"/>
          </a:bodyPr>
          <a:lstStyle/>
          <a:p>
            <a:r>
              <a:rPr lang="sk-SK" sz="5400" b="1" dirty="0"/>
              <a:t>SW na internete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sk-SK" sz="4000" dirty="0"/>
              <a:t>SW </a:t>
            </a:r>
            <a:r>
              <a:rPr lang="sk-SK" sz="4000" dirty="0" err="1"/>
              <a:t>edit</a:t>
            </a:r>
            <a:r>
              <a:rPr lang="sk-SK" sz="4000" dirty="0"/>
              <a:t>-program určený na zapisovanie</a:t>
            </a:r>
            <a:br>
              <a:rPr lang="sk-SK" sz="4000" dirty="0"/>
            </a:br>
            <a:r>
              <a:rPr lang="pl-PL" sz="4000" dirty="0">
                <a:hlinkClick r:id="rId2"/>
              </a:rPr>
              <a:t>www.signwriting.org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smtClean="0">
                <a:hlinkClick r:id="rId3"/>
              </a:rPr>
              <a:t>www.signbank.org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5400" dirty="0">
                <a:latin typeface="Calibri" pitchFamily="34" charset="0"/>
                <a:hlinkClick r:id="rId4"/>
              </a:rPr>
              <a:t> </a:t>
            </a:r>
            <a:r>
              <a:rPr lang="pl-PL" sz="3100" dirty="0">
                <a:latin typeface="Calibri" pitchFamily="34" charset="0"/>
                <a:hlinkClick r:id="rId4"/>
              </a:rPr>
              <a:t>http://www.signbank.org/wiki/index.php?title=Main_Page#About_this_Wiki </a:t>
            </a: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028050"/>
              </p:ext>
            </p:extLst>
          </p:nvPr>
        </p:nvGraphicFramePr>
        <p:xfrm>
          <a:off x="457200" y="1600200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 bod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 body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 body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Obsahová stránka prezentácie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Informácia neúplná, často nesúvisiaca</a:t>
                      </a:r>
                      <a:r>
                        <a:rPr lang="sk-SK" baseline="0" noProof="0" dirty="0"/>
                        <a:t> s témou. Povrchné využitie zdrojov. </a:t>
                      </a:r>
                      <a:r>
                        <a:rPr lang="sk-SK" noProof="0" dirty="0"/>
                        <a:t>Niektoré témy neboli spracované. Malé prispôsobenie sa skupinovej dohode.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Spracovanie väčšiny úloh v súlade s témou. Povrchné využitie zdrojov. V značnej miere</a:t>
                      </a:r>
                      <a:r>
                        <a:rPr lang="sk-SK" baseline="0" noProof="0" dirty="0"/>
                        <a:t> sa žiaci prispôsobili spoločnej skupinovej dohode.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Vyčerpávajúce</a:t>
                      </a:r>
                      <a:r>
                        <a:rPr lang="sk-SK" baseline="0" noProof="0" dirty="0"/>
                        <a:t> spracovanie témy</a:t>
                      </a:r>
                      <a:r>
                        <a:rPr lang="sk-SK" noProof="0" dirty="0"/>
                        <a:t>. Úplné využitie</a:t>
                      </a:r>
                      <a:r>
                        <a:rPr lang="sk-SK" baseline="0" noProof="0" dirty="0"/>
                        <a:t> uvedených zdrojov a iných informácií</a:t>
                      </a:r>
                      <a:r>
                        <a:rPr lang="sk-SK" noProof="0" dirty="0"/>
                        <a:t>. Úplne prispôsobenie sa skupinovej dohode.</a:t>
                      </a:r>
                    </a:p>
                    <a:p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Vizuálny dojem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Nevhodne</a:t>
                      </a:r>
                      <a:r>
                        <a:rPr lang="sk-SK" baseline="0" noProof="0" dirty="0"/>
                        <a:t> rozmiestnené prvky. Nečitateľná a neestetická práca. Príliš veľa informácií na snímke alebo chýbajúce informácie.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Obsah správne</a:t>
                      </a:r>
                      <a:r>
                        <a:rPr lang="sk-SK" baseline="0" noProof="0" dirty="0"/>
                        <a:t> rozmiestnený</a:t>
                      </a:r>
                      <a:r>
                        <a:rPr lang="sk-SK" noProof="0" dirty="0"/>
                        <a:t>. Vhodný počet snímok, práca čitateľná.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Prehľadná,</a:t>
                      </a:r>
                      <a:r>
                        <a:rPr lang="sk-SK" baseline="0" noProof="0" dirty="0"/>
                        <a:t> čitateľná a estetická práca</a:t>
                      </a:r>
                      <a:r>
                        <a:rPr lang="sk-SK" noProof="0" dirty="0"/>
                        <a:t>. Obsah usporiadaný. Vhodne</a:t>
                      </a:r>
                      <a:r>
                        <a:rPr lang="sk-SK" baseline="0" noProof="0" dirty="0"/>
                        <a:t> volené grafické prvky</a:t>
                      </a:r>
                      <a:r>
                        <a:rPr lang="sk-SK" noProof="0" dirty="0"/>
                        <a:t>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233199"/>
              </p:ext>
            </p:extLst>
          </p:nvPr>
        </p:nvGraphicFramePr>
        <p:xfrm>
          <a:off x="457200" y="1600200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 bod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 body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 body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Prezentácia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Práca len prečítaná (v posunkovej reči),</a:t>
                      </a:r>
                      <a:r>
                        <a:rPr lang="sk-SK" baseline="0" noProof="0" dirty="0"/>
                        <a:t> slabá znalosť témy a slovnej zásoby. Chýbajúce odpovede na otázky učiteľa.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čiastočne čítaná</a:t>
                      </a:r>
                      <a:r>
                        <a:rPr lang="sk-SK" baseline="0" noProof="0" dirty="0"/>
                        <a:t> a čiastočne samostatne prezentovaná (v posunkovej reči). Slabé odpovede na otázky učiteľa.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predstavená samostatne, veľmi dobrá znalosť témy. Veľmi dobré odpovede na otázky učiteľa, ktoré sa týkajú</a:t>
                      </a:r>
                      <a:r>
                        <a:rPr lang="sk-SK" baseline="0" noProof="0" dirty="0"/>
                        <a:t> prezentovanej témy.</a:t>
                      </a:r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noProof="0" dirty="0"/>
                        <a:t>Zaangažovanie</a:t>
                      </a:r>
                      <a:r>
                        <a:rPr lang="sk-SK" b="1" baseline="0" noProof="0" dirty="0"/>
                        <a:t> a schopnosť spolupráce </a:t>
                      </a:r>
                      <a:r>
                        <a:rPr lang="sk-SK" sz="1200" b="0" baseline="0" noProof="0" dirty="0"/>
                        <a:t>(v tejto časti úlohy hodnotíme pracovné zaangažovanie žiakov a ich individuálne možnosti.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Malé pracovné zaangažovanie.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Stredné</a:t>
                      </a:r>
                      <a:r>
                        <a:rPr lang="sk-SK" baseline="0" noProof="0" dirty="0"/>
                        <a:t> pracovné zaangažovanie.</a:t>
                      </a:r>
                      <a:endParaRPr lang="sk-SK" noProof="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Veľké pracovné zaangažovanie,</a:t>
                      </a:r>
                      <a:r>
                        <a:rPr lang="sk-SK" baseline="0" noProof="0" dirty="0"/>
                        <a:t> kreativita, iniciovanie činností.</a:t>
                      </a:r>
                      <a:endParaRPr lang="sk-SK" noProof="0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373221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BODY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noProof="0" dirty="0">
                          <a:effectLst/>
                          <a:latin typeface="Times New Roman"/>
                        </a:rPr>
                        <a:t>HODNOTENIE</a:t>
                      </a:r>
                      <a:endParaRPr lang="sk-SK" sz="1800" noProof="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Nedostatočný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Prípustný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Veľmi 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Výborný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Počas tejto úlohy ste si osvojili tieto vedomosti: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históriu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Writingu</a:t>
            </a:r>
            <a:r>
              <a:rPr lang="sk-SK" dirty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zásady znakového písma,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spoznali ste spôsoby zápisu týchto znakov, 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 naučili ste sa používať znakové písmo a spoznali ste gramatické pravidlá PJM.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Naučili ste sa používať rôzne internetové zdroje a spoznali ste zásady bezpečného používania Internetu.</a:t>
            </a:r>
          </a:p>
          <a:p>
            <a:r>
              <a:rPr lang="sk-SK" dirty="0"/>
              <a:t>Naučili ste sa robiť kompromisy – čiže dohodnúť sa v skupine, keď každý z Vás ma iný názor.</a:t>
            </a:r>
          </a:p>
          <a:p>
            <a:r>
              <a:rPr lang="sk-SK" dirty="0"/>
              <a:t>Spoznali ste tiež umenie spolupráce v skupine rovesníkov.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Obsah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Záver</a:t>
            </a:r>
          </a:p>
          <a:p>
            <a:pPr marL="0" indent="0">
              <a:buNone/>
            </a:pPr>
            <a:r>
              <a:rPr lang="sk-SK" dirty="0"/>
              <a:t>6. Hodnotenie</a:t>
            </a:r>
          </a:p>
          <a:p>
            <a:pPr marL="0" indent="0">
              <a:buNone/>
            </a:pPr>
            <a:r>
              <a:rPr lang="sk-SK" dirty="0"/>
              <a:t>7. Pokyny pre učiteľa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err="1"/>
              <a:t>Pokyny</a:t>
            </a:r>
            <a:r>
              <a:rPr lang="pl-PL" dirty="0"/>
              <a:t> pre </a:t>
            </a:r>
            <a:r>
              <a:rPr lang="pl-PL" dirty="0" err="1"/>
              <a:t>učiteľa</a:t>
            </a:r>
            <a:r>
              <a:rPr lang="pl-PL" dirty="0"/>
              <a:t>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1. Tento projekt je pre žiakov dosť náročný, učiteľ by mal koordinovať prácu žiakov a mal by kontrolovať, ako sa im darí realizovať jednotlivé etapy. Učiteľ by mal byť žiakom nápomocný v týchto oblastiach: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Pomáhať žiakom oboznámiť sa s projektom a jeho úlohami,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s nimi prezrieť internetové zdroje,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žiakom pomôcť pri výbere spoločnej témy,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mal by im pomôcť dodržať termíny. Bolo by dobré ak by na projekte spolupracoval učiteľ posunkovej reči a informatiky.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Pokyny</a:t>
            </a:r>
            <a:r>
              <a:rPr lang="pl-PL" dirty="0"/>
              <a:t> pre </a:t>
            </a:r>
            <a:r>
              <a:rPr lang="pl-PL" dirty="0" err="1"/>
              <a:t>učiteľa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2. </a:t>
            </a:r>
            <a:r>
              <a:rPr lang="sk-SK" dirty="0"/>
              <a:t>S prípravou prezentácie môžu žiakom pomáhať rodičia, predovšetkým pri prezeraní internetových zdrojov a výbere informácií vhodných do prezentácie.</a:t>
            </a:r>
          </a:p>
          <a:p>
            <a:pPr marL="0" indent="0">
              <a:buNone/>
            </a:pPr>
            <a:r>
              <a:rPr lang="sk-SK" dirty="0"/>
              <a:t>3. Učiteľ by mal žiakov upozorniť na to, aby nimi pripravovaná prezentácia bola premyslená takým spôsobom, aby ju neskôr mohli zrozumiteľným spôsobom prezentovať na triednom fóre.</a:t>
            </a:r>
          </a:p>
          <a:p>
            <a:pPr marL="0" indent="0">
              <a:buNone/>
            </a:pPr>
            <a:r>
              <a:rPr lang="sk-SK" dirty="0"/>
              <a:t>4. Učiteľ môže sám rozhodnúť o forme prezentácie projektu. Forma prezentácie musí zohľadniť individuálne možnosti žiakov.</a:t>
            </a:r>
          </a:p>
          <a:p>
            <a:pPr marL="0" indent="0">
              <a:buNone/>
            </a:pPr>
            <a:r>
              <a:rPr lang="sk-SK" dirty="0"/>
              <a:t>5. Na realizáciu projektu sú určené cca 3 týždne, čas sa však v prípade potreby môže predĺžiť.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sk-SK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Veľa úspechov 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1"/>
          <p:cNvSpPr>
            <a:spLocks noGrp="1"/>
          </p:cNvSpPr>
          <p:nvPr>
            <p:ph type="title"/>
          </p:nvPr>
        </p:nvSpPr>
        <p:spPr>
          <a:xfrm>
            <a:off x="457200" y="2242552"/>
            <a:ext cx="8229600" cy="1143000"/>
          </a:xfrm>
        </p:spPr>
        <p:txBody>
          <a:bodyPr/>
          <a:lstStyle/>
          <a:p>
            <a:pPr eaLnBrk="1" hangingPunct="1"/>
            <a:r>
              <a:rPr lang="sk-SK" sz="6000" dirty="0"/>
              <a:t>Ďakujem za pozornosť</a:t>
            </a:r>
            <a:r>
              <a:rPr lang="pl-PL" sz="6000" dirty="0"/>
              <a:t>!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pic>
        <p:nvPicPr>
          <p:cNvPr id="54276" name="Picture 2" descr="http://1.1.1.3/bmi/upload.wikimedia.org/wikipedia/commons/3/32/SGN-PL_SW_dzi%C4%99kowa%C4%87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428768" y="3717032"/>
            <a:ext cx="2447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1" descr="Plik:SGN-PL SW uwaga, uważać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572000" y="3789040"/>
            <a:ext cx="34559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8B108CF0-8202-4A97-B364-38DA9B12C1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Čo je to posunková reč?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Čo je to </a:t>
            </a:r>
            <a:r>
              <a:rPr lang="sk-SK" dirty="0" err="1">
                <a:solidFill>
                  <a:srgbClr val="FF0000"/>
                </a:solidFill>
              </a:rPr>
              <a:t>SignWriting</a:t>
            </a:r>
            <a:r>
              <a:rPr lang="pl-PL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Akým spôsobom sa dorozumievate s osobami z Vašej rodiny, kamarátmi zo školy, učiteľmi, vychovávateľmi?</a:t>
            </a:r>
          </a:p>
          <a:p>
            <a:pPr marL="0" indent="0">
              <a:buNone/>
            </a:pPr>
            <a:r>
              <a:rPr lang="sk-SK" dirty="0"/>
              <a:t>Poznáte odpovede na tieto otázky?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Nepočujúce osoby používajú posunkovú reč. Viete veľmi dobre, že posunková reč je vnímaná iba zrakom, keď sa na niekoho pozeráme, takúto osobu môžete aj nafilmovať. A počuli ste už o tom, že znaky posunkovej reči možno zapísať?</a:t>
            </a:r>
          </a:p>
          <a:p>
            <a:r>
              <a:rPr lang="sk-SK" dirty="0"/>
              <a:t> V ďalšej časti prezentácie uvidíte základné informácie a symboly potrebné na zápis posunkovej reči- tento systém sa volá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r>
              <a:rPr lang="sk-SK" dirty="0"/>
              <a:t> – jednoducho zapísať znak.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Oboznámte sa so spôsobom zapisovania znakov posunkovej reči!</a:t>
            </a:r>
          </a:p>
          <a:p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r>
              <a:rPr lang="sk-SK" dirty="0"/>
              <a:t> je jednoduchý pre všetkých, ktorí posunkovú reč používajú!</a:t>
            </a:r>
          </a:p>
          <a:p>
            <a:r>
              <a:rPr lang="sk-SK" dirty="0"/>
              <a:t>Stačí si len zapamätať základné pravidlá a znaky!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Vašou úlohou bude rozdeliť sa do dvojčlenných skupín a pripraviť krátky text zapísaný v SW  na počítači vo forme prezentácie alebo na papieri.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č.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sk-SK" dirty="0"/>
              <a:t>vyhľadajte informácie o tom, čo je to </a:t>
            </a:r>
            <a:r>
              <a:rPr lang="sk-SK" dirty="0" err="1"/>
              <a:t>Sign</a:t>
            </a:r>
            <a:r>
              <a:rPr lang="sk-SK" dirty="0"/>
              <a:t> </a:t>
            </a:r>
            <a:r>
              <a:rPr lang="sk-SK" dirty="0" err="1"/>
              <a:t>Writing</a:t>
            </a:r>
            <a:endParaRPr lang="sk-SK" dirty="0"/>
          </a:p>
          <a:p>
            <a:r>
              <a:rPr lang="sk-SK" dirty="0"/>
              <a:t>  Aká je jeho história</a:t>
            </a:r>
          </a:p>
          <a:p>
            <a:r>
              <a:rPr lang="sk-SK" dirty="0"/>
              <a:t>   Kde ho využívame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Úloha</a:t>
            </a:r>
            <a:r>
              <a:rPr lang="pl-PL" dirty="0"/>
              <a:t> č.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Napíšte v SW mail kamarátovi a kamarátke, v ktorom ho/ju budete informovať o triednom stretnutí. </a:t>
            </a:r>
          </a:p>
          <a:p>
            <a:r>
              <a:rPr lang="sk-SK" dirty="0"/>
              <a:t>Napíšte informáciu o nejakej dôležitej školskej udalosti napr. karnevale, prvom jarnom dni, stretnutí rodičov. </a:t>
            </a:r>
          </a:p>
          <a:p>
            <a:r>
              <a:rPr lang="sk-SK" dirty="0"/>
              <a:t>Pripravte prezentáciu určenú na výučbu znakového písma, využite obrázky alebo iné výtvarné techniky.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1072</Words>
  <Application>Microsoft Office PowerPoint</Application>
  <PresentationFormat>Pokaz na ekranie (4:3)</PresentationFormat>
  <Paragraphs>181</Paragraphs>
  <Slides>33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Arial</vt:lpstr>
      <vt:lpstr>Bookman Old Style</vt:lpstr>
      <vt:lpstr>Calibri</vt:lpstr>
      <vt:lpstr>Constantia</vt:lpstr>
      <vt:lpstr>Franklin Gothic Book</vt:lpstr>
      <vt:lpstr>Times New Roman</vt:lpstr>
      <vt:lpstr>Wingdings</vt:lpstr>
      <vt:lpstr>Motyw pakietu Office</vt:lpstr>
      <vt:lpstr>Sign Writing</vt:lpstr>
      <vt:lpstr>Spôsob zapisovania jazyka nepočujúcich</vt:lpstr>
      <vt:lpstr>Obsah</vt:lpstr>
      <vt:lpstr>Úvod</vt:lpstr>
      <vt:lpstr>Úvod </vt:lpstr>
      <vt:lpstr>Úvod </vt:lpstr>
      <vt:lpstr>Úloha </vt:lpstr>
      <vt:lpstr>Úloha č. 1</vt:lpstr>
      <vt:lpstr>Úloha č. 2</vt:lpstr>
      <vt:lpstr>Proces: </vt:lpstr>
      <vt:lpstr>Proces: </vt:lpstr>
      <vt:lpstr>Proces: </vt:lpstr>
      <vt:lpstr>Oboznámte sa so základmi SW</vt:lpstr>
      <vt:lpstr>Prezentacja programu PowerPoint</vt:lpstr>
      <vt:lpstr>SignWriting  nie je obrázkovým písmom,  má fonetický charakter</vt:lpstr>
      <vt:lpstr>Perspektíva </vt:lpstr>
      <vt:lpstr>Základné symboly SW</vt:lpstr>
      <vt:lpstr>Základné symboly SW </vt:lpstr>
      <vt:lpstr>Kontakt – dotyk </vt:lpstr>
      <vt:lpstr>Kontakt – dotyk </vt:lpstr>
      <vt:lpstr>Kontakt - úchop</vt:lpstr>
      <vt:lpstr>Symboly pohybu</vt:lpstr>
      <vt:lpstr>Symboly pohybu</vt:lpstr>
      <vt:lpstr>SW na internete  SW edit-program určený na zapisovanie www.signwriting.org www.signbank.org  http://www.signbank.org/wiki/index.php?title=Main_Page#About_this_Wiki  </vt:lpstr>
      <vt:lpstr>Hodnotenie:</vt:lpstr>
      <vt:lpstr>Hodnotenie:</vt:lpstr>
      <vt:lpstr>Hodnotenie:</vt:lpstr>
      <vt:lpstr>Záver:</vt:lpstr>
      <vt:lpstr>Záver:</vt:lpstr>
      <vt:lpstr> Pokyny pre učiteľa: </vt:lpstr>
      <vt:lpstr>Pokyny pre učiteľa:</vt:lpstr>
      <vt:lpstr>Veľa úspechov !!</vt:lpstr>
      <vt:lpstr>Ďakujem za pozornosť! </vt:lpstr>
    </vt:vector>
  </TitlesOfParts>
  <Company>wiater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Anna Basta</cp:lastModifiedBy>
  <cp:revision>43</cp:revision>
  <dcterms:created xsi:type="dcterms:W3CDTF">2017-10-04T16:14:31Z</dcterms:created>
  <dcterms:modified xsi:type="dcterms:W3CDTF">2020-01-15T21:01:31Z</dcterms:modified>
</cp:coreProperties>
</file>