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1" r:id="rId19"/>
    <p:sldId id="272" r:id="rId20"/>
    <p:sldId id="274" r:id="rId21"/>
    <p:sldId id="277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161F7A-24CF-4EF5-A9AB-AD13E472CF1F}" type="datetimeFigureOut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3DC80A-373D-47AA-8A1C-D575BE431A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16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3DC80A-373D-47AA-8A1C-D575BE431AF2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/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6485E1-084C-4AE7-B9E1-B18D2573F4BE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91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Aby uzyskać ocenę celującą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3DC80A-373D-47AA-8A1C-D575BE431AF2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349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E1C7D-2CB8-4984-96C8-118DB58B3195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3C14AD-4D7B-4E0C-B87B-7782F7DF8298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52C-9A5F-4DEF-B0A4-55248411A9A9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77B1-F7D3-413A-954F-9E5FF08588F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DFDD9B-F885-48E3-A1CC-B6B1D6816CF3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4D1C7-D05D-4DA9-9738-22D2D212394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2889EE51-0C10-4664-ABD6-3C6A4036AE23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D49BE2C-36A3-4FFE-A657-C11D81C2C3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67A27A-4EC0-4774-88B7-35E33FD5D14B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0FBA0-1A7E-485D-B09B-50A3E2BD922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6EA9E1-B7CB-40EC-B35E-8233066BD776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FB183-8B55-4E0C-9AA5-FC2C75BE2B7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83F33-E8E7-4A7B-AC73-8D0CC23BAC2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8EEF1-F959-4700-8450-0150FFB54CC6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AAF799-E0E8-43F0-A9D7-C8DB9A3CD5CE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2ED9D-8C00-4849-9B29-FB66C757DE6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DD83D-E2C1-4D59-A285-39609B935D46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5AA7EC-F134-490B-AF79-45B6D1CD7AFB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C4B7897E-854D-4A12-A633-861D9CFDA1C9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962107D-7C99-4412-9677-20BD96D7B4C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5E08D-B6EB-4F5F-867E-E2F5CEF794EC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7A5592-16E0-49AC-87E6-FB109057E14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8B6581-1704-4E3F-968D-DFCC91F45B2D}" type="datetimeFigureOut">
              <a:rPr lang="pl-PL" smtClean="0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C4CE293-4B13-4734-9442-5F33A0797B35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%C4%BDudov%C3%BD_tanec" TargetMode="External"/><Relationship Id="rId7" Type="http://schemas.openxmlformats.org/officeDocument/2006/relationships/hyperlink" Target="http://www.avalon-dance.com/" TargetMode="External"/><Relationship Id="rId2" Type="http://schemas.openxmlformats.org/officeDocument/2006/relationships/hyperlink" Target="https://sk.wikipedia.org/wiki/Tane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feraty.aktuality.sk/balet/referat-19870?i9=db6c41ddea75" TargetMode="External"/><Relationship Id="rId5" Type="http://schemas.openxmlformats.org/officeDocument/2006/relationships/hyperlink" Target="https://sk.wikipedia.org/wiki/Balet" TargetMode="External"/><Relationship Id="rId4" Type="http://schemas.openxmlformats.org/officeDocument/2006/relationships/hyperlink" Target="https://referaty.aktuality.sk/folklor-tanec/referat-17665?i9=db6c41ddea75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>
                <a:solidFill>
                  <a:schemeClr val="bg1"/>
                </a:solidFill>
              </a:rPr>
              <a:t>WEB QUEST URČENÝ PRE DRUHÝ STUPEŇ ZÁKLADNÝCH ŠKÔL, VHODNÝ NA HODINY S UMELECKÝM ZAMERANÍM A HODINY TELESNEJ VÝCHOVY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>
                <a:solidFill>
                  <a:schemeClr val="bg1"/>
                </a:solidFill>
              </a:rPr>
              <a:t>Pripravila: Beata </a:t>
            </a:r>
            <a:r>
              <a:rPr lang="sk-SK" dirty="0" err="1">
                <a:solidFill>
                  <a:schemeClr val="bg1"/>
                </a:solidFill>
              </a:rPr>
              <a:t>Sutkowska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050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 TANEC V KULTÚRACH SVETA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A5C74E08-8A26-4FA7-9AFF-CFA60F3186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68"/>
            <a:ext cx="9144000" cy="187723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3731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Počas prezentácie svojho plagátu uveďte nasledovné prvky:</a:t>
            </a:r>
          </a:p>
          <a:p>
            <a:pPr lvl="0"/>
            <a:r>
              <a:rPr lang="sk-SK" dirty="0"/>
              <a:t>Opis vybranej témy – podrobná prezentácia Vami vybranej témy, charakteristické vlastnosti daného tanca</a:t>
            </a:r>
          </a:p>
          <a:p>
            <a:pPr lvl="0"/>
            <a:r>
              <a:rPr lang="sk-SK" dirty="0"/>
              <a:t>Obrázky, fotografie, schémy, ktoré predstavia realizovanú tému.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Oboznámenie sa s obsahom úlohy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Oboznámenie sa so zásadami využívania internetových</a:t>
            </a:r>
            <a:r>
              <a:rPr lang="sk-SK" dirty="0"/>
              <a:t> zdrojov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Rozdelenie do troch skupín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Oboznámenie skupín s obsahom</a:t>
            </a:r>
            <a:r>
              <a:rPr lang="sk-SK" dirty="0"/>
              <a:t> internetových a iných zdrojov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aseline="0" dirty="0"/>
              <a:t>Príprava pracovného plánu, informácií,</a:t>
            </a:r>
            <a:r>
              <a:rPr lang="sk-SK" dirty="0"/>
              <a:t> ktoré budú využívané na plagátoch</a:t>
            </a:r>
            <a:r>
              <a:rPr lang="sk-SK" baseline="0" dirty="0"/>
              <a:t>/</a:t>
            </a:r>
            <a:r>
              <a:rPr lang="sk-SK" baseline="0" dirty="0" err="1"/>
              <a:t>lapbookoch</a:t>
            </a:r>
            <a:endParaRPr lang="sk-SK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 – 1. 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týždeň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Príprava plagátov predstavujúcich úlohu</a:t>
            </a:r>
            <a:endParaRPr lang="sk-SK" baseline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Prezentácia úlohy pred žiakmi všetkých skupín na triednom fóre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Rozhovor o predstavených prezentáciách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Hodnotenie výsledkov prác žiakov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Proces – 2. a 3. týždeň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/>
              <a:t>Informácie potrebné na prípravu úlohy hľadajte na uvedených internetových stránkach alebo na iných Vám známych stránkach.</a:t>
            </a:r>
          </a:p>
          <a:p>
            <a:pPr marL="0" indent="0" algn="just">
              <a:buNone/>
            </a:pPr>
            <a:r>
              <a:rPr lang="sk-SK" dirty="0"/>
              <a:t>Prezentácia by mala byť pripravená na veľkom kartóne, ak využívate </a:t>
            </a:r>
            <a:r>
              <a:rPr lang="sk-SK" dirty="0" err="1"/>
              <a:t>lapbook</a:t>
            </a:r>
            <a:r>
              <a:rPr lang="sk-SK" dirty="0"/>
              <a:t>, môže byť vyhotovený z kartónu alebo papiera.</a:t>
            </a:r>
          </a:p>
          <a:p>
            <a:pPr marL="0" indent="0" algn="just">
              <a:buNone/>
            </a:pPr>
            <a:r>
              <a:rPr lang="sk-SK" dirty="0"/>
              <a:t>Nezabúdajte na to, že učiteľ bude hodnotiť správnosť prezentácie, zaangažovanie, spôsob prezentácie, estetiku Vašej práce a kreativitu.</a:t>
            </a:r>
          </a:p>
          <a:p>
            <a:pPr marL="0" indent="0" algn="just">
              <a:buNone/>
            </a:pP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u="sng" dirty="0"/>
              <a:t>V rámci každej prezentácie musí byť uvedená:</a:t>
            </a:r>
          </a:p>
          <a:p>
            <a:pPr marL="0" indent="0">
              <a:buNone/>
            </a:pPr>
            <a:r>
              <a:rPr lang="sk-SK" dirty="0"/>
              <a:t>1. Téma (iná pre každú skupinu)</a:t>
            </a:r>
          </a:p>
          <a:p>
            <a:pPr marL="0" indent="0">
              <a:buNone/>
            </a:pPr>
            <a:r>
              <a:rPr lang="sk-SK" dirty="0"/>
              <a:t>2. Mená a priezviská žiakov, ktorý ju pripravili</a:t>
            </a:r>
          </a:p>
          <a:p>
            <a:pPr marL="0" indent="0">
              <a:buNone/>
            </a:pPr>
            <a:r>
              <a:rPr lang="sk-SK" dirty="0"/>
              <a:t>3. Spracovanie témy podľa pokynov</a:t>
            </a:r>
          </a:p>
          <a:p>
            <a:pPr marL="0" indent="0">
              <a:buNone/>
            </a:pPr>
            <a:r>
              <a:rPr lang="sk-SK" dirty="0"/>
              <a:t>4. Prácu by mali prezentovať všetci žiaci, ktorý ju pripravili.</a:t>
            </a:r>
          </a:p>
          <a:p>
            <a:pPr marL="0" indent="0">
              <a:buNone/>
            </a:pPr>
            <a:r>
              <a:rPr lang="sk-SK" dirty="0"/>
              <a:t>5. Každá skupina prezentuje svoju prácu pred celou triedou.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https://sk.wikipedia.org/wiki/Tanec 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https://sk.wikipedia.org/wiki/%C4%BDudov%C3%BD_tanec 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https://referaty.aktuality.sk/folklor-tanec/referat-17665?i9=db6c41ddea75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https://sk.wikipedia.org/wiki/Balet</a:t>
            </a:r>
            <a:endParaRPr lang="pl-PL" dirty="0" smtClean="0"/>
          </a:p>
          <a:p>
            <a:r>
              <a:rPr lang="pl-PL" dirty="0" smtClean="0">
                <a:hlinkClick r:id="rId6"/>
              </a:rPr>
              <a:t>https://referaty.aktuality.sk/balet/referat-19870?i9=db6c41ddea75</a:t>
            </a:r>
            <a:endParaRPr lang="pl-PL" dirty="0" smtClean="0"/>
          </a:p>
          <a:p>
            <a:r>
              <a:rPr lang="pl-PL" smtClean="0">
                <a:hlinkClick r:id="rId7"/>
              </a:rPr>
              <a:t>http://www.avalon-dance.com/</a:t>
            </a:r>
            <a:endParaRPr lang="pl-PL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261179"/>
              </p:ext>
            </p:extLst>
          </p:nvPr>
        </p:nvGraphicFramePr>
        <p:xfrm>
          <a:off x="357158" y="1357298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Počet bodov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8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Obsahová stránka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Neúplné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informácie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Informácie, ktoré nesúvisia s témou. Nesprávne informácie.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Slabé využitie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zdrojov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Dobré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a správne informácie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 Malé chyby.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Informácie, ktoré súvisia s témou. Dobré využitie zdrojov.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Správne informácie.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Informácie, ktoré súvisia s témou. </a:t>
                      </a: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Vyčerpávajúce využitie uvedených,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prípadne iných zdrojov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Kreativita a estetický dojem</a:t>
                      </a: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Neestetická a nečitateľná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prezentácia.</a:t>
                      </a:r>
                      <a:endParaRPr lang="sk-SK" sz="1800" b="0" i="0" u="none" strike="noStrike" kern="1200" noProof="0" dirty="0">
                        <a:solidFill>
                          <a:schemeClr val="bg2"/>
                        </a:solidFill>
                        <a:latin typeface="+mj-lt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Informácie uvádzané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chaotickým spôsobom.</a:t>
                      </a:r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Prezentácia pekná, čitateľná, estetická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a nápaditá. Dobré rozmiestnenie informácií.</a:t>
                      </a:r>
                      <a:endParaRPr lang="sk-SK" sz="1800" b="0" i="0" u="none" strike="noStrike" kern="1200" noProof="0" dirty="0">
                        <a:solidFill>
                          <a:schemeClr val="bg2"/>
                        </a:solidFill>
                        <a:latin typeface="+mj-lt"/>
                        <a:ea typeface="Lucida Sans Unicode" pitchFamily="2"/>
                        <a:cs typeface="Mangal" pitchFamily="2"/>
                      </a:endParaRPr>
                    </a:p>
                    <a:p>
                      <a:pPr algn="l"/>
                      <a:endParaRPr lang="sk-SK" noProof="0" dirty="0">
                        <a:solidFill>
                          <a:schemeClr val="bg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Prezentácia</a:t>
                      </a:r>
                      <a:r>
                        <a:rPr lang="sk-SK" sz="1800" b="0" i="0" u="none" strike="noStrike" kern="1200" baseline="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 veľmi estetická, čitateľná, prekvapivá, prehľadná, motivujúca k tomu, aby ste sa s ňou oboznámili</a:t>
                      </a:r>
                      <a:r>
                        <a:rPr lang="sk-SK" sz="1800" b="0" i="0" u="none" strike="noStrike" kern="1200" noProof="0" dirty="0">
                          <a:solidFill>
                            <a:schemeClr val="bg2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Hodnotenie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489276"/>
              </p:ext>
            </p:extLst>
          </p:nvPr>
        </p:nvGraphicFramePr>
        <p:xfrm>
          <a:off x="457200" y="836713"/>
          <a:ext cx="8229600" cy="5736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45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002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bodov</a:t>
                      </a:r>
                      <a:endParaRPr lang="pl-PL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2288"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Pracovné zaangažovanie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Slabé pracovné zaangažovanie, chýbajúca kreativita, nezáujem</a:t>
                      </a:r>
                      <a:r>
                        <a:rPr lang="sk-SK" baseline="0" noProof="0" dirty="0">
                          <a:latin typeface="+mj-lt"/>
                        </a:rPr>
                        <a:t> zapájať sa do pracovného procesu. Veľká pomoc zo strany učiteľa. 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Dobré pracovné zaangažovanie, malá</a:t>
                      </a:r>
                      <a:r>
                        <a:rPr lang="sk-SK" baseline="0" noProof="0" dirty="0">
                          <a:latin typeface="+mj-lt"/>
                        </a:rPr>
                        <a:t> pomoc učiteľa, dobé nápady. 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latin typeface="+mj-lt"/>
                        </a:rPr>
                        <a:t>Veľká kreativita a zaangažovanie</a:t>
                      </a:r>
                      <a:r>
                        <a:rPr lang="sk-SK" baseline="0" noProof="0" dirty="0">
                          <a:latin typeface="+mj-lt"/>
                        </a:rPr>
                        <a:t>. Hľadanie zaujímavých riešení a koncepcií.  Samostatná práca bez pomoci učiteľa.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11855">
                <a:tc>
                  <a:txBody>
                    <a:bodyPr/>
                    <a:lstStyle/>
                    <a:p>
                      <a:pPr algn="l"/>
                      <a:r>
                        <a:rPr lang="sk-SK" b="0" noProof="0" dirty="0">
                          <a:latin typeface="+mj-lt"/>
                        </a:rPr>
                        <a:t>Prezentácia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Prezentácia len prečítaná (v posunkovej reči), slabá znalosť témy a slovíčok. Chýbajúce odpovede</a:t>
                      </a:r>
                      <a:r>
                        <a:rPr lang="sk-SK" baseline="0" noProof="0" dirty="0">
                          <a:latin typeface="+mj-lt"/>
                        </a:rPr>
                        <a:t> na otázky učiteľa.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noProof="0" dirty="0">
                          <a:latin typeface="+mj-lt"/>
                        </a:rPr>
                        <a:t>Prezentácia čiastočne čítaná, čiastočne hovorená (v posunkovej</a:t>
                      </a:r>
                      <a:r>
                        <a:rPr lang="sk-SK" baseline="0" noProof="0" dirty="0">
                          <a:latin typeface="+mj-lt"/>
                        </a:rPr>
                        <a:t> reči). Slabé odpovede na otázky učiteľa.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>
                          <a:latin typeface="+mj-lt"/>
                        </a:rPr>
                        <a:t>Samostatná</a:t>
                      </a:r>
                      <a:r>
                        <a:rPr lang="sk-SK" baseline="0" noProof="0" dirty="0">
                          <a:latin typeface="+mj-lt"/>
                        </a:rPr>
                        <a:t> prezentácia, veľmi dobrá znalosť témy. Správne odpovede na otázky učiteľa. </a:t>
                      </a:r>
                      <a:endParaRPr lang="sk-SK" noProof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-315416"/>
            <a:ext cx="8229600" cy="1133460"/>
          </a:xfrm>
        </p:spPr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Hodnotenie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848998"/>
              </p:ext>
            </p:extLst>
          </p:nvPr>
        </p:nvGraphicFramePr>
        <p:xfrm>
          <a:off x="457200" y="1524000"/>
          <a:ext cx="82296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noProof="0" dirty="0"/>
                        <a:t>Body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/>
                        <a:t>Hodnotenie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1-4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Nedostatočný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5-6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Prípustný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7-8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Dostatočný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9-10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Dobrý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11-12 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Veľmi dobrý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12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/>
                        <a:t>Výborný (hodnotenie výborný získa žiak, ktorý bude mať maximálny počet bodov za</a:t>
                      </a:r>
                      <a:r>
                        <a:rPr lang="sk-SK" b="1" baseline="0" noProof="0" dirty="0"/>
                        <a:t> prezentáciu </a:t>
                      </a:r>
                      <a:r>
                        <a:rPr lang="sk-SK" b="1" baseline="0" noProof="0" dirty="0" err="1"/>
                        <a:t>lapbooka</a:t>
                      </a:r>
                      <a:r>
                        <a:rPr lang="sk-SK" b="1" baseline="0" noProof="0" dirty="0"/>
                        <a:t> a predstaví základný krok vybraného tanca).</a:t>
                      </a:r>
                      <a:endParaRPr lang="sk-SK" b="1" noProof="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3">
                    <a:lumMod val="50000"/>
                  </a:schemeClr>
                </a:solidFill>
              </a:rPr>
              <a:t>Hodnotenie</a:t>
            </a:r>
            <a:endParaRPr lang="pl-P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428736"/>
            <a:ext cx="8229600" cy="4525963"/>
          </a:xfrm>
        </p:spPr>
        <p:txBody>
          <a:bodyPr/>
          <a:lstStyle/>
          <a:p>
            <a:r>
              <a:rPr lang="sk-SK" sz="2400" dirty="0"/>
              <a:t>V rámci tohto projektu ste mali možnosť spoznať rôzne druhy tancov, ktoré vystupujú v rôznych kútoch sveta.</a:t>
            </a:r>
          </a:p>
          <a:p>
            <a:r>
              <a:rPr lang="sk-SK" sz="2400" dirty="0"/>
              <a:t>Mali ste možnosť prezentovať svoje manuálne schopnosti.</a:t>
            </a:r>
          </a:p>
          <a:p>
            <a:r>
              <a:rPr lang="sk-SK" sz="2400" dirty="0"/>
              <a:t>Spoznali ste zásady spolupráce a komunikácií v skupine. </a:t>
            </a:r>
          </a:p>
          <a:p>
            <a:r>
              <a:rPr lang="sk-SK" sz="2400" dirty="0"/>
              <a:t>Mali ste možnosť prezentovať svoje tanečné schopnosti.</a:t>
            </a:r>
          </a:p>
          <a:p>
            <a:r>
              <a:rPr lang="sk-SK" sz="2400" dirty="0"/>
              <a:t>Naučili ste sa vyhľadávať a využívať rôzne zdroje informácií.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Záver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/>
              <a:t>Predslov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Úvod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Úlohy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Proces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Zdroje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Záver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Hodnotenie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Pokyny pre učiteľa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Obsah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/>
            <a:r>
              <a:rPr lang="sk-SK" sz="2000" dirty="0"/>
              <a:t>Pred začiatkom projektu oboznámte žiakov s obsahom úlohy. Spôsob komunikácie prispôsobte možnostiam žiakov.</a:t>
            </a:r>
          </a:p>
          <a:p>
            <a:pPr marL="0" indent="0"/>
            <a:r>
              <a:rPr lang="sk-SK" sz="2000" dirty="0"/>
              <a:t>Oboznámte žiakov so zásadami bezpečného využívania Internetu. Učiteľ by si mal so žiakmi prezrieť internetové zdroje a pomáhať im ich pochopiť.</a:t>
            </a:r>
          </a:p>
          <a:p>
            <a:pPr marL="0" indent="0"/>
            <a:r>
              <a:rPr lang="sk-SK" sz="2000" dirty="0"/>
              <a:t>Učiteľ, v závislosti od intelektuálnych možností žiakov, môže pomôcť žiakom pri výbere najdôležitejších informácii, potrebných na prípravu projektu.</a:t>
            </a:r>
          </a:p>
          <a:p>
            <a:pPr marL="0" indent="0"/>
            <a:endParaRPr lang="pl-PL" dirty="0"/>
          </a:p>
          <a:p>
            <a:pPr marL="0" indent="0"/>
            <a:endParaRPr lang="pl-PL" dirty="0"/>
          </a:p>
          <a:p>
            <a:pPr marL="0" indent="0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4000" dirty="0">
                <a:solidFill>
                  <a:schemeClr val="accent2">
                    <a:lumMod val="50000"/>
                  </a:schemeClr>
                </a:solidFill>
              </a:rPr>
              <a:t>Pokyny pre učiteľa</a:t>
            </a:r>
            <a:endParaRPr lang="sk-SK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9990" y="3219264"/>
            <a:ext cx="8291264" cy="3315072"/>
          </a:xfrm>
        </p:spPr>
        <p:txBody>
          <a:bodyPr>
            <a:normAutofit fontScale="92500" lnSpcReduction="20000"/>
          </a:bodyPr>
          <a:lstStyle/>
          <a:p>
            <a:pPr marL="0" indent="0" algn="just"/>
            <a:r>
              <a:rPr lang="sk-SK" sz="1800" dirty="0">
                <a:solidFill>
                  <a:schemeClr val="bg1"/>
                </a:solidFill>
              </a:rPr>
              <a:t>Žiaci by mali samostatne pripraviť plagát, vybrať vhodné fotografie, ilustrácie, obrázky a obsah.</a:t>
            </a:r>
          </a:p>
          <a:p>
            <a:pPr marL="0" indent="0" algn="just"/>
            <a:r>
              <a:rPr lang="sk-SK" sz="1800" dirty="0">
                <a:solidFill>
                  <a:schemeClr val="bg1"/>
                </a:solidFill>
              </a:rPr>
              <a:t>Pri hodnotení žiakov, ich vystúpenia a </a:t>
            </a:r>
            <a:r>
              <a:rPr lang="sk-SK" sz="1800" dirty="0" err="1">
                <a:solidFill>
                  <a:schemeClr val="bg1"/>
                </a:solidFill>
              </a:rPr>
              <a:t>autoprezentácie</a:t>
            </a:r>
            <a:r>
              <a:rPr lang="sk-SK" sz="1800" dirty="0">
                <a:solidFill>
                  <a:schemeClr val="bg1"/>
                </a:solidFill>
              </a:rPr>
              <a:t>, by mal učiteľ zohľadniť ďalšie postihnutia žiakov, mal by vziať do úvahy aj ich pracovné zaangažovanie.</a:t>
            </a:r>
          </a:p>
          <a:p>
            <a:pPr marL="0" indent="0" algn="just"/>
            <a:r>
              <a:rPr lang="sk-SK" sz="1800" dirty="0">
                <a:solidFill>
                  <a:schemeClr val="bg1"/>
                </a:solidFill>
              </a:rPr>
              <a:t>Učiteľ by mal počas realizácie WQ pomáhať žiakom– konzultovať projekty, objasňovať vzniknuté problémy,</a:t>
            </a:r>
          </a:p>
          <a:p>
            <a:pPr marL="0" indent="0" algn="just"/>
            <a:r>
              <a:rPr lang="sk-SK" sz="1800" dirty="0">
                <a:solidFill>
                  <a:schemeClr val="bg1"/>
                </a:solidFill>
              </a:rPr>
              <a:t>Učiteľ by mal dať známku výborný žiakom, ktorý dokážu prezentovať základný tanečný krok,</a:t>
            </a:r>
          </a:p>
          <a:p>
            <a:pPr marL="0" indent="0" algn="just"/>
            <a:r>
              <a:rPr lang="sk-SK" sz="1800" dirty="0">
                <a:solidFill>
                  <a:schemeClr val="bg1"/>
                </a:solidFill>
              </a:rPr>
              <a:t>Projekt by mal byť realizovaný od 1-3 týždňov, </a:t>
            </a:r>
          </a:p>
          <a:p>
            <a:pPr marL="0" indent="0" algn="just">
              <a:buNone/>
            </a:pPr>
            <a:r>
              <a:rPr lang="sk-SK" sz="1800" dirty="0">
                <a:solidFill>
                  <a:schemeClr val="bg1"/>
                </a:solidFill>
              </a:rPr>
              <a:t>Spolu s prezentáciou vybranej úlohy. </a:t>
            </a:r>
          </a:p>
          <a:p>
            <a:pPr marL="0" indent="0" algn="just">
              <a:buNone/>
            </a:pPr>
            <a:r>
              <a:rPr lang="sk-SK" sz="1800" dirty="0">
                <a:solidFill>
                  <a:schemeClr val="bg1"/>
                </a:solidFill>
              </a:rPr>
              <a:t>Učiteľ na základe </a:t>
            </a:r>
            <a:r>
              <a:rPr lang="sk-SK" sz="1800" dirty="0" smtClean="0">
                <a:solidFill>
                  <a:schemeClr val="bg1"/>
                </a:solidFill>
              </a:rPr>
              <a:t>triedy </a:t>
            </a:r>
            <a:r>
              <a:rPr lang="sk-SK" sz="1800" dirty="0">
                <a:solidFill>
                  <a:schemeClr val="bg1"/>
                </a:solidFill>
              </a:rPr>
              <a:t>dokáže určiť čas, v rámci ktorého sú žiaci schopní realizovať vybrané úlohy</a:t>
            </a:r>
            <a:r>
              <a:rPr lang="sk-SK" sz="1800" dirty="0">
                <a:solidFill>
                  <a:schemeClr val="bg1"/>
                </a:solidFill>
              </a:rPr>
              <a:t>. predispozícií danej  </a:t>
            </a:r>
            <a:endParaRPr lang="sk-SK" sz="1800" dirty="0">
              <a:solidFill>
                <a:schemeClr val="bg1"/>
              </a:solidFill>
            </a:endParaRPr>
          </a:p>
          <a:p>
            <a:pPr algn="just"/>
            <a:endParaRPr lang="sk-SK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7338" y="1628800"/>
            <a:ext cx="8229600" cy="1219200"/>
          </a:xfrm>
        </p:spPr>
        <p:txBody>
          <a:bodyPr/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Pokyny pre učiteľa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7BFC0E97-ADDD-4739-BB8D-1C953746AC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600" y="6255730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Vitajte,</a:t>
            </a:r>
          </a:p>
          <a:p>
            <a:pPr algn="just"/>
            <a:r>
              <a:rPr lang="sk-SK" dirty="0"/>
              <a:t>v tomto </a:t>
            </a:r>
            <a:r>
              <a:rPr lang="sk-SK" dirty="0" err="1"/>
              <a:t>Webqueste</a:t>
            </a:r>
            <a:r>
              <a:rPr lang="sk-SK" dirty="0"/>
              <a:t> sa budeme venovať tancu. Presnejšie rôznym druhom tanca a jeho formám.</a:t>
            </a:r>
          </a:p>
          <a:p>
            <a:pPr algn="just"/>
            <a:r>
              <a:rPr lang="sk-SK" dirty="0"/>
              <a:t>Rozmýšľali ste niekedy nad tým, ako vyzeral tanec v minulosti, či sa veľmi líšil a na čo slúžil?</a:t>
            </a:r>
          </a:p>
          <a:p>
            <a:pPr algn="just">
              <a:buNone/>
            </a:pPr>
            <a:r>
              <a:rPr lang="sk-SK" dirty="0"/>
              <a:t>	Porozmýšľajte nad tým, čo pre Vás tanec znamená a akú úlohu zohráva vo Vašom živote ?</a:t>
            </a:r>
          </a:p>
        </p:txBody>
      </p:sp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Predslov</a:t>
            </a:r>
          </a:p>
        </p:txBody>
      </p:sp>
      <p:pic>
        <p:nvPicPr>
          <p:cNvPr id="4" name="Obraz 3" descr="Dance Vector of Dancing People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571480"/>
            <a:ext cx="20945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dirty="0"/>
              <a:t>Tanec bol od nepamäti prítomný v živote človeka. Prví ľudia sa dorozumievali pomocou neho, keďže pohyb tela im nahradzoval slová a obohacoval gestá. Tanec ich sprevádzal počas spoločenských podujatí a pomáhal pri tvorbe medziľudských kontaktov. V tomto období bol istým druhom skupinových rituálov. V priebehu storočí sa menil charakter a technika tanca. Výrazné rozdiely v technike a úlohe tanca od nepamäti vystupovali na jednotlivých kontinentoch.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800" dirty="0"/>
          </a:p>
        </p:txBody>
      </p:sp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V európskej kultúre je tanec vnímaný úplne iným spôsobom, ako napríklad v Afrike a Ázii, kde vystupuje ako rituál. Túto formu tanca veľmi často sprevádza aj spev. Najbežnejšou črtou, ktorá odlišuje európsky tanec od iných tancov je vzpriamená silueta tanečníka, ktorá vykonáva komplikované kroky a len nevýrazne pohybuje hlavou, rukami a telom. Na našom kontinente je tanec formou zábavy a rozšírenia spoločenských kontaktov. Najčastejšie ho sprevádza hudba, ktorá určuje tempo, náladu a charakter tanca. </a:t>
            </a:r>
          </a:p>
        </p:txBody>
      </p:sp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Úvod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k-SK" sz="2400" dirty="0"/>
              <a:t>Počas tohto projektu budete rozdelení do troch skupín. Vašou úlohou bude pripraviť plagáty alebo </a:t>
            </a:r>
            <a:r>
              <a:rPr lang="sk-SK" sz="2400" dirty="0" err="1"/>
              <a:t>lapbooky</a:t>
            </a:r>
            <a:r>
              <a:rPr lang="sk-SK" sz="2400" dirty="0"/>
              <a:t>  na tému:</a:t>
            </a:r>
          </a:p>
          <a:p>
            <a:pPr algn="just"/>
            <a:r>
              <a:rPr lang="sk-SK" sz="2400" dirty="0"/>
              <a:t>1. skupina – Tance ako rituálna forma</a:t>
            </a:r>
          </a:p>
          <a:p>
            <a:pPr algn="just"/>
            <a:r>
              <a:rPr lang="sk-SK" sz="2400" dirty="0"/>
              <a:t>2. skupina- Štandardné spoločenské tance</a:t>
            </a:r>
          </a:p>
          <a:p>
            <a:pPr algn="just"/>
            <a:r>
              <a:rPr lang="sk-SK" sz="2400" dirty="0"/>
              <a:t>3. skupina – Latinskoamerické spoločenské tance</a:t>
            </a:r>
          </a:p>
          <a:p>
            <a:pPr algn="just">
              <a:buNone/>
            </a:pPr>
            <a:r>
              <a:rPr lang="sk-SK" sz="2400" dirty="0"/>
              <a:t>Cieľom tejto úlohy bude ukázať Vám, že tanec nie je len formou zábavy. V rôznych kútoch sveta súvisí tanec často s rituálmi, najčastejšie náboženskými, ale jeho úlohou môže byť aj zvyšovanie agresie, ako je to napr. v prípade vojenského tanca. </a:t>
            </a:r>
          </a:p>
          <a:p>
            <a:pPr algn="just">
              <a:buNone/>
            </a:pPr>
            <a:endParaRPr lang="pl-PL" sz="2400" dirty="0"/>
          </a:p>
          <a:p>
            <a:pPr algn="just">
              <a:buNone/>
            </a:pPr>
            <a:endParaRPr lang="pl-PL" sz="2400" dirty="0"/>
          </a:p>
        </p:txBody>
      </p:sp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Úlohy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>
              <a:buNone/>
            </a:pPr>
            <a:r>
              <a:rPr lang="sk-SK" b="1" dirty="0"/>
              <a:t>Príprava plagátov/</a:t>
            </a:r>
            <a:r>
              <a:rPr lang="sk-SK" b="1" dirty="0" err="1"/>
              <a:t>Lapbookov</a:t>
            </a:r>
            <a:r>
              <a:rPr lang="sk-SK" b="1" dirty="0"/>
              <a:t> </a:t>
            </a:r>
            <a:r>
              <a:rPr lang="sk-SK" dirty="0"/>
              <a:t>bude mať tieto etapy:</a:t>
            </a:r>
          </a:p>
          <a:p>
            <a:pPr algn="just"/>
            <a:r>
              <a:rPr lang="sk-SK" dirty="0"/>
              <a:t>Rozpis a analýza druhov tanca. Rituálov a obradných tancov v prvej skupine a štandardných v 2. a 3. skupine. </a:t>
            </a:r>
          </a:p>
          <a:p>
            <a:pPr algn="just"/>
            <a:r>
              <a:rPr lang="sk-SK" dirty="0"/>
              <a:t>Prvá skupina bude analyzovať to, kde sa rituálne tance nachádzajú, na čo slúžia, v akej forme sú prezentované a odev, ktorý využívajú,</a:t>
            </a:r>
          </a:p>
          <a:p>
            <a:pPr algn="just"/>
            <a:r>
              <a:rPr lang="sk-SK" dirty="0"/>
              <a:t>Druhá a tretia skupina predstaví charakteristické prvky pre daný štandardný tanec (pôvod, základné figúry, odev, hudba)</a:t>
            </a:r>
          </a:p>
          <a:p>
            <a:pPr marL="0" indent="0" algn="just">
              <a:buNone/>
            </a:pPr>
            <a:r>
              <a:rPr lang="sk-SK" dirty="0"/>
              <a:t>Po splnení úlohy budete jednotlivé práce prezentovať a porozprávajte o výslednom efekte celej práce.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Úlohy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/>
              <a:t>Plagát/</a:t>
            </a:r>
            <a:r>
              <a:rPr lang="sk-SK" dirty="0" err="1"/>
              <a:t>Lapbook</a:t>
            </a:r>
            <a:r>
              <a:rPr lang="sk-SK" dirty="0"/>
              <a:t> by mal obsahovať tieto časti:</a:t>
            </a:r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/>
              <a:t>Názov </a:t>
            </a:r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/>
              <a:t>Autorov: mená a priezviská žiakov, ktorí projekt realizovali.</a:t>
            </a:r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/>
              <a:t>Fotografie, výstrižky z novín, vlastné kresby, ktoré prezentujú tance a tanečné úbory.</a:t>
            </a:r>
          </a:p>
          <a:p>
            <a:pPr marL="514350" indent="-514350" algn="just">
              <a:buNone/>
              <a:defRPr/>
            </a:pPr>
            <a:r>
              <a:rPr lang="sk-SK" dirty="0"/>
              <a:t>Najdôležitejšie informácie o:</a:t>
            </a:r>
          </a:p>
          <a:p>
            <a:pPr marL="514350" indent="-514350" algn="just">
              <a:defRPr/>
            </a:pPr>
            <a:r>
              <a:rPr lang="sk-SK" dirty="0"/>
              <a:t> rituálnych tancoch na rôznych kontinentoch( minimálne 5) </a:t>
            </a:r>
          </a:p>
          <a:p>
            <a:pPr marL="514350" indent="-514350" algn="just">
              <a:defRPr/>
            </a:pPr>
            <a:r>
              <a:rPr lang="sk-SK" dirty="0"/>
              <a:t>štandardných tancoch (anglický a viedenský valčík, tango, foxtrot, </a:t>
            </a:r>
            <a:r>
              <a:rPr lang="sk-SK" dirty="0" err="1"/>
              <a:t>quickstep</a:t>
            </a:r>
            <a:r>
              <a:rPr lang="sk-SK" dirty="0"/>
              <a:t>), </a:t>
            </a:r>
          </a:p>
          <a:p>
            <a:pPr marL="514350" indent="-514350" algn="just">
              <a:defRPr/>
            </a:pPr>
            <a:r>
              <a:rPr lang="sk-SK" dirty="0"/>
              <a:t>latinskoamerických tancoch (čača samba, rumba, </a:t>
            </a:r>
            <a:r>
              <a:rPr lang="sk-SK" dirty="0" err="1"/>
              <a:t>pasodoble</a:t>
            </a:r>
            <a:r>
              <a:rPr lang="sk-SK" dirty="0"/>
              <a:t>, </a:t>
            </a:r>
            <a:r>
              <a:rPr lang="sk-SK" dirty="0" err="1"/>
              <a:t>jive</a:t>
            </a:r>
            <a:r>
              <a:rPr lang="sk-SK" dirty="0"/>
              <a:t>)</a:t>
            </a:r>
          </a:p>
          <a:p>
            <a:pPr marL="514350" indent="-514350" algn="just">
              <a:defRPr/>
            </a:pPr>
            <a:r>
              <a:rPr lang="sk-SK" dirty="0"/>
              <a:t>Doplnková úloha: žiaci, ktorý okrem prípravy plagátu urobia ukážku základného kroku vybraného tanca majú možnosť získať hodnotenie výborný.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Úlohy</a:t>
            </a:r>
            <a:endParaRPr lang="pl-P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/>
              <a:t>Plagáty/</a:t>
            </a:r>
            <a:r>
              <a:rPr lang="sk-SK" dirty="0" err="1"/>
              <a:t>Lapbooky</a:t>
            </a:r>
            <a:r>
              <a:rPr lang="sk-SK" dirty="0"/>
              <a:t> by mali obsahovať tieto prvky:</a:t>
            </a:r>
          </a:p>
          <a:p>
            <a:pPr lvl="0" algn="just"/>
            <a:r>
              <a:rPr lang="sk-SK" dirty="0"/>
              <a:t>Zoznam štandardných, latinskoamerických a rituálnych tancov</a:t>
            </a:r>
          </a:p>
          <a:p>
            <a:pPr lvl="0" algn="just"/>
            <a:r>
              <a:rPr lang="sk-SK" dirty="0"/>
              <a:t>Predstavenie charakteristických vlastností týchto tancov.</a:t>
            </a:r>
          </a:p>
          <a:p>
            <a:pPr lvl="0" algn="just">
              <a:buNone/>
            </a:pPr>
            <a:r>
              <a:rPr lang="sk-SK" dirty="0"/>
              <a:t>Zamyslite sa nad tým, aký je rozdiel medzi týmito tancami, na čo slúžia, akú úlohu zohráva v jednotlivých tancoch hudba?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Proces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2714</TotalTime>
  <Words>1302</Words>
  <Application>Microsoft Office PowerPoint</Application>
  <PresentationFormat>Pokaz na ekranie (4:3)</PresentationFormat>
  <Paragraphs>161</Paragraphs>
  <Slides>21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Lucida Sans Unicode</vt:lpstr>
      <vt:lpstr>Mangal</vt:lpstr>
      <vt:lpstr>Wingdings 2</vt:lpstr>
      <vt:lpstr>Papier</vt:lpstr>
      <vt:lpstr> TANEC V KULTÚRACH SVETA</vt:lpstr>
      <vt:lpstr>Obsah</vt:lpstr>
      <vt:lpstr>Predslov</vt:lpstr>
      <vt:lpstr>Úvod</vt:lpstr>
      <vt:lpstr>Úvod</vt:lpstr>
      <vt:lpstr>Úlohy</vt:lpstr>
      <vt:lpstr>Úlohy</vt:lpstr>
      <vt:lpstr>Úlohy</vt:lpstr>
      <vt:lpstr>Proces</vt:lpstr>
      <vt:lpstr>Proces</vt:lpstr>
      <vt:lpstr>Proces – 1. týždeň</vt:lpstr>
      <vt:lpstr>Proces – 2. a 3. týždeň</vt:lpstr>
      <vt:lpstr>Proces</vt:lpstr>
      <vt:lpstr>Proces</vt:lpstr>
      <vt:lpstr>ZDROJE</vt:lpstr>
      <vt:lpstr>Hodnotenie</vt:lpstr>
      <vt:lpstr>Hodnotenie</vt:lpstr>
      <vt:lpstr>Hodnotenie</vt:lpstr>
      <vt:lpstr>Záver</vt:lpstr>
      <vt:lpstr>Pokyny pre učiteľa</vt:lpstr>
      <vt:lpstr>Pokyny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</dc:creator>
  <cp:lastModifiedBy>Anna Basta</cp:lastModifiedBy>
  <cp:revision>103</cp:revision>
  <dcterms:created xsi:type="dcterms:W3CDTF">2018-09-22T18:45:29Z</dcterms:created>
  <dcterms:modified xsi:type="dcterms:W3CDTF">2020-01-15T21:03:50Z</dcterms:modified>
</cp:coreProperties>
</file>