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8"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446C117F-5CCF-4837-BE5F-2B92066CAFAF}"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84EB90BD-B6CE-46B7-997F-7313B992CCDC}"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CDB9D11F-B188-461D-B23F-39381795C052}"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52E6D8D9-55A2-4063-B0F3-121F44549695}"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D4B24536-994D-4021-A283-9F449C0DB50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3" name="Date Placeholder 2"/>
          <p:cNvSpPr>
            <a:spLocks noGrp="1"/>
          </p:cNvSpPr>
          <p:nvPr>
            <p:ph type="dt" sz="half" idx="10"/>
          </p:nvPr>
        </p:nvSpPr>
        <p:spPr/>
        <p:txBody>
          <a:bodyPr/>
          <a:lstStyle/>
          <a:p>
            <a:fld id="{3CBBBB78-C96F-47B7-AB17-D852CA960AC9}"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1/22/2020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30578ACC-22D6-47C1-A373-4FD133E34F3C}" type="datetimeFigureOut">
              <a:rPr lang="en-US" dirty="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E331444B-B92B-4E27-8C94-BB93EAF5CB18}"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p:txBody>
          <a:bodyPr/>
          <a:lstStyle/>
          <a:p>
            <a:fld id="{363EFA5E-FA76-400D-B3DC-F0BA90E6D107}" type="datetimeFigureOut">
              <a:rPr lang="en-US" dirty="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1/22/2020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projectbritain.com/britain/uk.htm" TargetMode="External"/><Relationship Id="rId2" Type="http://schemas.openxmlformats.org/officeDocument/2006/relationships/hyperlink" Target="http://www.academia.edu/25719286/_O_Driscoll_James_Britain_for_Learners_of_English" TargetMode="External"/><Relationship Id="rId1" Type="http://schemas.openxmlformats.org/officeDocument/2006/relationships/slideLayout" Target="../slideLayouts/slideLayout2.xml"/><Relationship Id="rId6" Type="http://schemas.openxmlformats.org/officeDocument/2006/relationships/hyperlink" Target="http://projectbritain.com/" TargetMode="External"/><Relationship Id="rId5" Type="http://schemas.openxmlformats.org/officeDocument/2006/relationships/hyperlink" Target="http://learnenglishteens.britishcouncil.org/uk-now/read-uk/scotland" TargetMode="External"/><Relationship Id="rId4" Type="http://schemas.openxmlformats.org/officeDocument/2006/relationships/hyperlink" Target="http://www.oddizzi.com/teachers/explore-the-world/country-close-up/scotlan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bc.co.uk/history/recent/troubles/the_troubles_article_01.shtml" TargetMode="External"/><Relationship Id="rId7" Type="http://schemas.openxmlformats.org/officeDocument/2006/relationships/hyperlink" Target="http://referaty.atlas.sk/vseobecne_humanitne/dejepis/47249/" TargetMode="External"/><Relationship Id="rId2" Type="http://schemas.openxmlformats.org/officeDocument/2006/relationships/hyperlink" Target="http://en.wikipedia.org/wiki/Northern_Ireland" TargetMode="External"/><Relationship Id="rId1" Type="http://schemas.openxmlformats.org/officeDocument/2006/relationships/slideLayout" Target="../slideLayouts/slideLayout2.xml"/><Relationship Id="rId6" Type="http://schemas.openxmlformats.org/officeDocument/2006/relationships/hyperlink" Target="https://sk.wikipedia.org/wiki/Wales" TargetMode="External"/><Relationship Id="rId5" Type="http://schemas.openxmlformats.org/officeDocument/2006/relationships/hyperlink" Target="https://zn.sk/12-symbolov-skotsko/" TargetMode="External"/><Relationship Id="rId4" Type="http://schemas.openxmlformats.org/officeDocument/2006/relationships/hyperlink" Target="https://sk.wikipedia.org/wiki/%C5%A0k%C3%B3tsko"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hroch.sk/destinacie/europa/severne-irsk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10505" y="2707583"/>
            <a:ext cx="8144134" cy="1373070"/>
          </a:xfrm>
        </p:spPr>
        <p:txBody>
          <a:bodyPr/>
          <a:lstStyle/>
          <a:p>
            <a:pPr algn="ctr"/>
            <a:r>
              <a:rPr lang="sk-SK" dirty="0"/>
              <a:t>SPOJENÉ KRÁĽOVSTVO</a:t>
            </a:r>
          </a:p>
        </p:txBody>
      </p:sp>
      <p:sp>
        <p:nvSpPr>
          <p:cNvPr id="3" name="Podnadpis 2"/>
          <p:cNvSpPr>
            <a:spLocks noGrp="1"/>
          </p:cNvSpPr>
          <p:nvPr>
            <p:ph type="subTitle" idx="1"/>
          </p:nvPr>
        </p:nvSpPr>
        <p:spPr>
          <a:xfrm>
            <a:off x="510505" y="3726416"/>
            <a:ext cx="8144134" cy="1117687"/>
          </a:xfrm>
        </p:spPr>
        <p:txBody>
          <a:bodyPr/>
          <a:lstStyle/>
          <a:p>
            <a:pPr algn="ctr"/>
            <a:r>
              <a:rPr lang="pl-PL" altLang="pl-PL" b="1" dirty="0">
                <a:solidFill>
                  <a:srgbClr val="862110"/>
                </a:solidFill>
              </a:rPr>
              <a:t>WEBQUEST </a:t>
            </a:r>
            <a:r>
              <a:rPr lang="sk-SK" altLang="pl-PL" b="1" dirty="0">
                <a:solidFill>
                  <a:srgbClr val="862110"/>
                </a:solidFill>
              </a:rPr>
              <a:t>URČENÝ PRE ŽIAKOV DRUHÉHO STUPŇA ZÁKLADNÝCH ŠKÔL SO SLUCHOVÝM POSTIHNUTÍM </a:t>
            </a:r>
            <a:endParaRPr lang="en-US" altLang="pl-PL" b="1" dirty="0">
              <a:solidFill>
                <a:srgbClr val="862110"/>
              </a:solidFill>
            </a:endParaRPr>
          </a:p>
          <a:p>
            <a:r>
              <a:rPr lang="sk-SK" dirty="0"/>
              <a:t>Vypracovala: Michaela </a:t>
            </a:r>
            <a:r>
              <a:rPr lang="sk-SK" dirty="0" err="1"/>
              <a:t>Zombeková</a:t>
            </a: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767" y="2798058"/>
            <a:ext cx="2179728" cy="3509732"/>
          </a:xfrm>
          <a:prstGeom prst="rect">
            <a:avLst/>
          </a:prstGeom>
        </p:spPr>
      </p:pic>
      <p:pic>
        <p:nvPicPr>
          <p:cNvPr id="6" name="Obraz 5">
            <a:extLst>
              <a:ext uri="{FF2B5EF4-FFF2-40B4-BE49-F238E27FC236}">
                <a16:creationId xmlns:a16="http://schemas.microsoft.com/office/drawing/2014/main" xmlns="" id="{12878729-D286-446E-AD02-F74CB5BD5F40}"/>
              </a:ext>
            </a:extLst>
          </p:cNvPr>
          <p:cNvPicPr>
            <a:picLocks noChangeAspect="1"/>
          </p:cNvPicPr>
          <p:nvPr/>
        </p:nvPicPr>
        <p:blipFill>
          <a:blip r:embed="rId3"/>
          <a:stretch>
            <a:fillRect/>
          </a:stretch>
        </p:blipFill>
        <p:spPr>
          <a:xfrm>
            <a:off x="0" y="0"/>
            <a:ext cx="12192000" cy="2502976"/>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442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ZDROJE</a:t>
            </a:r>
          </a:p>
        </p:txBody>
      </p:sp>
      <p:sp>
        <p:nvSpPr>
          <p:cNvPr id="3" name="Zástupný objekt pre obsah 2"/>
          <p:cNvSpPr>
            <a:spLocks noGrp="1"/>
          </p:cNvSpPr>
          <p:nvPr>
            <p:ph idx="1"/>
          </p:nvPr>
        </p:nvSpPr>
        <p:spPr/>
        <p:txBody>
          <a:bodyPr>
            <a:normAutofit lnSpcReduction="10000"/>
          </a:bodyPr>
          <a:lstStyle/>
          <a:p>
            <a:pPr algn="just"/>
            <a:r>
              <a:rPr lang="sk-SK" dirty="0">
                <a:hlinkClick r:id="rId2"/>
              </a:rPr>
              <a:t>http://www.academia.edu/25719286/_O_Driscoll_James_Britain_for_Learners_of_English</a:t>
            </a:r>
            <a:endParaRPr lang="sk-SK" dirty="0"/>
          </a:p>
          <a:p>
            <a:pPr algn="just"/>
            <a:r>
              <a:rPr lang="sk-SK" dirty="0">
                <a:hlinkClick r:id="rId3"/>
              </a:rPr>
              <a:t>http://projectbritain.com/britain/uk.htm</a:t>
            </a:r>
            <a:endParaRPr lang="sk-SK" dirty="0"/>
          </a:p>
          <a:p>
            <a:pPr algn="just"/>
            <a:r>
              <a:rPr lang="sk-SK" dirty="0">
                <a:hlinkClick r:id="rId4"/>
              </a:rPr>
              <a:t>http://www.oddizzi.com/teachers/explore-the-world/country-close-up/scotland/</a:t>
            </a:r>
            <a:endParaRPr lang="sk-SK" dirty="0"/>
          </a:p>
          <a:p>
            <a:pPr algn="just"/>
            <a:r>
              <a:rPr lang="sk-SK" dirty="0">
                <a:hlinkClick r:id="rId5"/>
              </a:rPr>
              <a:t>http://learnenglishteens.britishcouncil.org/uk-now/read-uk/scotland</a:t>
            </a:r>
            <a:endParaRPr lang="sk-SK" dirty="0"/>
          </a:p>
          <a:p>
            <a:pPr algn="just"/>
            <a:r>
              <a:rPr lang="sk-SK" dirty="0">
                <a:hlinkClick r:id="rId6"/>
              </a:rPr>
              <a:t>http://projectbritain.com/</a:t>
            </a:r>
            <a:endParaRPr lang="sk-SK" dirty="0"/>
          </a:p>
          <a:p>
            <a:pPr algn="just"/>
            <a:r>
              <a:rPr lang="sk-SK" dirty="0"/>
              <a:t>http://www.wales.com/about-wales</a:t>
            </a:r>
          </a:p>
        </p:txBody>
      </p:sp>
    </p:spTree>
    <p:extLst>
      <p:ext uri="{BB962C8B-B14F-4D97-AF65-F5344CB8AC3E}">
        <p14:creationId xmlns:p14="http://schemas.microsoft.com/office/powerpoint/2010/main" val="1165723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ZDROJE</a:t>
            </a:r>
          </a:p>
        </p:txBody>
      </p:sp>
      <p:sp>
        <p:nvSpPr>
          <p:cNvPr id="3" name="Zástupný objekt pre obsah 2"/>
          <p:cNvSpPr>
            <a:spLocks noGrp="1"/>
          </p:cNvSpPr>
          <p:nvPr>
            <p:ph idx="1"/>
          </p:nvPr>
        </p:nvSpPr>
        <p:spPr/>
        <p:txBody>
          <a:bodyPr/>
          <a:lstStyle/>
          <a:p>
            <a:pPr algn="just"/>
            <a:r>
              <a:rPr lang="sk-SK" dirty="0">
                <a:hlinkClick r:id="rId2"/>
              </a:rPr>
              <a:t>http://en.wikipedia.org/wiki/Northern_Ireland</a:t>
            </a:r>
            <a:endParaRPr lang="sk-SK" dirty="0"/>
          </a:p>
          <a:p>
            <a:pPr algn="just"/>
            <a:r>
              <a:rPr lang="sk-SK" dirty="0">
                <a:hlinkClick r:id="rId3"/>
              </a:rPr>
              <a:t>http://www.bbc.co.uk/history/recent/troubles/the_troubles_article_01.shtml</a:t>
            </a:r>
            <a:endParaRPr lang="sk-SK" dirty="0"/>
          </a:p>
          <a:p>
            <a:pPr algn="just"/>
            <a:r>
              <a:rPr lang="sk-SK" dirty="0">
                <a:hlinkClick r:id="rId4"/>
              </a:rPr>
              <a:t>https://sk.wikipedia.org/wiki/%C5%A0k%C3%B3tsko</a:t>
            </a:r>
            <a:endParaRPr lang="sk-SK" dirty="0"/>
          </a:p>
          <a:p>
            <a:pPr algn="just"/>
            <a:r>
              <a:rPr lang="sk-SK" dirty="0">
                <a:hlinkClick r:id="rId5"/>
              </a:rPr>
              <a:t>https://zn.sk/12-symbolov-skotsko/</a:t>
            </a:r>
            <a:endParaRPr lang="sk-SK" dirty="0"/>
          </a:p>
          <a:p>
            <a:pPr algn="just"/>
            <a:r>
              <a:rPr lang="sk-SK" dirty="0">
                <a:hlinkClick r:id="rId6"/>
              </a:rPr>
              <a:t>https://sk.wikipedia.org/wiki/Wales</a:t>
            </a:r>
            <a:endParaRPr lang="sk-SK" dirty="0"/>
          </a:p>
          <a:p>
            <a:pPr algn="just"/>
            <a:r>
              <a:rPr lang="sk-SK" dirty="0">
                <a:hlinkClick r:id="rId7"/>
              </a:rPr>
              <a:t>http://referaty.atlas.sk/vseobecne_humanitne/dejepis/47249/</a:t>
            </a:r>
            <a:endParaRPr lang="sk-SK" dirty="0"/>
          </a:p>
          <a:p>
            <a:pPr algn="just"/>
            <a:r>
              <a:rPr lang="sk-SK" dirty="0"/>
              <a:t>https://sk.wikipedia.org/wiki/Anglicko</a:t>
            </a:r>
          </a:p>
        </p:txBody>
      </p:sp>
    </p:spTree>
    <p:extLst>
      <p:ext uri="{BB962C8B-B14F-4D97-AF65-F5344CB8AC3E}">
        <p14:creationId xmlns:p14="http://schemas.microsoft.com/office/powerpoint/2010/main" val="986340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ZDROJE</a:t>
            </a:r>
          </a:p>
        </p:txBody>
      </p:sp>
      <p:sp>
        <p:nvSpPr>
          <p:cNvPr id="3" name="Zástupný objekt pre obsah 2"/>
          <p:cNvSpPr>
            <a:spLocks noGrp="1"/>
          </p:cNvSpPr>
          <p:nvPr>
            <p:ph idx="1"/>
          </p:nvPr>
        </p:nvSpPr>
        <p:spPr/>
        <p:txBody>
          <a:bodyPr/>
          <a:lstStyle/>
          <a:p>
            <a:r>
              <a:rPr lang="sk-SK" dirty="0" smtClean="0">
                <a:hlinkClick r:id="rId2"/>
              </a:rPr>
              <a:t>http</a:t>
            </a:r>
            <a:r>
              <a:rPr lang="sk-SK" dirty="0">
                <a:hlinkClick r:id="rId2"/>
              </a:rPr>
              <a:t>://hroch.sk/destinacie/europa/severne-irsko/</a:t>
            </a:r>
            <a:endParaRPr lang="sk-SK" dirty="0"/>
          </a:p>
          <a:p>
            <a:endParaRPr lang="sk-SK" dirty="0"/>
          </a:p>
        </p:txBody>
      </p:sp>
    </p:spTree>
    <p:extLst>
      <p:ext uri="{BB962C8B-B14F-4D97-AF65-F5344CB8AC3E}">
        <p14:creationId xmlns:p14="http://schemas.microsoft.com/office/powerpoint/2010/main" val="2188645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HODNOTENIE</a:t>
            </a:r>
          </a:p>
        </p:txBody>
      </p:sp>
      <p:sp>
        <p:nvSpPr>
          <p:cNvPr id="3" name="Zástupný objekt pre obsah 2"/>
          <p:cNvSpPr>
            <a:spLocks noGrp="1"/>
          </p:cNvSpPr>
          <p:nvPr>
            <p:ph idx="1"/>
          </p:nvPr>
        </p:nvSpPr>
        <p:spPr/>
        <p:txBody>
          <a:bodyPr/>
          <a:lstStyle/>
          <a:p>
            <a:pPr algn="just">
              <a:spcBef>
                <a:spcPts val="0"/>
              </a:spcBef>
              <a:defRPr/>
            </a:pPr>
            <a:r>
              <a:rPr lang="sk-SK" dirty="0"/>
              <a:t>Každá skupina bude za svoju prácu ohodnotená na základe toho, ako svoju úlohu splní. Hodnotí sa estetická aj obsahová stránka prezentácie, plagát, použité zdroje , vzájomná spolupráca  a záverečné prezentovanie projektu.</a:t>
            </a:r>
          </a:p>
          <a:p>
            <a:pPr marL="0" indent="0" algn="just">
              <a:spcBef>
                <a:spcPts val="0"/>
              </a:spcBef>
              <a:buNone/>
              <a:defRPr/>
            </a:pPr>
            <a:endParaRPr lang="sk-SK" dirty="0"/>
          </a:p>
          <a:p>
            <a:pPr algn="just">
              <a:spcBef>
                <a:spcPts val="0"/>
              </a:spcBef>
              <a:defRPr/>
            </a:pPr>
            <a:r>
              <a:rPr lang="sk-SK" dirty="0"/>
              <a:t>Známka bude jedna za celý projekt, teda je dôležitý celkový dojem. </a:t>
            </a:r>
          </a:p>
          <a:p>
            <a:pPr marL="457200" indent="-457200">
              <a:spcBef>
                <a:spcPts val="0"/>
              </a:spcBef>
              <a:defRPr/>
            </a:pPr>
            <a:endParaRPr lang="pl-PL" sz="2000" b="1" dirty="0">
              <a:solidFill>
                <a:schemeClr val="accent3">
                  <a:lumMod val="75000"/>
                </a:schemeClr>
              </a:solidFill>
            </a:endParaRPr>
          </a:p>
          <a:p>
            <a:endParaRPr lang="sk-SK" dirty="0"/>
          </a:p>
        </p:txBody>
      </p:sp>
    </p:spTree>
    <p:extLst>
      <p:ext uri="{BB962C8B-B14F-4D97-AF65-F5344CB8AC3E}">
        <p14:creationId xmlns:p14="http://schemas.microsoft.com/office/powerpoint/2010/main" val="967538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EA4550-FB66-4BC9-94ED-DE51EFD4D81A}"/>
              </a:ext>
            </a:extLst>
          </p:cNvPr>
          <p:cNvSpPr>
            <a:spLocks noGrp="1"/>
          </p:cNvSpPr>
          <p:nvPr>
            <p:ph type="title"/>
          </p:nvPr>
        </p:nvSpPr>
        <p:spPr/>
        <p:txBody>
          <a:bodyPr/>
          <a:lstStyle/>
          <a:p>
            <a:r>
              <a:rPr lang="pl-PL" b="1" dirty="0"/>
              <a:t>HODNOTENIE</a:t>
            </a:r>
            <a:endParaRPr lang="pl-PL" dirty="0"/>
          </a:p>
        </p:txBody>
      </p:sp>
      <p:graphicFrame>
        <p:nvGraphicFramePr>
          <p:cNvPr id="4" name="Symbol zastępczy zawartości 3">
            <a:extLst>
              <a:ext uri="{FF2B5EF4-FFF2-40B4-BE49-F238E27FC236}">
                <a16:creationId xmlns:a16="http://schemas.microsoft.com/office/drawing/2014/main" xmlns="" id="{7AEBFCAB-81F7-4A73-90FF-4EBDE263A680}"/>
              </a:ext>
            </a:extLst>
          </p:cNvPr>
          <p:cNvGraphicFramePr>
            <a:graphicFrameLocks noGrp="1"/>
          </p:cNvGraphicFramePr>
          <p:nvPr>
            <p:ph idx="1"/>
          </p:nvPr>
        </p:nvGraphicFramePr>
        <p:xfrm>
          <a:off x="681038" y="2336800"/>
          <a:ext cx="9613900" cy="4338320"/>
        </p:xfrm>
        <a:graphic>
          <a:graphicData uri="http://schemas.openxmlformats.org/drawingml/2006/table">
            <a:tbl>
              <a:tblPr firstRow="1" bandRow="1">
                <a:tableStyleId>{5C22544A-7EE6-4342-B048-85BDC9FD1C3A}</a:tableStyleId>
              </a:tblPr>
              <a:tblGrid>
                <a:gridCol w="2439661">
                  <a:extLst>
                    <a:ext uri="{9D8B030D-6E8A-4147-A177-3AD203B41FA5}">
                      <a16:colId xmlns:a16="http://schemas.microsoft.com/office/drawing/2014/main" xmlns="" val="1881291383"/>
                    </a:ext>
                  </a:extLst>
                </a:gridCol>
                <a:gridCol w="2369994">
                  <a:extLst>
                    <a:ext uri="{9D8B030D-6E8A-4147-A177-3AD203B41FA5}">
                      <a16:colId xmlns:a16="http://schemas.microsoft.com/office/drawing/2014/main" xmlns="" val="3731982650"/>
                    </a:ext>
                  </a:extLst>
                </a:gridCol>
                <a:gridCol w="2400770">
                  <a:extLst>
                    <a:ext uri="{9D8B030D-6E8A-4147-A177-3AD203B41FA5}">
                      <a16:colId xmlns:a16="http://schemas.microsoft.com/office/drawing/2014/main" xmlns="" val="3935696474"/>
                    </a:ext>
                  </a:extLst>
                </a:gridCol>
                <a:gridCol w="2403475">
                  <a:extLst>
                    <a:ext uri="{9D8B030D-6E8A-4147-A177-3AD203B41FA5}">
                      <a16:colId xmlns:a16="http://schemas.microsoft.com/office/drawing/2014/main" xmlns="" val="834379282"/>
                    </a:ext>
                  </a:extLst>
                </a:gridCol>
              </a:tblGrid>
              <a:tr h="370840">
                <a:tc>
                  <a:txBody>
                    <a:bodyPr/>
                    <a:lstStyle/>
                    <a:p>
                      <a:pPr marL="0" marR="0" lvl="0" indent="0" algn="ctr"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Počet bodov</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1</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marL="83599" marR="83599"/>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marL="83599" marR="83599"/>
                </a:tc>
                <a:extLst>
                  <a:ext uri="{0D108BD9-81ED-4DB2-BD59-A6C34878D82A}">
                    <a16:rowId xmlns:a16="http://schemas.microsoft.com/office/drawing/2014/main" xmlns="" val="1944231571"/>
                  </a:ext>
                </a:extLst>
              </a:tr>
              <a:tr h="370840">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a:latin typeface="Arial" pitchFamily="18"/>
                          <a:ea typeface="Lucida Sans Unicode" pitchFamily="2"/>
                          <a:cs typeface="Mangal" pitchFamily="2"/>
                        </a:rPr>
                        <a:t>Obsahová stránka</a:t>
                      </a:r>
                    </a:p>
                  </a:txBody>
                  <a:tcPr marL="83599" marR="83599"/>
                </a:tc>
                <a:tc>
                  <a:txBody>
                    <a:bodyPr/>
                    <a:lstStyle/>
                    <a:p>
                      <a:pPr marL="0" marR="0" lvl="0" indent="0" algn="just"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Málo</a:t>
                      </a:r>
                      <a:r>
                        <a:rPr lang="sk-SK" sz="1600" b="0" i="0" u="none" strike="noStrike" kern="1200" baseline="0" noProof="0" dirty="0">
                          <a:latin typeface="Arial" pitchFamily="18"/>
                          <a:ea typeface="Lucida Sans Unicode" pitchFamily="2"/>
                          <a:cs typeface="Mangal" pitchFamily="2"/>
                        </a:rPr>
                        <a:t> informácií, ktoré nesúvisia s témou</a:t>
                      </a:r>
                      <a:r>
                        <a:rPr lang="sk-SK" sz="1600" b="0" i="0" u="none" strike="noStrike" kern="1200" noProof="0" dirty="0">
                          <a:latin typeface="Arial" pitchFamily="18"/>
                          <a:ea typeface="Lucida Sans Unicode" pitchFamily="2"/>
                          <a:cs typeface="Mangal" pitchFamily="2"/>
                        </a:rPr>
                        <a:t>.</a:t>
                      </a:r>
                    </a:p>
                    <a:p>
                      <a:pPr marL="0" marR="0" lvl="0" indent="0" algn="just"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Slabé využitie zdrojov.</a:t>
                      </a: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Veľa informácií, ktoré súvisia</a:t>
                      </a:r>
                      <a:r>
                        <a:rPr lang="sk-SK" sz="1600" b="0" i="0" u="none" strike="noStrike" kern="1200" baseline="0" noProof="0" dirty="0">
                          <a:latin typeface="Arial" pitchFamily="18"/>
                          <a:ea typeface="Lucida Sans Unicode" pitchFamily="2"/>
                          <a:cs typeface="Mangal" pitchFamily="2"/>
                        </a:rPr>
                        <a:t> s témou</a:t>
                      </a:r>
                      <a:r>
                        <a:rPr lang="sk-SK" sz="1600" b="0" i="0" u="none" strike="noStrike" kern="1200" noProof="0" dirty="0">
                          <a:latin typeface="Arial" pitchFamily="18"/>
                          <a:ea typeface="Lucida Sans Unicode" pitchFamily="2"/>
                          <a:cs typeface="Mangal" pitchFamily="2"/>
                        </a:rPr>
                        <a:t>. Dobré využitie zdrojov.</a:t>
                      </a: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Vyčerpávajúce informácie, ktoré súvisia s témou, využitie všetkých</a:t>
                      </a:r>
                      <a:r>
                        <a:rPr lang="sk-SK" sz="1600" b="0" i="0" u="none" strike="noStrike" kern="1200" baseline="0" noProof="0" dirty="0">
                          <a:latin typeface="Arial" pitchFamily="18"/>
                          <a:ea typeface="Lucida Sans Unicode" pitchFamily="2"/>
                          <a:cs typeface="Mangal" pitchFamily="2"/>
                        </a:rPr>
                        <a:t> uvedených zdrojov, prípadne aj iných zdrojových materiálov</a:t>
                      </a:r>
                      <a:r>
                        <a:rPr lang="sk-SK" sz="1600" b="0" i="0" u="none" strike="noStrike" kern="1200" noProof="0" dirty="0">
                          <a:latin typeface="Arial" pitchFamily="18"/>
                          <a:ea typeface="Lucida Sans Unicode" pitchFamily="2"/>
                          <a:cs typeface="Mangal" pitchFamily="2"/>
                        </a:rPr>
                        <a:t>.</a:t>
                      </a:r>
                    </a:p>
                  </a:txBody>
                  <a:tcPr marL="83599" marR="83599"/>
                </a:tc>
                <a:extLst>
                  <a:ext uri="{0D108BD9-81ED-4DB2-BD59-A6C34878D82A}">
                    <a16:rowId xmlns:a16="http://schemas.microsoft.com/office/drawing/2014/main" xmlns="" val="1959416184"/>
                  </a:ext>
                </a:extLst>
              </a:tr>
              <a:tr h="370840">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a:latin typeface="Arial" pitchFamily="18"/>
                          <a:ea typeface="Lucida Sans Unicode" pitchFamily="2"/>
                          <a:cs typeface="Mangal" pitchFamily="2"/>
                        </a:rPr>
                        <a:t>Estetický dojem</a:t>
                      </a: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Málo čitateľná, neestetická práca.</a:t>
                      </a:r>
                    </a:p>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Zle rozvrhnuté</a:t>
                      </a:r>
                      <a:r>
                        <a:rPr lang="sk-SK" sz="1600" b="0" i="0" u="none" strike="noStrike" kern="1200" baseline="0" noProof="0" dirty="0">
                          <a:latin typeface="Arial" pitchFamily="18"/>
                          <a:ea typeface="Lucida Sans Unicode" pitchFamily="2"/>
                          <a:cs typeface="Mangal" pitchFamily="2"/>
                        </a:rPr>
                        <a:t> informácie na stránke</a:t>
                      </a:r>
                      <a:r>
                        <a:rPr lang="sk-SK" sz="1600" b="0" i="0" u="none" strike="noStrike" kern="1200" noProof="0" dirty="0">
                          <a:latin typeface="Arial" pitchFamily="18"/>
                          <a:ea typeface="Lucida Sans Unicode" pitchFamily="2"/>
                          <a:cs typeface="Mangal" pitchFamily="2"/>
                        </a:rPr>
                        <a:t>.</a:t>
                      </a:r>
                    </a:p>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Chýbajú grafické</a:t>
                      </a:r>
                      <a:r>
                        <a:rPr lang="sk-SK" sz="1600" b="0" i="0" u="none" strike="noStrike" kern="1200" baseline="0" noProof="0" dirty="0">
                          <a:latin typeface="Arial" pitchFamily="18"/>
                          <a:ea typeface="Lucida Sans Unicode" pitchFamily="2"/>
                          <a:cs typeface="Mangal" pitchFamily="2"/>
                        </a:rPr>
                        <a:t> prvky</a:t>
                      </a:r>
                      <a:r>
                        <a:rPr lang="sk-SK" sz="1600" b="0" i="0" u="none" strike="noStrike" kern="1200" noProof="0" dirty="0">
                          <a:latin typeface="Arial" pitchFamily="18"/>
                          <a:ea typeface="Lucida Sans Unicode" pitchFamily="2"/>
                          <a:cs typeface="Mangal" pitchFamily="2"/>
                        </a:rPr>
                        <a:t>.</a:t>
                      </a: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Práca čitateľná a estetická.</a:t>
                      </a:r>
                    </a:p>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Dobre rozvrhnuté informácie na stránke.</a:t>
                      </a:r>
                    </a:p>
                  </a:txBody>
                  <a:tcPr marL="83599" marR="83599"/>
                </a:tc>
                <a:tc>
                  <a:txBody>
                    <a:bodyPr/>
                    <a:lstStyle/>
                    <a:p>
                      <a:pPr marL="0" marR="0" lvl="0" indent="0" algn="l" rtl="0" hangingPunct="0">
                        <a:lnSpc>
                          <a:spcPct val="100000"/>
                        </a:lnSpc>
                        <a:spcBef>
                          <a:spcPts val="0"/>
                        </a:spcBef>
                        <a:spcAft>
                          <a:spcPts val="0"/>
                        </a:spcAft>
                        <a:buNone/>
                        <a:tabLst/>
                      </a:pPr>
                      <a:r>
                        <a:rPr lang="sk-SK" sz="1600" b="0" i="0" u="none" strike="noStrike" kern="1200" noProof="0" dirty="0">
                          <a:latin typeface="Arial" pitchFamily="18"/>
                          <a:ea typeface="Lucida Sans Unicode" pitchFamily="2"/>
                          <a:cs typeface="Mangal" pitchFamily="2"/>
                        </a:rPr>
                        <a:t>Práca estetická, čitateľná, prehľadná, motivujúca k oboznámeniu sa s jej obsahom. Dobre</a:t>
                      </a:r>
                      <a:r>
                        <a:rPr lang="sk-SK" sz="1600" b="0" i="0" u="none" strike="noStrike" kern="1200" baseline="0" noProof="0" dirty="0">
                          <a:latin typeface="Arial" pitchFamily="18"/>
                          <a:ea typeface="Lucida Sans Unicode" pitchFamily="2"/>
                          <a:cs typeface="Mangal" pitchFamily="2"/>
                        </a:rPr>
                        <a:t> rozvrhnutie informácií na stránke. Vhodná grafika</a:t>
                      </a:r>
                      <a:r>
                        <a:rPr lang="sk-SK" sz="1600" b="0" i="0" u="none" strike="noStrike" kern="1200" noProof="0" dirty="0">
                          <a:latin typeface="Arial" pitchFamily="18"/>
                          <a:ea typeface="Lucida Sans Unicode" pitchFamily="2"/>
                          <a:cs typeface="Mangal" pitchFamily="2"/>
                        </a:rPr>
                        <a:t>.</a:t>
                      </a:r>
                    </a:p>
                  </a:txBody>
                  <a:tcPr marL="83599" marR="83599"/>
                </a:tc>
                <a:extLst>
                  <a:ext uri="{0D108BD9-81ED-4DB2-BD59-A6C34878D82A}">
                    <a16:rowId xmlns:a16="http://schemas.microsoft.com/office/drawing/2014/main" xmlns="" val="147985353"/>
                  </a:ext>
                </a:extLst>
              </a:tr>
              <a:tr h="370840">
                <a:tc>
                  <a:txBody>
                    <a:bodyPr/>
                    <a:lstStyle/>
                    <a:p>
                      <a:endParaRPr lang="pl-PL"/>
                    </a:p>
                  </a:txBody>
                  <a:tcPr marL="83599" marR="83599"/>
                </a:tc>
                <a:tc>
                  <a:txBody>
                    <a:bodyPr/>
                    <a:lstStyle/>
                    <a:p>
                      <a:endParaRPr lang="pl-PL"/>
                    </a:p>
                  </a:txBody>
                  <a:tcPr marL="83599" marR="83599"/>
                </a:tc>
                <a:tc>
                  <a:txBody>
                    <a:bodyPr/>
                    <a:lstStyle/>
                    <a:p>
                      <a:endParaRPr lang="pl-PL"/>
                    </a:p>
                  </a:txBody>
                  <a:tcPr marL="83599" marR="83599"/>
                </a:tc>
                <a:tc>
                  <a:txBody>
                    <a:bodyPr/>
                    <a:lstStyle/>
                    <a:p>
                      <a:endParaRPr lang="pl-PL" dirty="0"/>
                    </a:p>
                  </a:txBody>
                  <a:tcPr marL="83599" marR="83599"/>
                </a:tc>
                <a:extLst>
                  <a:ext uri="{0D108BD9-81ED-4DB2-BD59-A6C34878D82A}">
                    <a16:rowId xmlns:a16="http://schemas.microsoft.com/office/drawing/2014/main" xmlns="" val="3050768924"/>
                  </a:ext>
                </a:extLst>
              </a:tr>
            </a:tbl>
          </a:graphicData>
        </a:graphic>
      </p:graphicFrame>
    </p:spTree>
    <p:extLst>
      <p:ext uri="{BB962C8B-B14F-4D97-AF65-F5344CB8AC3E}">
        <p14:creationId xmlns:p14="http://schemas.microsoft.com/office/powerpoint/2010/main" val="1193732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0CD12C-8DAB-4BBA-AD29-6181233E261A}"/>
              </a:ext>
            </a:extLst>
          </p:cNvPr>
          <p:cNvSpPr>
            <a:spLocks noGrp="1"/>
          </p:cNvSpPr>
          <p:nvPr>
            <p:ph type="title"/>
          </p:nvPr>
        </p:nvSpPr>
        <p:spPr/>
        <p:txBody>
          <a:bodyPr/>
          <a:lstStyle/>
          <a:p>
            <a:r>
              <a:rPr lang="pl-PL" b="1" dirty="0"/>
              <a:t>HODNOTENIE</a:t>
            </a:r>
            <a:endParaRPr lang="pl-PL" dirty="0"/>
          </a:p>
        </p:txBody>
      </p:sp>
      <p:graphicFrame>
        <p:nvGraphicFramePr>
          <p:cNvPr id="4" name="Symbol zastępczy zawartości 3">
            <a:extLst>
              <a:ext uri="{FF2B5EF4-FFF2-40B4-BE49-F238E27FC236}">
                <a16:creationId xmlns:a16="http://schemas.microsoft.com/office/drawing/2014/main" xmlns="" id="{8A697328-50B1-4956-A40E-81CC2D808C62}"/>
              </a:ext>
            </a:extLst>
          </p:cNvPr>
          <p:cNvGraphicFramePr>
            <a:graphicFrameLocks noGrp="1"/>
          </p:cNvGraphicFramePr>
          <p:nvPr>
            <p:ph idx="1"/>
            <p:extLst>
              <p:ext uri="{D42A27DB-BD31-4B8C-83A1-F6EECF244321}">
                <p14:modId xmlns:p14="http://schemas.microsoft.com/office/powerpoint/2010/main" val="3474341691"/>
              </p:ext>
            </p:extLst>
          </p:nvPr>
        </p:nvGraphicFramePr>
        <p:xfrm>
          <a:off x="838200" y="2330554"/>
          <a:ext cx="10515600" cy="4119111"/>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936206050"/>
                    </a:ext>
                  </a:extLst>
                </a:gridCol>
                <a:gridCol w="2628900">
                  <a:extLst>
                    <a:ext uri="{9D8B030D-6E8A-4147-A177-3AD203B41FA5}">
                      <a16:colId xmlns:a16="http://schemas.microsoft.com/office/drawing/2014/main" xmlns="" val="1415636367"/>
                    </a:ext>
                  </a:extLst>
                </a:gridCol>
                <a:gridCol w="2628900">
                  <a:extLst>
                    <a:ext uri="{9D8B030D-6E8A-4147-A177-3AD203B41FA5}">
                      <a16:colId xmlns:a16="http://schemas.microsoft.com/office/drawing/2014/main" xmlns="" val="2978477218"/>
                    </a:ext>
                  </a:extLst>
                </a:gridCol>
                <a:gridCol w="2628900">
                  <a:extLst>
                    <a:ext uri="{9D8B030D-6E8A-4147-A177-3AD203B41FA5}">
                      <a16:colId xmlns:a16="http://schemas.microsoft.com/office/drawing/2014/main" xmlns="" val="3665793086"/>
                    </a:ext>
                  </a:extLst>
                </a:gridCol>
              </a:tblGrid>
              <a:tr h="370071">
                <a:tc>
                  <a:txBody>
                    <a:bodyPr/>
                    <a:lstStyle/>
                    <a:p>
                      <a:pPr marL="0" marR="0" lvl="0" indent="0" algn="ctr"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Počet</a:t>
                      </a:r>
                      <a:r>
                        <a:rPr lang="sk-SK" sz="1800" b="0" i="0" u="none" strike="noStrike" kern="1200" baseline="0" noProof="0" dirty="0">
                          <a:latin typeface="Arial" pitchFamily="18"/>
                          <a:ea typeface="Lucida Sans Unicode" pitchFamily="2"/>
                          <a:cs typeface="Mangal" pitchFamily="2"/>
                        </a:rPr>
                        <a:t> bodov</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latin typeface="Arial" pitchFamily="18"/>
                          <a:ea typeface="Lucida Sans Unicode" pitchFamily="2"/>
                          <a:cs typeface="Mangal" pitchFamily="2"/>
                        </a:rPr>
                        <a:t>3</a:t>
                      </a:r>
                    </a:p>
                  </a:txBody>
                  <a:tcPr/>
                </a:tc>
                <a:extLst>
                  <a:ext uri="{0D108BD9-81ED-4DB2-BD59-A6C34878D82A}">
                    <a16:rowId xmlns:a16="http://schemas.microsoft.com/office/drawing/2014/main" xmlns="" val="2285355102"/>
                  </a:ext>
                </a:extLst>
              </a:tr>
              <a:tr h="2007510">
                <a:tc>
                  <a:txBody>
                    <a:bodyPr/>
                    <a:lstStyle/>
                    <a:p>
                      <a:pPr marL="0" marR="0" lvl="0" indent="0" algn="ctr" rtl="0" hangingPunct="0">
                        <a:lnSpc>
                          <a:spcPct val="100000"/>
                        </a:lnSpc>
                        <a:spcBef>
                          <a:spcPts val="0"/>
                        </a:spcBef>
                        <a:spcAft>
                          <a:spcPts val="0"/>
                        </a:spcAft>
                        <a:buNone/>
                        <a:tabLst/>
                      </a:pPr>
                      <a:r>
                        <a:rPr lang="sk-SK" sz="1800" b="1" i="0" u="none" strike="noStrike" kern="1200" noProof="0" dirty="0">
                          <a:latin typeface="Arial" pitchFamily="18"/>
                          <a:ea typeface="Lucida Sans Unicode" pitchFamily="2"/>
                          <a:cs typeface="Mangal" pitchFamily="2"/>
                        </a:rPr>
                        <a:t>Zaangažovanie skupiny a schopnosť spolupráce</a:t>
                      </a: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Chýbajúce zaangažovanie</a:t>
                      </a:r>
                      <a:r>
                        <a:rPr lang="sk-SK" sz="1800" b="0" i="0" u="none" strike="noStrike" kern="1200" baseline="0" noProof="0" dirty="0">
                          <a:latin typeface="Arial" pitchFamily="18"/>
                          <a:ea typeface="Lucida Sans Unicode" pitchFamily="2"/>
                          <a:cs typeface="Mangal" pitchFamily="2"/>
                        </a:rPr>
                        <a:t> všetkých členov skupiny a slabá spolupráca</a:t>
                      </a:r>
                      <a:r>
                        <a:rPr lang="sk-SK" sz="1800" b="0" i="0" u="none" strike="noStrike" kern="1200" noProof="0" dirty="0">
                          <a:latin typeface="Arial" pitchFamily="18"/>
                          <a:ea typeface="Lucida Sans Unicode" pitchFamily="2"/>
                          <a:cs typeface="Mangal" pitchFamily="2"/>
                        </a:rPr>
                        <a:t>.</a:t>
                      </a: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Dobré zaangažovanie všetkých členov skupiny. Spolupráca na uspokojivej úrovni.</a:t>
                      </a: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Dobré zaangažovanie všetkých členov skupiny. Vzájomné motivovanie sa do práce. Schopnosť skupinovej spolupráce</a:t>
                      </a:r>
                      <a:r>
                        <a:rPr lang="sk-SK" sz="1800" b="0" i="0" u="none" strike="noStrike" kern="1200" baseline="0" noProof="0" dirty="0">
                          <a:latin typeface="Arial" pitchFamily="18"/>
                          <a:ea typeface="Lucida Sans Unicode" pitchFamily="2"/>
                          <a:cs typeface="Mangal" pitchFamily="2"/>
                        </a:rPr>
                        <a:t> na uspokojivej úrovni</a:t>
                      </a:r>
                      <a:r>
                        <a:rPr lang="sk-SK" sz="1800" b="0" i="0" u="none" strike="noStrike" kern="1200" noProof="0" dirty="0">
                          <a:latin typeface="Arial" pitchFamily="18"/>
                          <a:ea typeface="Lucida Sans Unicode" pitchFamily="2"/>
                          <a:cs typeface="Mangal" pitchFamily="2"/>
                        </a:rPr>
                        <a:t>.</a:t>
                      </a:r>
                    </a:p>
                  </a:txBody>
                  <a:tcPr/>
                </a:tc>
                <a:extLst>
                  <a:ext uri="{0D108BD9-81ED-4DB2-BD59-A6C34878D82A}">
                    <a16:rowId xmlns:a16="http://schemas.microsoft.com/office/drawing/2014/main" xmlns="" val="2698600199"/>
                  </a:ext>
                </a:extLst>
              </a:tr>
              <a:tr h="1733758">
                <a:tc>
                  <a:txBody>
                    <a:bodyPr/>
                    <a:lstStyle/>
                    <a:p>
                      <a:pPr marL="0" marR="0" lvl="0" indent="0" algn="ctr" rtl="0" hangingPunct="0">
                        <a:lnSpc>
                          <a:spcPct val="100000"/>
                        </a:lnSpc>
                        <a:spcBef>
                          <a:spcPts val="0"/>
                        </a:spcBef>
                        <a:spcAft>
                          <a:spcPts val="0"/>
                        </a:spcAft>
                        <a:buNone/>
                        <a:tabLst/>
                      </a:pPr>
                      <a:endParaRPr lang="sk-SK" sz="1800" b="1" i="0" u="none" strike="noStrike" kern="1200" noProof="0" dirty="0">
                        <a:latin typeface="Arial" pitchFamily="18"/>
                        <a:ea typeface="Lucida Sans Unicode" pitchFamily="2"/>
                        <a:cs typeface="Mangal" pitchFamily="2"/>
                      </a:endParaRPr>
                    </a:p>
                    <a:p>
                      <a:pPr marL="0" marR="0" lvl="0" indent="0" algn="ctr" rtl="0" hangingPunct="0">
                        <a:lnSpc>
                          <a:spcPct val="100000"/>
                        </a:lnSpc>
                        <a:spcBef>
                          <a:spcPts val="0"/>
                        </a:spcBef>
                        <a:spcAft>
                          <a:spcPts val="0"/>
                        </a:spcAft>
                        <a:buNone/>
                        <a:tabLst/>
                      </a:pPr>
                      <a:r>
                        <a:rPr lang="sk-SK" sz="1800" b="1" i="0" u="none" strike="noStrike" kern="1200" noProof="0" dirty="0">
                          <a:latin typeface="Arial" pitchFamily="18"/>
                          <a:ea typeface="Lucida Sans Unicode" pitchFamily="2"/>
                          <a:cs typeface="Mangal" pitchFamily="2"/>
                        </a:rPr>
                        <a:t>Prezentácia</a:t>
                      </a:r>
                    </a:p>
                  </a:txBody>
                  <a:tcPr/>
                </a:tc>
                <a:tc>
                  <a:txBody>
                    <a:bodyPr/>
                    <a:lstStyle/>
                    <a:p>
                      <a:pPr marL="0" marR="0" lvl="0" indent="0" algn="l"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Prezentácia čítaná. Chýbajú odpovede</a:t>
                      </a:r>
                      <a:r>
                        <a:rPr lang="sk-SK" sz="1800" b="0" i="0" u="none" strike="noStrike" kern="1200" baseline="0" noProof="0" dirty="0">
                          <a:latin typeface="Arial" pitchFamily="18"/>
                          <a:ea typeface="Lucida Sans Unicode" pitchFamily="2"/>
                          <a:cs typeface="Mangal" pitchFamily="2"/>
                        </a:rPr>
                        <a:t> na otázky učiteľa</a:t>
                      </a:r>
                      <a:r>
                        <a:rPr lang="sk-SK" sz="1800" b="0" i="0" u="none" strike="noStrike" kern="1200" noProof="0" dirty="0">
                          <a:latin typeface="Arial" pitchFamily="18"/>
                          <a:ea typeface="Lucida Sans Unicode" pitchFamily="2"/>
                          <a:cs typeface="Mangal" pitchFamily="2"/>
                        </a:rPr>
                        <a:t>.</a:t>
                      </a:r>
                    </a:p>
                  </a:txBody>
                  <a:tcPr/>
                </a:tc>
                <a:tc>
                  <a:txBody>
                    <a:bodyPr/>
                    <a:lstStyle/>
                    <a:p>
                      <a:pPr marL="0" marR="0" lvl="0" indent="0"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Prezentácia čiastočne hovorená spamäti, čiastočne čítaná.</a:t>
                      </a:r>
                      <a:r>
                        <a:rPr lang="sk-SK" sz="1800" b="0" i="0" u="none" strike="noStrike" kern="1200" baseline="0" noProof="0" dirty="0">
                          <a:latin typeface="Arial" pitchFamily="18"/>
                          <a:ea typeface="Lucida Sans Unicode" pitchFamily="2"/>
                          <a:cs typeface="Mangal" pitchFamily="2"/>
                        </a:rPr>
                        <a:t> Chýbajú uspokojivé odpovede na otázky učiteľa. </a:t>
                      </a:r>
                      <a:endParaRPr lang="sk-SK" sz="1800" b="0" i="0" u="none" strike="noStrike" kern="1200" noProof="0" dirty="0">
                        <a:latin typeface="Arial" pitchFamily="18"/>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sk-SK" sz="1800" b="0" i="0" u="none" strike="noStrike" kern="1200" noProof="0" dirty="0">
                          <a:latin typeface="Arial" pitchFamily="18"/>
                          <a:ea typeface="Lucida Sans Unicode" pitchFamily="2"/>
                          <a:cs typeface="Mangal" pitchFamily="2"/>
                        </a:rPr>
                        <a:t>Prezentácia hovorená</a:t>
                      </a:r>
                      <a:r>
                        <a:rPr lang="sk-SK" sz="1800" b="0" i="0" u="none" strike="noStrike" kern="1200" baseline="0" noProof="0" dirty="0">
                          <a:latin typeface="Arial" pitchFamily="18"/>
                          <a:ea typeface="Lucida Sans Unicode" pitchFamily="2"/>
                          <a:cs typeface="Mangal" pitchFamily="2"/>
                        </a:rPr>
                        <a:t> spamäti. Správne odpovede na otázky učiteľa</a:t>
                      </a:r>
                      <a:r>
                        <a:rPr lang="sk-SK" sz="1800" b="0" i="0" u="none" strike="noStrike" kern="1200" noProof="0" dirty="0">
                          <a:latin typeface="Arial" pitchFamily="18"/>
                          <a:ea typeface="Lucida Sans Unicode" pitchFamily="2"/>
                          <a:cs typeface="Mangal" pitchFamily="2"/>
                        </a:rPr>
                        <a:t>.</a:t>
                      </a:r>
                    </a:p>
                  </a:txBody>
                  <a:tcPr/>
                </a:tc>
                <a:extLst>
                  <a:ext uri="{0D108BD9-81ED-4DB2-BD59-A6C34878D82A}">
                    <a16:rowId xmlns:a16="http://schemas.microsoft.com/office/drawing/2014/main" xmlns="" val="911627455"/>
                  </a:ext>
                </a:extLst>
              </a:tr>
            </a:tbl>
          </a:graphicData>
        </a:graphic>
      </p:graphicFrame>
    </p:spTree>
    <p:extLst>
      <p:ext uri="{BB962C8B-B14F-4D97-AF65-F5344CB8AC3E}">
        <p14:creationId xmlns:p14="http://schemas.microsoft.com/office/powerpoint/2010/main" val="3636810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9795F6-4745-4DDA-9641-86537B0E08DC}"/>
              </a:ext>
            </a:extLst>
          </p:cNvPr>
          <p:cNvSpPr>
            <a:spLocks noGrp="1"/>
          </p:cNvSpPr>
          <p:nvPr>
            <p:ph type="title"/>
          </p:nvPr>
        </p:nvSpPr>
        <p:spPr/>
        <p:txBody>
          <a:bodyPr/>
          <a:lstStyle/>
          <a:p>
            <a:r>
              <a:rPr lang="pl-PL" b="1" dirty="0"/>
              <a:t>HODNOTENIE</a:t>
            </a:r>
            <a:endParaRPr lang="pl-PL" dirty="0"/>
          </a:p>
        </p:txBody>
      </p:sp>
      <p:graphicFrame>
        <p:nvGraphicFramePr>
          <p:cNvPr id="4" name="Symbol zastępczy zawartości 3">
            <a:extLst>
              <a:ext uri="{FF2B5EF4-FFF2-40B4-BE49-F238E27FC236}">
                <a16:creationId xmlns:a16="http://schemas.microsoft.com/office/drawing/2014/main" xmlns="" id="{961B7A34-BA3B-4305-97FD-A85EB4F079CE}"/>
              </a:ext>
            </a:extLst>
          </p:cNvPr>
          <p:cNvGraphicFramePr>
            <a:graphicFrameLocks noGrp="1"/>
          </p:cNvGraphicFramePr>
          <p:nvPr>
            <p:ph idx="1"/>
            <p:extLst>
              <p:ext uri="{D42A27DB-BD31-4B8C-83A1-F6EECF244321}">
                <p14:modId xmlns:p14="http://schemas.microsoft.com/office/powerpoint/2010/main" val="3903266688"/>
              </p:ext>
            </p:extLst>
          </p:nvPr>
        </p:nvGraphicFramePr>
        <p:xfrm>
          <a:off x="838200" y="2517957"/>
          <a:ext cx="10515600" cy="2656840"/>
        </p:xfrm>
        <a:graphic>
          <a:graphicData uri="http://schemas.openxmlformats.org/drawingml/2006/table">
            <a:tbl>
              <a:tblPr firstRow="1" bandRow="1">
                <a:tableStyleId>{5C22544A-7EE6-4342-B048-85BDC9FD1C3A}</a:tableStyleId>
              </a:tblPr>
              <a:tblGrid>
                <a:gridCol w="3215326">
                  <a:extLst>
                    <a:ext uri="{9D8B030D-6E8A-4147-A177-3AD203B41FA5}">
                      <a16:colId xmlns:a16="http://schemas.microsoft.com/office/drawing/2014/main" xmlns="" val="907188457"/>
                    </a:ext>
                  </a:extLst>
                </a:gridCol>
                <a:gridCol w="7300274">
                  <a:extLst>
                    <a:ext uri="{9D8B030D-6E8A-4147-A177-3AD203B41FA5}">
                      <a16:colId xmlns:a16="http://schemas.microsoft.com/office/drawing/2014/main" xmlns="" val="2920306546"/>
                    </a:ext>
                  </a:extLst>
                </a:gridCol>
              </a:tblGrid>
              <a:tr h="370840">
                <a:tc>
                  <a:txBody>
                    <a:bodyPr/>
                    <a:lstStyle/>
                    <a:p>
                      <a:pPr algn="ctr"/>
                      <a:r>
                        <a:rPr lang="pl-PL" dirty="0"/>
                        <a:t>BODY</a:t>
                      </a:r>
                    </a:p>
                  </a:txBody>
                  <a:tcPr/>
                </a:tc>
                <a:tc>
                  <a:txBody>
                    <a:bodyPr/>
                    <a:lstStyle/>
                    <a:p>
                      <a:pPr algn="ctr"/>
                      <a:r>
                        <a:rPr lang="pl-PL" dirty="0"/>
                        <a:t>HODNOTENIE</a:t>
                      </a:r>
                    </a:p>
                  </a:txBody>
                  <a:tcPr/>
                </a:tc>
                <a:extLst>
                  <a:ext uri="{0D108BD9-81ED-4DB2-BD59-A6C34878D82A}">
                    <a16:rowId xmlns:a16="http://schemas.microsoft.com/office/drawing/2014/main" xmlns="" val="2485956178"/>
                  </a:ext>
                </a:extLst>
              </a:tr>
              <a:tr h="370840">
                <a:tc>
                  <a:txBody>
                    <a:bodyPr/>
                    <a:lstStyle/>
                    <a:p>
                      <a:pPr algn="ctr"/>
                      <a:r>
                        <a:rPr lang="pl-PL" sz="2400" dirty="0">
                          <a:latin typeface="+mj-lt"/>
                        </a:rPr>
                        <a:t>&lt;4</a:t>
                      </a:r>
                    </a:p>
                  </a:txBody>
                  <a:tcPr/>
                </a:tc>
                <a:tc>
                  <a:txBody>
                    <a:bodyPr/>
                    <a:lstStyle/>
                    <a:p>
                      <a:pPr algn="ctr"/>
                      <a:r>
                        <a:rPr lang="sk-SK" sz="2400" noProof="0" dirty="0">
                          <a:latin typeface="+mj-lt"/>
                        </a:rPr>
                        <a:t>nedostatočný</a:t>
                      </a:r>
                    </a:p>
                  </a:txBody>
                  <a:tcPr/>
                </a:tc>
                <a:extLst>
                  <a:ext uri="{0D108BD9-81ED-4DB2-BD59-A6C34878D82A}">
                    <a16:rowId xmlns:a16="http://schemas.microsoft.com/office/drawing/2014/main" xmlns="" val="2514161529"/>
                  </a:ext>
                </a:extLst>
              </a:tr>
              <a:tr h="370840">
                <a:tc>
                  <a:txBody>
                    <a:bodyPr/>
                    <a:lstStyle/>
                    <a:p>
                      <a:pPr algn="ctr"/>
                      <a:r>
                        <a:rPr lang="pl-PL" sz="2400" dirty="0">
                          <a:latin typeface="+mj-lt"/>
                        </a:rPr>
                        <a:t> 6-5</a:t>
                      </a:r>
                    </a:p>
                  </a:txBody>
                  <a:tcPr/>
                </a:tc>
                <a:tc>
                  <a:txBody>
                    <a:bodyPr/>
                    <a:lstStyle/>
                    <a:p>
                      <a:pPr algn="ctr"/>
                      <a:r>
                        <a:rPr lang="sk-SK" sz="2400" noProof="0" dirty="0">
                          <a:latin typeface="+mj-lt"/>
                        </a:rPr>
                        <a:t>dostatočný</a:t>
                      </a:r>
                    </a:p>
                  </a:txBody>
                  <a:tcPr/>
                </a:tc>
                <a:extLst>
                  <a:ext uri="{0D108BD9-81ED-4DB2-BD59-A6C34878D82A}">
                    <a16:rowId xmlns:a16="http://schemas.microsoft.com/office/drawing/2014/main" xmlns="" val="2481088150"/>
                  </a:ext>
                </a:extLst>
              </a:tr>
              <a:tr h="370840">
                <a:tc>
                  <a:txBody>
                    <a:bodyPr/>
                    <a:lstStyle/>
                    <a:p>
                      <a:pPr algn="ctr"/>
                      <a:r>
                        <a:rPr lang="pl-PL" sz="2400" dirty="0">
                          <a:latin typeface="+mj-lt"/>
                        </a:rPr>
                        <a:t> 8-7</a:t>
                      </a:r>
                    </a:p>
                  </a:txBody>
                  <a:tcPr/>
                </a:tc>
                <a:tc>
                  <a:txBody>
                    <a:bodyPr/>
                    <a:lstStyle/>
                    <a:p>
                      <a:pPr algn="ctr"/>
                      <a:r>
                        <a:rPr lang="sk-SK" sz="2400" noProof="0" dirty="0">
                          <a:latin typeface="+mj-lt"/>
                        </a:rPr>
                        <a:t>dobrý</a:t>
                      </a:r>
                    </a:p>
                  </a:txBody>
                  <a:tcPr/>
                </a:tc>
                <a:extLst>
                  <a:ext uri="{0D108BD9-81ED-4DB2-BD59-A6C34878D82A}">
                    <a16:rowId xmlns:a16="http://schemas.microsoft.com/office/drawing/2014/main" xmlns="" val="1930618423"/>
                  </a:ext>
                </a:extLst>
              </a:tr>
              <a:tr h="370840">
                <a:tc>
                  <a:txBody>
                    <a:bodyPr/>
                    <a:lstStyle/>
                    <a:p>
                      <a:pPr algn="ctr"/>
                      <a:r>
                        <a:rPr lang="pl-PL" sz="2400" dirty="0">
                          <a:latin typeface="+mj-lt"/>
                        </a:rPr>
                        <a:t>10-9</a:t>
                      </a:r>
                    </a:p>
                  </a:txBody>
                  <a:tcPr/>
                </a:tc>
                <a:tc>
                  <a:txBody>
                    <a:bodyPr/>
                    <a:lstStyle/>
                    <a:p>
                      <a:pPr algn="ctr"/>
                      <a:r>
                        <a:rPr lang="sk-SK" sz="2400" noProof="0" dirty="0">
                          <a:latin typeface="+mj-lt"/>
                        </a:rPr>
                        <a:t>veľmi dobrý</a:t>
                      </a:r>
                    </a:p>
                  </a:txBody>
                  <a:tcPr/>
                </a:tc>
                <a:extLst>
                  <a:ext uri="{0D108BD9-81ED-4DB2-BD59-A6C34878D82A}">
                    <a16:rowId xmlns:a16="http://schemas.microsoft.com/office/drawing/2014/main" xmlns="" val="4018388455"/>
                  </a:ext>
                </a:extLst>
              </a:tr>
              <a:tr h="370840">
                <a:tc>
                  <a:txBody>
                    <a:bodyPr/>
                    <a:lstStyle/>
                    <a:p>
                      <a:pPr algn="ctr"/>
                      <a:r>
                        <a:rPr lang="pl-PL" sz="2400" dirty="0">
                          <a:latin typeface="+mj-lt"/>
                        </a:rPr>
                        <a:t>12-11</a:t>
                      </a:r>
                    </a:p>
                  </a:txBody>
                  <a:tcPr/>
                </a:tc>
                <a:tc>
                  <a:txBody>
                    <a:bodyPr/>
                    <a:lstStyle/>
                    <a:p>
                      <a:pPr algn="ctr"/>
                      <a:r>
                        <a:rPr lang="sk-SK" sz="2400" noProof="0" dirty="0">
                          <a:latin typeface="+mj-lt"/>
                        </a:rPr>
                        <a:t>výborný</a:t>
                      </a:r>
                    </a:p>
                  </a:txBody>
                  <a:tcPr/>
                </a:tc>
                <a:extLst>
                  <a:ext uri="{0D108BD9-81ED-4DB2-BD59-A6C34878D82A}">
                    <a16:rowId xmlns:a16="http://schemas.microsoft.com/office/drawing/2014/main" xmlns="" val="114488780"/>
                  </a:ext>
                </a:extLst>
              </a:tr>
            </a:tbl>
          </a:graphicData>
        </a:graphic>
      </p:graphicFrame>
    </p:spTree>
    <p:extLst>
      <p:ext uri="{BB962C8B-B14F-4D97-AF65-F5344CB8AC3E}">
        <p14:creationId xmlns:p14="http://schemas.microsoft.com/office/powerpoint/2010/main" val="973844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objekt pre obsah 2"/>
          <p:cNvSpPr>
            <a:spLocks noGrp="1"/>
          </p:cNvSpPr>
          <p:nvPr>
            <p:ph idx="1"/>
          </p:nvPr>
        </p:nvSpPr>
        <p:spPr/>
        <p:txBody>
          <a:bodyPr>
            <a:normAutofit/>
          </a:bodyPr>
          <a:lstStyle/>
          <a:p>
            <a:pPr marL="342900" indent="-342900" algn="just"/>
            <a:r>
              <a:rPr lang="sk-SK" dirty="0"/>
              <a:t>V rámci tohto projektu ste mali možnosť spoznať štyri krajiny, ktoré tvoria Spojené kráľovstvo Veľkej Británie a Severného Írska.</a:t>
            </a:r>
          </a:p>
          <a:p>
            <a:pPr marL="342900" indent="-342900" algn="just"/>
            <a:r>
              <a:rPr lang="sk-SK" dirty="0"/>
              <a:t>Dozvedeli ste sa veľa informácií o týchto krajinách.</a:t>
            </a:r>
          </a:p>
          <a:p>
            <a:pPr marL="342900" indent="-342900" algn="just"/>
            <a:r>
              <a:rPr lang="sk-SK" dirty="0"/>
              <a:t>Spoznali ste zásady spolupráce a komunikácie v skupine.</a:t>
            </a:r>
          </a:p>
          <a:p>
            <a:pPr marL="342900" indent="-342900" algn="just"/>
            <a:r>
              <a:rPr lang="sk-SK" dirty="0"/>
              <a:t>Naučili ste sa využívať rôzne zdroje, aby ste si sami našli potrebné informácie.</a:t>
            </a:r>
          </a:p>
          <a:p>
            <a:pPr marL="342900" indent="-342900" algn="just"/>
            <a:r>
              <a:rPr lang="sk-SK" dirty="0"/>
              <a:t>Mali ste možnosť pripraviť a prezentovať vlastný plagát.</a:t>
            </a:r>
          </a:p>
          <a:p>
            <a:pPr marL="342900" indent="-342900"/>
            <a:endParaRPr lang="sk-SK" dirty="0"/>
          </a:p>
        </p:txBody>
      </p:sp>
    </p:spTree>
    <p:extLst>
      <p:ext uri="{BB962C8B-B14F-4D97-AF65-F5344CB8AC3E}">
        <p14:creationId xmlns:p14="http://schemas.microsoft.com/office/powerpoint/2010/main" val="686575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ZÁVER</a:t>
            </a:r>
          </a:p>
        </p:txBody>
      </p:sp>
      <p:sp>
        <p:nvSpPr>
          <p:cNvPr id="3" name="Zástupný objekt pre obsah 2"/>
          <p:cNvSpPr>
            <a:spLocks noGrp="1"/>
          </p:cNvSpPr>
          <p:nvPr>
            <p:ph idx="1"/>
          </p:nvPr>
        </p:nvSpPr>
        <p:spPr/>
        <p:txBody>
          <a:bodyPr/>
          <a:lstStyle/>
          <a:p>
            <a:pPr marL="342900" indent="-342900" algn="just"/>
            <a:r>
              <a:rPr lang="sk-SK" dirty="0"/>
              <a:t>Oboznámili ste sa s rôznymi internetovými zdrojmi, ktoré Vám pomohli splniť úlohu.</a:t>
            </a:r>
          </a:p>
          <a:p>
            <a:pPr marL="342900" indent="-342900" algn="just"/>
            <a:r>
              <a:rPr lang="sk-SK" dirty="0"/>
              <a:t>Sami ste prezentovali svoju prácu.</a:t>
            </a:r>
          </a:p>
          <a:p>
            <a:pPr marL="342900" indent="-342900" algn="just"/>
            <a:r>
              <a:rPr lang="sk-SK" dirty="0"/>
              <a:t>Boli ste plne zodpovední za získavanie vedomostí.</a:t>
            </a:r>
          </a:p>
          <a:p>
            <a:pPr marL="342900" indent="-342900" algn="just"/>
            <a:r>
              <a:rPr lang="sk-SK" dirty="0"/>
              <a:t>Vaša práca môže slúžiť ako vzor spolupráce pre iné skupiny, triedy. </a:t>
            </a:r>
          </a:p>
          <a:p>
            <a:endParaRPr lang="sk-SK" dirty="0"/>
          </a:p>
        </p:txBody>
      </p:sp>
    </p:spTree>
    <p:extLst>
      <p:ext uri="{BB962C8B-B14F-4D97-AF65-F5344CB8AC3E}">
        <p14:creationId xmlns:p14="http://schemas.microsoft.com/office/powerpoint/2010/main" val="2362755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PORADCA PRE UČITEĽA</a:t>
            </a:r>
          </a:p>
        </p:txBody>
      </p:sp>
      <p:sp>
        <p:nvSpPr>
          <p:cNvPr id="3" name="Zástupný objekt pre obsah 2"/>
          <p:cNvSpPr>
            <a:spLocks noGrp="1"/>
          </p:cNvSpPr>
          <p:nvPr>
            <p:ph idx="1"/>
          </p:nvPr>
        </p:nvSpPr>
        <p:spPr/>
        <p:txBody>
          <a:bodyPr>
            <a:normAutofit/>
          </a:bodyPr>
          <a:lstStyle/>
          <a:p>
            <a:pPr lvl="0" algn="just">
              <a:defRPr/>
            </a:pPr>
            <a:r>
              <a:rPr lang="sk-SK" dirty="0"/>
              <a:t>WQ je možné využiť na hodinách geografie alebo anglického jazyka (záleží od jazykovej úrovne žiakov).</a:t>
            </a:r>
          </a:p>
          <a:p>
            <a:pPr algn="just">
              <a:defRPr/>
            </a:pPr>
            <a:r>
              <a:rPr lang="sk-SK" dirty="0"/>
              <a:t>Pred samotným WQ by sa mal učiteľ oboznámiť s jeho obsahom, </a:t>
            </a:r>
            <a:r>
              <a:rPr lang="sk-SK" dirty="0">
                <a:solidFill>
                  <a:srgbClr val="FFFFFF"/>
                </a:solidFill>
              </a:rPr>
              <a:t>prezrieť si ponúkané zdroje  a v prípade potreby ich zmeniť, obmedziť alebo vybrať tie najvhodnejšie obsahy.</a:t>
            </a:r>
            <a:endParaRPr lang="sk-SK" dirty="0"/>
          </a:p>
          <a:p>
            <a:pPr lvl="0" algn="just">
              <a:defRPr/>
            </a:pPr>
            <a:r>
              <a:rPr lang="sk-SK" dirty="0">
                <a:solidFill>
                  <a:srgbClr val="FFFFFF"/>
                </a:solidFill>
              </a:rPr>
              <a:t>Rozdelenie do skupín môže učiteľ urobiť podľa rôznych kritérií, napr. z hľadiska poznávacích možností žiakov, ich zručnosti, či záujmov tak, aby boli rovnomerne rozložené sily v jednotlivých skupinách.</a:t>
            </a:r>
          </a:p>
          <a:p>
            <a:pPr lvl="0">
              <a:defRPr/>
            </a:pPr>
            <a:endParaRPr lang="sk-SK" dirty="0">
              <a:solidFill>
                <a:srgbClr val="FFFFFF"/>
              </a:solidFill>
            </a:endParaRPr>
          </a:p>
          <a:p>
            <a:endParaRPr lang="sk-SK" dirty="0"/>
          </a:p>
        </p:txBody>
      </p:sp>
    </p:spTree>
    <p:extLst>
      <p:ext uri="{BB962C8B-B14F-4D97-AF65-F5344CB8AC3E}">
        <p14:creationId xmlns:p14="http://schemas.microsoft.com/office/powerpoint/2010/main" val="1240412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OBSAH</a:t>
            </a:r>
          </a:p>
        </p:txBody>
      </p:sp>
      <p:sp>
        <p:nvSpPr>
          <p:cNvPr id="3" name="Zástupný objekt pre obsah 2"/>
          <p:cNvSpPr>
            <a:spLocks noGrp="1"/>
          </p:cNvSpPr>
          <p:nvPr>
            <p:ph idx="1"/>
          </p:nvPr>
        </p:nvSpPr>
        <p:spPr/>
        <p:txBody>
          <a:bodyPr>
            <a:normAutofit fontScale="92500" lnSpcReduction="10000"/>
          </a:bodyPr>
          <a:lstStyle/>
          <a:p>
            <a:pPr marL="342900" indent="-342900">
              <a:lnSpc>
                <a:spcPct val="150000"/>
              </a:lnSpc>
              <a:spcBef>
                <a:spcPts val="0"/>
              </a:spcBef>
              <a:buFontTx/>
              <a:buAutoNum type="arabicPeriod"/>
              <a:defRPr/>
            </a:pPr>
            <a:r>
              <a:rPr lang="sk-SK" b="1" dirty="0">
                <a:solidFill>
                  <a:schemeClr val="bg1"/>
                </a:solidFill>
              </a:rPr>
              <a:t>ÚVOD</a:t>
            </a:r>
          </a:p>
          <a:p>
            <a:pPr marL="342900" indent="-342900">
              <a:lnSpc>
                <a:spcPct val="150000"/>
              </a:lnSpc>
              <a:spcBef>
                <a:spcPts val="0"/>
              </a:spcBef>
              <a:buFontTx/>
              <a:buAutoNum type="arabicPeriod"/>
              <a:defRPr/>
            </a:pPr>
            <a:r>
              <a:rPr lang="sk-SK" b="1" dirty="0">
                <a:solidFill>
                  <a:schemeClr val="bg1"/>
                </a:solidFill>
              </a:rPr>
              <a:t>ÚLOHY</a:t>
            </a:r>
          </a:p>
          <a:p>
            <a:pPr marL="342900" indent="-342900">
              <a:lnSpc>
                <a:spcPct val="150000"/>
              </a:lnSpc>
              <a:spcBef>
                <a:spcPts val="0"/>
              </a:spcBef>
              <a:buFontTx/>
              <a:buAutoNum type="arabicPeriod"/>
              <a:defRPr/>
            </a:pPr>
            <a:r>
              <a:rPr lang="sk-SK" b="1" dirty="0">
                <a:solidFill>
                  <a:schemeClr val="bg1"/>
                </a:solidFill>
              </a:rPr>
              <a:t>PROCES</a:t>
            </a:r>
          </a:p>
          <a:p>
            <a:pPr marL="342900" indent="-342900">
              <a:lnSpc>
                <a:spcPct val="150000"/>
              </a:lnSpc>
              <a:spcBef>
                <a:spcPts val="0"/>
              </a:spcBef>
              <a:buFontTx/>
              <a:buAutoNum type="arabicPeriod"/>
              <a:defRPr/>
            </a:pPr>
            <a:r>
              <a:rPr lang="sk-SK" b="1" dirty="0">
                <a:solidFill>
                  <a:schemeClr val="bg1"/>
                </a:solidFill>
              </a:rPr>
              <a:t>ZDROJE</a:t>
            </a:r>
          </a:p>
          <a:p>
            <a:pPr marL="342900" indent="-342900">
              <a:lnSpc>
                <a:spcPct val="150000"/>
              </a:lnSpc>
              <a:spcBef>
                <a:spcPts val="0"/>
              </a:spcBef>
              <a:buFontTx/>
              <a:buAutoNum type="arabicPeriod"/>
              <a:defRPr/>
            </a:pPr>
            <a:r>
              <a:rPr lang="sk-SK" b="1" dirty="0">
                <a:solidFill>
                  <a:schemeClr val="bg1"/>
                </a:solidFill>
              </a:rPr>
              <a:t>HODNOTENIE</a:t>
            </a:r>
          </a:p>
          <a:p>
            <a:pPr marL="342900" indent="-342900">
              <a:lnSpc>
                <a:spcPct val="150000"/>
              </a:lnSpc>
              <a:spcBef>
                <a:spcPts val="0"/>
              </a:spcBef>
              <a:buFontTx/>
              <a:buAutoNum type="arabicPeriod"/>
              <a:defRPr/>
            </a:pPr>
            <a:r>
              <a:rPr lang="sk-SK" b="1" dirty="0">
                <a:solidFill>
                  <a:schemeClr val="bg1"/>
                </a:solidFill>
              </a:rPr>
              <a:t>ZÁVER</a:t>
            </a:r>
          </a:p>
          <a:p>
            <a:pPr marL="342900" indent="-342900">
              <a:lnSpc>
                <a:spcPct val="150000"/>
              </a:lnSpc>
              <a:spcBef>
                <a:spcPts val="0"/>
              </a:spcBef>
              <a:buFontTx/>
              <a:buAutoNum type="arabicPeriod"/>
              <a:defRPr/>
            </a:pPr>
            <a:r>
              <a:rPr lang="sk-SK" b="1" dirty="0">
                <a:solidFill>
                  <a:schemeClr val="bg1"/>
                </a:solidFill>
              </a:rPr>
              <a:t>PORADCA PRE UČITEĽA</a:t>
            </a:r>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392" y="2755725"/>
            <a:ext cx="4645253" cy="2761611"/>
          </a:xfrm>
          <a:prstGeom prst="rect">
            <a:avLst/>
          </a:prstGeom>
        </p:spPr>
      </p:pic>
    </p:spTree>
    <p:extLst>
      <p:ext uri="{BB962C8B-B14F-4D97-AF65-F5344CB8AC3E}">
        <p14:creationId xmlns:p14="http://schemas.microsoft.com/office/powerpoint/2010/main" val="169447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PORADCA PRE UČITEĽA</a:t>
            </a:r>
          </a:p>
        </p:txBody>
      </p:sp>
      <p:sp>
        <p:nvSpPr>
          <p:cNvPr id="3" name="Zástupný objekt pre obsah 2"/>
          <p:cNvSpPr>
            <a:spLocks noGrp="1"/>
          </p:cNvSpPr>
          <p:nvPr>
            <p:ph idx="1"/>
          </p:nvPr>
        </p:nvSpPr>
        <p:spPr/>
        <p:txBody>
          <a:bodyPr/>
          <a:lstStyle/>
          <a:p>
            <a:pPr lvl="0" algn="just"/>
            <a:r>
              <a:rPr lang="sk-SK" dirty="0">
                <a:solidFill>
                  <a:srgbClr val="FFFFFF"/>
                </a:solidFill>
              </a:rPr>
              <a:t>Čas na realizáciu projektu by mal byť prispôsobený možnostiam žiaka. Učiteľ by mal po oboznámení sa s WQ určiť čas potrebný na jeho realizáciu.</a:t>
            </a:r>
            <a:endParaRPr lang="sk-SK" dirty="0"/>
          </a:p>
          <a:p>
            <a:pPr algn="just"/>
            <a:r>
              <a:rPr lang="sk-SK" dirty="0"/>
              <a:t>Učiteľ by mal dôkladne preanalyzovať obsah testu, až kým si nebude istý, že ho žiaci dôkladne pochopili. Mal by im pomáhať, radiť, objasňovať, nie však poskytovať hotové riešenia. Takáto metóda bude dobrou formou, ako učiť žiakov samostatnosti.</a:t>
            </a:r>
          </a:p>
          <a:p>
            <a:pPr algn="just"/>
            <a:endParaRPr lang="sk-SK" dirty="0"/>
          </a:p>
        </p:txBody>
      </p:sp>
    </p:spTree>
    <p:extLst>
      <p:ext uri="{BB962C8B-B14F-4D97-AF65-F5344CB8AC3E}">
        <p14:creationId xmlns:p14="http://schemas.microsoft.com/office/powerpoint/2010/main" val="1275411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66020" y="2549854"/>
            <a:ext cx="9613861" cy="1080938"/>
          </a:xfrm>
        </p:spPr>
        <p:txBody>
          <a:bodyPr/>
          <a:lstStyle/>
          <a:p>
            <a:r>
              <a:rPr lang="sk-SK" dirty="0">
                <a:solidFill>
                  <a:schemeClr val="bg1"/>
                </a:solidFill>
              </a:rPr>
              <a:t>PORADCA PRE UČITEĽA</a:t>
            </a:r>
          </a:p>
        </p:txBody>
      </p:sp>
      <p:sp>
        <p:nvSpPr>
          <p:cNvPr id="3" name="Zástupný objekt pre obsah 2"/>
          <p:cNvSpPr>
            <a:spLocks noGrp="1"/>
          </p:cNvSpPr>
          <p:nvPr>
            <p:ph idx="1"/>
          </p:nvPr>
        </p:nvSpPr>
        <p:spPr>
          <a:xfrm>
            <a:off x="318653" y="3760798"/>
            <a:ext cx="11554691" cy="2692327"/>
          </a:xfrm>
        </p:spPr>
        <p:txBody>
          <a:bodyPr/>
          <a:lstStyle/>
          <a:p>
            <a:pPr algn="just"/>
            <a:r>
              <a:rPr lang="sk-SK" dirty="0">
                <a:solidFill>
                  <a:schemeClr val="bg1"/>
                </a:solidFill>
              </a:rPr>
              <a:t>Učiteľ by mal pomáhať žiakom oboznamovať sa so zdrojovými materiálmi. Mal by objasniť nezrozumiteľné slová alebo ukázať, kde možno nájsť význam slova. Môže tiež pomôcť pri verifikácií materiálu – potrebného na realizáciu tohto projektu (predovšetkým slabší žiaci môžu potrebovať pomoc v tejto oblasti).</a:t>
            </a:r>
          </a:p>
          <a:p>
            <a:pPr algn="just"/>
            <a:r>
              <a:rPr lang="sk-SK" dirty="0">
                <a:solidFill>
                  <a:schemeClr val="bg1"/>
                </a:solidFill>
              </a:rPr>
              <a:t>Učiteľ by mal prispôsobiť hodnotenie možnostiam celej triedy.</a:t>
            </a:r>
          </a:p>
          <a:p>
            <a:pPr algn="just"/>
            <a:r>
              <a:rPr lang="sk-SK" dirty="0">
                <a:solidFill>
                  <a:schemeClr val="bg1"/>
                </a:solidFill>
              </a:rPr>
              <a:t>Po prezentácií projektov by mal učiteľ zhrnúť získané vedomostí.</a:t>
            </a:r>
          </a:p>
        </p:txBody>
      </p:sp>
      <p:pic>
        <p:nvPicPr>
          <p:cNvPr id="5" name="Obraz 4">
            <a:extLst>
              <a:ext uri="{FF2B5EF4-FFF2-40B4-BE49-F238E27FC236}">
                <a16:creationId xmlns:a16="http://schemas.microsoft.com/office/drawing/2014/main" xmlns="" id="{55C52930-5308-4FB4-A41D-E1E8ED111931}"/>
              </a:ext>
            </a:extLst>
          </p:cNvPr>
          <p:cNvPicPr>
            <a:picLocks noChangeAspect="1"/>
          </p:cNvPicPr>
          <p:nvPr/>
        </p:nvPicPr>
        <p:blipFill>
          <a:blip r:embed="rId2"/>
          <a:stretch>
            <a:fillRect/>
          </a:stretch>
        </p:blipFill>
        <p:spPr>
          <a:xfrm>
            <a:off x="-1" y="-43132"/>
            <a:ext cx="12192000" cy="250297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46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33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objekt pre obsah 2"/>
          <p:cNvSpPr>
            <a:spLocks noGrp="1"/>
          </p:cNvSpPr>
          <p:nvPr>
            <p:ph idx="1"/>
          </p:nvPr>
        </p:nvSpPr>
        <p:spPr/>
        <p:txBody>
          <a:bodyPr>
            <a:normAutofit/>
          </a:bodyPr>
          <a:lstStyle/>
          <a:p>
            <a:pPr marL="0" indent="0" algn="just">
              <a:buNone/>
            </a:pPr>
            <a:r>
              <a:rPr lang="sk-SK" dirty="0"/>
              <a:t>Na severozápade Európy ležia dva veľké ostrovy, Veľká Británia a Írsko. Zatiaľ sa nenašlo meno, ktorými by boli tieto dva ostrovy pomenované. Na tomto geografickom území sú dva štáty. Jedným z nich je Írska republika, druhým je Spojené kráľovstvo Veľkej Británie a Severného Írska, čo je oficiálny názov, ale z praktických dôvodov je známa pod kratším názvom – Spojené kráľovstvo.</a:t>
            </a:r>
          </a:p>
          <a:p>
            <a:pPr marL="0" indent="0" algn="just">
              <a:buNone/>
            </a:pPr>
            <a:r>
              <a:rPr lang="sk-SK" dirty="0"/>
              <a:t>Ak sa povie: „Spojené kráľovstvo“, väčšina ľudí si predstaví Anglicko. Nie je to však správne, pretože Anglicko je len jednou z krajín, ktoré tvoria Spojené kráľovstvo. Ďalšie tri krajiny sú Škótsko, Wales a Severné Írsko. </a:t>
            </a:r>
          </a:p>
        </p:txBody>
      </p:sp>
    </p:spTree>
    <p:extLst>
      <p:ext uri="{BB962C8B-B14F-4D97-AF65-F5344CB8AC3E}">
        <p14:creationId xmlns:p14="http://schemas.microsoft.com/office/powerpoint/2010/main" val="2118446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ÚVOD</a:t>
            </a:r>
          </a:p>
        </p:txBody>
      </p:sp>
      <p:sp>
        <p:nvSpPr>
          <p:cNvPr id="3" name="Zástupný objekt pre obsah 2"/>
          <p:cNvSpPr>
            <a:spLocks noGrp="1"/>
          </p:cNvSpPr>
          <p:nvPr>
            <p:ph idx="1"/>
          </p:nvPr>
        </p:nvSpPr>
        <p:spPr/>
        <p:txBody>
          <a:bodyPr/>
          <a:lstStyle/>
          <a:p>
            <a:pPr marL="0" indent="0" algn="just">
              <a:buNone/>
            </a:pPr>
            <a:r>
              <a:rPr lang="sk-SK" dirty="0"/>
              <a:t>Krajina má pobrežie členené množstvom zálivov a fjordov. Najvyššie pohoria sú v Škótsku a vo Walese. Krajina má dostatok vlastných nerastných surovín a ďalšie vo svojich kolóniách. Vďaka svojej polohe bola a je svetovou námornou veľmocou. Briti majú rozvinutý priemysle. Británia je aj finančným centrom, najmä kvôli burze v Londýne. Úspešne sa tu rozvinul turistický ruch založený na množstve historických pamiatok a pestrej minulosti.</a:t>
            </a:r>
          </a:p>
          <a:p>
            <a:pPr marL="0" indent="0" algn="just">
              <a:buNone/>
            </a:pPr>
            <a:r>
              <a:rPr lang="sk-SK" dirty="0"/>
              <a:t>Pri realizácií vášho </a:t>
            </a:r>
            <a:r>
              <a:rPr lang="sk-SK" dirty="0" err="1"/>
              <a:t>webquestu</a:t>
            </a:r>
            <a:r>
              <a:rPr lang="sk-SK" dirty="0"/>
              <a:t> budete sami zisťovať informácie týkajúce sa Spojeného kráľovstva.</a:t>
            </a:r>
          </a:p>
        </p:txBody>
      </p:sp>
    </p:spTree>
    <p:extLst>
      <p:ext uri="{BB962C8B-B14F-4D97-AF65-F5344CB8AC3E}">
        <p14:creationId xmlns:p14="http://schemas.microsoft.com/office/powerpoint/2010/main" val="227994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Úloha</a:t>
            </a:r>
          </a:p>
        </p:txBody>
      </p:sp>
      <p:sp>
        <p:nvSpPr>
          <p:cNvPr id="3" name="Zástupný objekt pre obsah 2"/>
          <p:cNvSpPr>
            <a:spLocks noGrp="1"/>
          </p:cNvSpPr>
          <p:nvPr>
            <p:ph idx="1"/>
          </p:nvPr>
        </p:nvSpPr>
        <p:spPr/>
        <p:txBody>
          <a:bodyPr>
            <a:noAutofit/>
          </a:bodyPr>
          <a:lstStyle/>
          <a:p>
            <a:pPr algn="just">
              <a:spcBef>
                <a:spcPts val="0"/>
              </a:spcBef>
              <a:defRPr/>
            </a:pPr>
            <a:r>
              <a:rPr lang="sk-SK" dirty="0">
                <a:cs typeface="Arial" charset="0"/>
              </a:rPr>
              <a:t>Vašou úlohou bude pripraviť multimediálnu prezentáciu a plagát o Škótsku, Anglicku, Walese a Severnom Írsku. </a:t>
            </a:r>
            <a:r>
              <a:rPr lang="sk-SK" dirty="0"/>
              <a:t>V prezentácií a na plagáte predstavíte hlavné mesto, vlajku, rastlinu, farbu a patróna danej krajiny. Vyhľadajte na internete zaujímavosti o krajine, historické pamiatky, národný šport, jedlo, nápoje, životný štýl... Môžete použiť fotografie, obrázky, mapy a informácie z internetu</a:t>
            </a:r>
          </a:p>
          <a:p>
            <a:pPr algn="just">
              <a:spcBef>
                <a:spcPts val="0"/>
              </a:spcBef>
              <a:defRPr/>
            </a:pPr>
            <a:r>
              <a:rPr lang="sk-SK" dirty="0"/>
              <a:t>Budete rozdelení do štyroch skupín. </a:t>
            </a:r>
            <a:r>
              <a:rPr lang="sk-SK" dirty="0">
                <a:cs typeface="Arial" charset="0"/>
              </a:rPr>
              <a:t>V každom tíme musíte navzájom spolupracovať a podporovať sa navzájom. Projekt bude trvať 3 týždne.</a:t>
            </a:r>
          </a:p>
          <a:p>
            <a:pPr algn="just">
              <a:defRPr/>
            </a:pPr>
            <a:r>
              <a:rPr lang="sk-SK" dirty="0">
                <a:cs typeface="Arial" charset="0"/>
              </a:rPr>
              <a:t>Každá zo skupín si vylosuje jednu krajinu. Na záver sa uskutoční spoločná prezentácia pripravených tém.</a:t>
            </a:r>
          </a:p>
        </p:txBody>
      </p:sp>
    </p:spTree>
    <p:extLst>
      <p:ext uri="{BB962C8B-B14F-4D97-AF65-F5344CB8AC3E}">
        <p14:creationId xmlns:p14="http://schemas.microsoft.com/office/powerpoint/2010/main" val="331278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lstStyle/>
          <a:p>
            <a:pPr marL="0" indent="0">
              <a:buNone/>
            </a:pPr>
            <a:r>
              <a:rPr lang="sk-SK" dirty="0"/>
              <a:t>Rozdelenie do skupín:</a:t>
            </a:r>
          </a:p>
          <a:p>
            <a:pPr marL="0" indent="0">
              <a:buNone/>
            </a:pPr>
            <a:endParaRPr lang="sk-SK" dirty="0"/>
          </a:p>
          <a:p>
            <a:pPr marL="0" indent="0">
              <a:buNone/>
            </a:pPr>
            <a:r>
              <a:rPr lang="sk-SK" dirty="0"/>
              <a:t>1.skupina: Škótsko</a:t>
            </a:r>
          </a:p>
          <a:p>
            <a:pPr marL="0" indent="0">
              <a:buNone/>
            </a:pPr>
            <a:r>
              <a:rPr lang="sk-SK" dirty="0"/>
              <a:t>2.skupina: Anglicko</a:t>
            </a:r>
          </a:p>
          <a:p>
            <a:pPr marL="0" indent="0">
              <a:buNone/>
            </a:pPr>
            <a:r>
              <a:rPr lang="sk-SK" dirty="0"/>
              <a:t>3.skupina: Wales</a:t>
            </a:r>
          </a:p>
          <a:p>
            <a:pPr marL="0" indent="0">
              <a:buNone/>
            </a:pPr>
            <a:r>
              <a:rPr lang="sk-SK" dirty="0"/>
              <a:t>4.skupina: Severné Írsko</a:t>
            </a: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956" y="2336873"/>
            <a:ext cx="3530455" cy="3711927"/>
          </a:xfrm>
          <a:prstGeom prst="rect">
            <a:avLst/>
          </a:prstGeom>
        </p:spPr>
      </p:pic>
    </p:spTree>
    <p:extLst>
      <p:ext uri="{BB962C8B-B14F-4D97-AF65-F5344CB8AC3E}">
        <p14:creationId xmlns:p14="http://schemas.microsoft.com/office/powerpoint/2010/main" val="164573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457200" indent="-457200">
              <a:buAutoNum type="arabicPeriod"/>
              <a:defRPr/>
            </a:pPr>
            <a:r>
              <a:rPr lang="sk-SK" b="1" dirty="0">
                <a:cs typeface="Arial" charset="0"/>
              </a:rPr>
              <a:t>týždeň</a:t>
            </a:r>
            <a:r>
              <a:rPr lang="sk-SK" dirty="0">
                <a:cs typeface="Arial" charset="0"/>
              </a:rPr>
              <a:t>: </a:t>
            </a:r>
          </a:p>
          <a:p>
            <a:pPr>
              <a:defRPr/>
            </a:pPr>
            <a:r>
              <a:rPr lang="sk-SK" dirty="0">
                <a:cs typeface="Arial" charset="0"/>
              </a:rPr>
              <a:t>Losovanie – každá skupina si vylosuje svoju úlohu. </a:t>
            </a:r>
          </a:p>
          <a:p>
            <a:pPr>
              <a:defRPr/>
            </a:pPr>
            <a:r>
              <a:rPr lang="sk-SK" dirty="0">
                <a:cs typeface="Arial" charset="0"/>
              </a:rPr>
              <a:t>Oboznámte sa s dostupnými zdrojmi.</a:t>
            </a:r>
          </a:p>
          <a:p>
            <a:pPr>
              <a:defRPr/>
            </a:pPr>
            <a:r>
              <a:rPr lang="sk-SK" dirty="0">
                <a:cs typeface="Arial" charset="0"/>
              </a:rPr>
              <a:t>Vyberte dôležité informácie.</a:t>
            </a:r>
          </a:p>
          <a:p>
            <a:pPr>
              <a:defRPr/>
            </a:pPr>
            <a:r>
              <a:rPr lang="sk-SK" dirty="0">
                <a:cs typeface="Arial" charset="0"/>
              </a:rPr>
              <a:t>Vyhľadajte symboly, fotografie pamiatok a miest, obrázky, mapy.</a:t>
            </a:r>
          </a:p>
          <a:p>
            <a:pPr>
              <a:defRPr/>
            </a:pPr>
            <a:endParaRPr lang="sk-SK" dirty="0">
              <a:cs typeface="Arial" charset="0"/>
            </a:endParaRPr>
          </a:p>
          <a:p>
            <a:pPr marL="0" indent="0">
              <a:buNone/>
              <a:defRPr/>
            </a:pPr>
            <a:endParaRPr lang="sk-SK" dirty="0"/>
          </a:p>
        </p:txBody>
      </p:sp>
    </p:spTree>
    <p:extLst>
      <p:ext uri="{BB962C8B-B14F-4D97-AF65-F5344CB8AC3E}">
        <p14:creationId xmlns:p14="http://schemas.microsoft.com/office/powerpoint/2010/main" val="36975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0" indent="0">
              <a:buNone/>
              <a:defRPr/>
            </a:pPr>
            <a:r>
              <a:rPr lang="sk-SK" b="1" dirty="0">
                <a:cs typeface="Arial" charset="0"/>
              </a:rPr>
              <a:t>2.Týždeň</a:t>
            </a:r>
          </a:p>
          <a:p>
            <a:pPr algn="just">
              <a:defRPr/>
            </a:pPr>
            <a:r>
              <a:rPr lang="sk-SK" dirty="0">
                <a:cs typeface="Arial" charset="0"/>
              </a:rPr>
              <a:t>Začnite pracovať na prezentácií.</a:t>
            </a:r>
          </a:p>
          <a:p>
            <a:pPr marL="0" lvl="0" indent="0" algn="just">
              <a:spcBef>
                <a:spcPts val="400"/>
              </a:spcBef>
              <a:buNone/>
            </a:pPr>
            <a:r>
              <a:rPr lang="sk-SK" b="1" dirty="0">
                <a:solidFill>
                  <a:srgbClr val="FFFFFF"/>
                </a:solidFill>
              </a:rPr>
              <a:t>Nezabúdajte na to, že Vaše práce majú obsahovať:</a:t>
            </a:r>
          </a:p>
          <a:p>
            <a:pPr lvl="0" algn="just">
              <a:spcBef>
                <a:spcPts val="400"/>
              </a:spcBef>
            </a:pPr>
            <a:r>
              <a:rPr lang="sk-SK" dirty="0">
                <a:solidFill>
                  <a:srgbClr val="FFFFFF"/>
                </a:solidFill>
              </a:rPr>
              <a:t>1. Titul/ Tému</a:t>
            </a:r>
          </a:p>
          <a:p>
            <a:pPr lvl="0" algn="just">
              <a:spcBef>
                <a:spcPts val="400"/>
              </a:spcBef>
            </a:pPr>
            <a:r>
              <a:rPr lang="sk-SK" dirty="0">
                <a:solidFill>
                  <a:srgbClr val="FFFFFF"/>
                </a:solidFill>
              </a:rPr>
              <a:t>2. Mená a priezviská autorov.</a:t>
            </a:r>
          </a:p>
          <a:p>
            <a:pPr lvl="0" algn="just">
              <a:spcBef>
                <a:spcPts val="400"/>
              </a:spcBef>
            </a:pPr>
            <a:r>
              <a:rPr lang="sk-SK" dirty="0">
                <a:solidFill>
                  <a:srgbClr val="FFFFFF"/>
                </a:solidFill>
              </a:rPr>
              <a:t>3. Zaujímavé a vyčerpávajúce informácie. Využite uvedené zdroje (prípadne vlastné), môžete o pomoc poprosiť aj rodičov, či poradiť sa s učiteľom.</a:t>
            </a:r>
          </a:p>
          <a:p>
            <a:pPr lvl="0" algn="just">
              <a:spcBef>
                <a:spcPts val="400"/>
              </a:spcBef>
            </a:pPr>
            <a:r>
              <a:rPr lang="sk-SK" dirty="0">
                <a:solidFill>
                  <a:srgbClr val="FFFFFF"/>
                </a:solidFill>
              </a:rPr>
              <a:t>Vaše práce budú na záver prezentované pred celou triedou.</a:t>
            </a:r>
          </a:p>
          <a:p>
            <a:pPr>
              <a:defRPr/>
            </a:pPr>
            <a:endParaRPr lang="sk-SK" dirty="0">
              <a:cs typeface="Arial" charset="0"/>
            </a:endParaRPr>
          </a:p>
          <a:p>
            <a:pPr marL="0" indent="0">
              <a:buNone/>
            </a:pPr>
            <a:endParaRPr lang="sk-SK" dirty="0"/>
          </a:p>
        </p:txBody>
      </p:sp>
    </p:spTree>
    <p:extLst>
      <p:ext uri="{BB962C8B-B14F-4D97-AF65-F5344CB8AC3E}">
        <p14:creationId xmlns:p14="http://schemas.microsoft.com/office/powerpoint/2010/main" val="1263983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PROCES</a:t>
            </a:r>
          </a:p>
        </p:txBody>
      </p:sp>
      <p:sp>
        <p:nvSpPr>
          <p:cNvPr id="3" name="Zástupný objekt pre obsah 2"/>
          <p:cNvSpPr>
            <a:spLocks noGrp="1"/>
          </p:cNvSpPr>
          <p:nvPr>
            <p:ph idx="1"/>
          </p:nvPr>
        </p:nvSpPr>
        <p:spPr/>
        <p:txBody>
          <a:bodyPr>
            <a:normAutofit/>
          </a:bodyPr>
          <a:lstStyle/>
          <a:p>
            <a:pPr marL="0" indent="0">
              <a:buNone/>
            </a:pPr>
            <a:r>
              <a:rPr lang="sk-SK" b="1" dirty="0"/>
              <a:t>3.Týždeň</a:t>
            </a:r>
          </a:p>
          <a:p>
            <a:pPr algn="just">
              <a:defRPr/>
            </a:pPr>
            <a:r>
              <a:rPr lang="sk-SK" dirty="0">
                <a:cs typeface="Arial" charset="0"/>
              </a:rPr>
              <a:t>Každá skupina predstaví svoju prezentáciu.</a:t>
            </a:r>
          </a:p>
          <a:p>
            <a:pPr algn="just">
              <a:defRPr/>
            </a:pPr>
            <a:r>
              <a:rPr lang="sk-SK" dirty="0">
                <a:cs typeface="Arial" charset="0"/>
              </a:rPr>
              <a:t>Čas prezentácie by nemal prekročiť 10 minút.</a:t>
            </a:r>
          </a:p>
          <a:p>
            <a:pPr algn="just">
              <a:defRPr/>
            </a:pPr>
            <a:r>
              <a:rPr lang="sk-SK" dirty="0">
                <a:cs typeface="Arial" charset="0"/>
              </a:rPr>
              <a:t>Každá skupina bude prezentovať aj svoj plagát.</a:t>
            </a:r>
          </a:p>
          <a:p>
            <a:pPr algn="just">
              <a:defRPr/>
            </a:pPr>
            <a:r>
              <a:rPr lang="sk-SK" dirty="0">
                <a:cs typeface="Arial" charset="0"/>
              </a:rPr>
              <a:t>Projekt ohodnotí učiteľ spolu s ostatnými žiakmi.</a:t>
            </a:r>
          </a:p>
          <a:p>
            <a:pPr>
              <a:defRPr/>
            </a:pPr>
            <a:endParaRPr lang="sk-SK" b="1" dirty="0"/>
          </a:p>
        </p:txBody>
      </p:sp>
    </p:spTree>
    <p:extLst>
      <p:ext uri="{BB962C8B-B14F-4D97-AF65-F5344CB8AC3E}">
        <p14:creationId xmlns:p14="http://schemas.microsoft.com/office/powerpoint/2010/main" val="1109213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263</TotalTime>
  <Words>1108</Words>
  <Application>Microsoft Office PowerPoint</Application>
  <PresentationFormat>Panoramiczny</PresentationFormat>
  <Paragraphs>137</Paragraphs>
  <Slides>21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Lucida Sans Unicode</vt:lpstr>
      <vt:lpstr>Mangal</vt:lpstr>
      <vt:lpstr>Trebuchet MS</vt:lpstr>
      <vt:lpstr>Berlín</vt:lpstr>
      <vt:lpstr>SPOJENÉ KRÁĽOVSTVO</vt:lpstr>
      <vt:lpstr>OBSAH</vt:lpstr>
      <vt:lpstr>ÚVOD</vt:lpstr>
      <vt:lpstr>ÚVOD</vt:lpstr>
      <vt:lpstr>Úloha</vt:lpstr>
      <vt:lpstr>Proces</vt:lpstr>
      <vt:lpstr>Proces</vt:lpstr>
      <vt:lpstr>Proces</vt:lpstr>
      <vt:lpstr>PROCES</vt:lpstr>
      <vt:lpstr>ZDROJE</vt:lpstr>
      <vt:lpstr>ZDROJE</vt:lpstr>
      <vt:lpstr>ZDROJE</vt:lpstr>
      <vt:lpstr>HODNOTENIE</vt:lpstr>
      <vt:lpstr>HODNOTENIE</vt:lpstr>
      <vt:lpstr>HODNOTENIE</vt:lpstr>
      <vt:lpstr>HODNOTENIE</vt:lpstr>
      <vt:lpstr>ZÁVER</vt:lpstr>
      <vt:lpstr>ZÁVER</vt:lpstr>
      <vt:lpstr>PORADCA PRE UČITEĽA</vt:lpstr>
      <vt:lpstr>PORADCA PRE UČITEĽA</vt:lpstr>
      <vt:lpstr>PORADCA PRE UČITEĽA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SPOJENÉ KRÁĽOVSTVO</dc:title>
  <dc:creator>Misa</dc:creator>
  <cp:lastModifiedBy>Anna Basta</cp:lastModifiedBy>
  <cp:revision>33</cp:revision>
  <dcterms:created xsi:type="dcterms:W3CDTF">2017-12-26T13:38:13Z</dcterms:created>
  <dcterms:modified xsi:type="dcterms:W3CDTF">2020-01-22T12:35:11Z</dcterms:modified>
</cp:coreProperties>
</file>