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B65"/>
    <a:srgbClr val="85A3AD"/>
    <a:srgbClr val="008080"/>
    <a:srgbClr val="06D4C0"/>
    <a:srgbClr val="0066CC"/>
    <a:srgbClr val="006664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07" autoAdjust="0"/>
  </p:normalViewPr>
  <p:slideViewPr>
    <p:cSldViewPr>
      <p:cViewPr varScale="1">
        <p:scale>
          <a:sx n="111" d="100"/>
          <a:sy n="111" d="100"/>
        </p:scale>
        <p:origin x="643" y="8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3B7A9-272E-46FC-A4D2-EFE2D4E5D0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00517CE-CC18-4806-B859-4BED48566E07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sk-SK" sz="1800" noProof="0" dirty="0"/>
            <a:t>Rozdeľte sa do dvojčlenných skupín.</a:t>
          </a:r>
        </a:p>
      </dgm:t>
    </dgm:pt>
    <dgm:pt modelId="{EC64C929-B1F5-4601-BF0D-146CA5944D77}" type="parTrans" cxnId="{F20C6297-C62A-4892-BB06-793D6684D1E0}">
      <dgm:prSet/>
      <dgm:spPr/>
      <dgm:t>
        <a:bodyPr/>
        <a:lstStyle/>
        <a:p>
          <a:endParaRPr lang="pl-PL"/>
        </a:p>
      </dgm:t>
    </dgm:pt>
    <dgm:pt modelId="{B6033603-2985-42C2-B95F-4066AFE62301}" type="sibTrans" cxnId="{F20C6297-C62A-4892-BB06-793D6684D1E0}">
      <dgm:prSet/>
      <dgm:spPr/>
      <dgm:t>
        <a:bodyPr/>
        <a:lstStyle/>
        <a:p>
          <a:endParaRPr lang="pl-PL"/>
        </a:p>
      </dgm:t>
    </dgm:pt>
    <dgm:pt modelId="{9886BE1C-5511-45E0-877C-1DDB63FBD88A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sk-SK" sz="1800" noProof="0" dirty="0"/>
            <a:t>Prezrite si pracovné ponuky. Vypíšte 10 najzaujímavejších zamestnaní. Môžete pri tom viesť diskusiu, prečo je takáto práca zaujímavá! Potom sa zamyslite ešte raz a z uvedených ponúk vyberte jedno najzaujímavejšie zamestnanie pre každú osobu.</a:t>
          </a:r>
        </a:p>
      </dgm:t>
    </dgm:pt>
    <dgm:pt modelId="{8799B2B5-E763-45B6-91C1-E7E228AED499}" type="parTrans" cxnId="{C2F50C69-B9AD-486A-A168-8A968C4D7A20}">
      <dgm:prSet/>
      <dgm:spPr/>
      <dgm:t>
        <a:bodyPr/>
        <a:lstStyle/>
        <a:p>
          <a:endParaRPr lang="pl-PL"/>
        </a:p>
      </dgm:t>
    </dgm:pt>
    <dgm:pt modelId="{908667B0-96B3-4171-9C30-E38B35E2964C}" type="sibTrans" cxnId="{C2F50C69-B9AD-486A-A168-8A968C4D7A20}">
      <dgm:prSet/>
      <dgm:spPr/>
      <dgm:t>
        <a:bodyPr/>
        <a:lstStyle/>
        <a:p>
          <a:endParaRPr lang="pl-PL"/>
        </a:p>
      </dgm:t>
    </dgm:pt>
    <dgm:pt modelId="{1EE5B1C6-4943-4691-9E2B-13794D57D3F3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sk-SK" sz="1800" noProof="0" dirty="0"/>
            <a:t>Teraz každý z Vás pripraví svoj pracovný životopis a žiadosť o prijatie do zamestnania. Pri príprave využite uvedené zdroje a vzory.</a:t>
          </a:r>
        </a:p>
      </dgm:t>
    </dgm:pt>
    <dgm:pt modelId="{0ABA0FB9-9D7D-4CE9-997C-CAE76DC06886}" type="parTrans" cxnId="{F3ABBA5D-EB65-4ED4-B526-A1593E410AC8}">
      <dgm:prSet/>
      <dgm:spPr/>
      <dgm:t>
        <a:bodyPr/>
        <a:lstStyle/>
        <a:p>
          <a:endParaRPr lang="pl-PL"/>
        </a:p>
      </dgm:t>
    </dgm:pt>
    <dgm:pt modelId="{CE5E54FA-30CB-466F-B3A0-FEAC81FE0A73}" type="sibTrans" cxnId="{F3ABBA5D-EB65-4ED4-B526-A1593E410AC8}">
      <dgm:prSet/>
      <dgm:spPr/>
      <dgm:t>
        <a:bodyPr/>
        <a:lstStyle/>
        <a:p>
          <a:endParaRPr lang="pl-PL"/>
        </a:p>
      </dgm:t>
    </dgm:pt>
    <dgm:pt modelId="{97921F96-FD7F-4712-B31C-3D2AAFFB60F8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sk-SK" sz="1600" noProof="0" dirty="0"/>
            <a:t>Hotové dokumenty pošlite učiteľovi elektronickou formou (textový súbor) alebo ich vytlačte na formáte A4.</a:t>
          </a:r>
        </a:p>
      </dgm:t>
    </dgm:pt>
    <dgm:pt modelId="{5A46F138-436B-4EAA-B141-98259407DC97}" type="parTrans" cxnId="{4601B216-F1AA-4DFC-BC4B-CAF6E37A5C7F}">
      <dgm:prSet/>
      <dgm:spPr/>
      <dgm:t>
        <a:bodyPr/>
        <a:lstStyle/>
        <a:p>
          <a:endParaRPr lang="pl-PL"/>
        </a:p>
      </dgm:t>
    </dgm:pt>
    <dgm:pt modelId="{2DC9908A-0953-4DA0-806F-71E7C2D01458}" type="sibTrans" cxnId="{4601B216-F1AA-4DFC-BC4B-CAF6E37A5C7F}">
      <dgm:prSet/>
      <dgm:spPr/>
      <dgm:t>
        <a:bodyPr/>
        <a:lstStyle/>
        <a:p>
          <a:endParaRPr lang="pl-PL"/>
        </a:p>
      </dgm:t>
    </dgm:pt>
    <dgm:pt modelId="{18B9DE21-D7B3-4F69-A89A-022BDC5D8A9A}" type="pres">
      <dgm:prSet presAssocID="{6693B7A9-272E-46FC-A4D2-EFE2D4E5D0E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EB7BECF-5F11-4BAF-9E6C-F4906736C8DA}" type="pres">
      <dgm:prSet presAssocID="{6693B7A9-272E-46FC-A4D2-EFE2D4E5D0E7}" presName="arrow" presStyleLbl="bgShp" presStyleIdx="0" presStyleCnt="1" custAng="1392406" custScaleX="22392" custScaleY="32540" custLinFactNeighborX="-19549" custLinFactNeighborY="-2106"/>
      <dgm:spPr/>
    </dgm:pt>
    <dgm:pt modelId="{792FB3C4-85D1-4CB3-A12D-4B92A0E6BA6A}" type="pres">
      <dgm:prSet presAssocID="{6693B7A9-272E-46FC-A4D2-EFE2D4E5D0E7}" presName="linearProcess" presStyleCnt="0"/>
      <dgm:spPr/>
    </dgm:pt>
    <dgm:pt modelId="{375B5CAF-C6E5-40CA-B1E1-B1B2E6117F3C}" type="pres">
      <dgm:prSet presAssocID="{000517CE-CC18-4806-B859-4BED48566E07}" presName="textNode" presStyleLbl="node1" presStyleIdx="0" presStyleCnt="4" custScaleX="1430220" custScaleY="72130" custLinFactX="10928" custLinFactNeighborX="100000" custLinFactNeighborY="-544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C219B7-2B97-4C1D-8C60-F2CAA034F168}" type="pres">
      <dgm:prSet presAssocID="{B6033603-2985-42C2-B95F-4066AFE62301}" presName="sibTrans" presStyleCnt="0"/>
      <dgm:spPr/>
    </dgm:pt>
    <dgm:pt modelId="{FDF9A9D4-2827-49D1-8ED7-1271EFDA289D}" type="pres">
      <dgm:prSet presAssocID="{9886BE1C-5511-45E0-877C-1DDB63FBD88A}" presName="textNode" presStyleLbl="node1" presStyleIdx="1" presStyleCnt="4" custScaleX="2000000" custScaleY="175332" custLinFactX="717563" custLinFactNeighborX="800000" custLinFactNeighborY="-506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123AC9-B162-4145-904D-53B9D90A7952}" type="pres">
      <dgm:prSet presAssocID="{908667B0-96B3-4171-9C30-E38B35E2964C}" presName="sibTrans" presStyleCnt="0"/>
      <dgm:spPr/>
    </dgm:pt>
    <dgm:pt modelId="{03F23B7E-1A8D-4673-A38B-60D2BE509EF3}" type="pres">
      <dgm:prSet presAssocID="{1EE5B1C6-4943-4691-9E2B-13794D57D3F3}" presName="textNode" presStyleLbl="node1" presStyleIdx="2" presStyleCnt="4" custScaleX="1707413" custScaleY="157944" custLinFactX="1297723" custLinFactNeighborX="1300000" custLinFactNeighborY="350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6049B8-4782-4AFC-A5F1-A8AE6753E9CA}" type="pres">
      <dgm:prSet presAssocID="{CE5E54FA-30CB-466F-B3A0-FEAC81FE0A73}" presName="sibTrans" presStyleCnt="0"/>
      <dgm:spPr/>
    </dgm:pt>
    <dgm:pt modelId="{DACCB453-38EA-4C53-9940-2AB364F6352E}" type="pres">
      <dgm:prSet presAssocID="{97921F96-FD7F-4712-B31C-3D2AAFFB60F8}" presName="textNode" presStyleLbl="node1" presStyleIdx="3" presStyleCnt="4" custScaleX="1601841" custScaleY="108391" custLinFactX="-4658146" custLinFactNeighborX="-4700000" custLinFactNeighborY="658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20C6297-C62A-4892-BB06-793D6684D1E0}" srcId="{6693B7A9-272E-46FC-A4D2-EFE2D4E5D0E7}" destId="{000517CE-CC18-4806-B859-4BED48566E07}" srcOrd="0" destOrd="0" parTransId="{EC64C929-B1F5-4601-BF0D-146CA5944D77}" sibTransId="{B6033603-2985-42C2-B95F-4066AFE62301}"/>
    <dgm:cxn modelId="{DCABA523-3D59-46FA-850B-56A9E9352049}" type="presOf" srcId="{1EE5B1C6-4943-4691-9E2B-13794D57D3F3}" destId="{03F23B7E-1A8D-4673-A38B-60D2BE509EF3}" srcOrd="0" destOrd="0" presId="urn:microsoft.com/office/officeart/2005/8/layout/hProcess9"/>
    <dgm:cxn modelId="{A82FD2CD-1B26-43DF-B491-AC7C2DE9C0C2}" type="presOf" srcId="{97921F96-FD7F-4712-B31C-3D2AAFFB60F8}" destId="{DACCB453-38EA-4C53-9940-2AB364F6352E}" srcOrd="0" destOrd="0" presId="urn:microsoft.com/office/officeart/2005/8/layout/hProcess9"/>
    <dgm:cxn modelId="{9E1D22BF-C7B4-4018-B856-59C6C302C6E2}" type="presOf" srcId="{9886BE1C-5511-45E0-877C-1DDB63FBD88A}" destId="{FDF9A9D4-2827-49D1-8ED7-1271EFDA289D}" srcOrd="0" destOrd="0" presId="urn:microsoft.com/office/officeart/2005/8/layout/hProcess9"/>
    <dgm:cxn modelId="{F3ABBA5D-EB65-4ED4-B526-A1593E410AC8}" srcId="{6693B7A9-272E-46FC-A4D2-EFE2D4E5D0E7}" destId="{1EE5B1C6-4943-4691-9E2B-13794D57D3F3}" srcOrd="2" destOrd="0" parTransId="{0ABA0FB9-9D7D-4CE9-997C-CAE76DC06886}" sibTransId="{CE5E54FA-30CB-466F-B3A0-FEAC81FE0A73}"/>
    <dgm:cxn modelId="{4601B216-F1AA-4DFC-BC4B-CAF6E37A5C7F}" srcId="{6693B7A9-272E-46FC-A4D2-EFE2D4E5D0E7}" destId="{97921F96-FD7F-4712-B31C-3D2AAFFB60F8}" srcOrd="3" destOrd="0" parTransId="{5A46F138-436B-4EAA-B141-98259407DC97}" sibTransId="{2DC9908A-0953-4DA0-806F-71E7C2D01458}"/>
    <dgm:cxn modelId="{87571BF8-3DB2-4136-8929-26D747895FB5}" type="presOf" srcId="{6693B7A9-272E-46FC-A4D2-EFE2D4E5D0E7}" destId="{18B9DE21-D7B3-4F69-A89A-022BDC5D8A9A}" srcOrd="0" destOrd="0" presId="urn:microsoft.com/office/officeart/2005/8/layout/hProcess9"/>
    <dgm:cxn modelId="{C2F50C69-B9AD-486A-A168-8A968C4D7A20}" srcId="{6693B7A9-272E-46FC-A4D2-EFE2D4E5D0E7}" destId="{9886BE1C-5511-45E0-877C-1DDB63FBD88A}" srcOrd="1" destOrd="0" parTransId="{8799B2B5-E763-45B6-91C1-E7E228AED499}" sibTransId="{908667B0-96B3-4171-9C30-E38B35E2964C}"/>
    <dgm:cxn modelId="{4133A471-F9F2-4D9E-9254-A710E05CBB2C}" type="presOf" srcId="{000517CE-CC18-4806-B859-4BED48566E07}" destId="{375B5CAF-C6E5-40CA-B1E1-B1B2E6117F3C}" srcOrd="0" destOrd="0" presId="urn:microsoft.com/office/officeart/2005/8/layout/hProcess9"/>
    <dgm:cxn modelId="{E5110E99-D189-4150-A241-4190F324D63C}" type="presParOf" srcId="{18B9DE21-D7B3-4F69-A89A-022BDC5D8A9A}" destId="{AEB7BECF-5F11-4BAF-9E6C-F4906736C8DA}" srcOrd="0" destOrd="0" presId="urn:microsoft.com/office/officeart/2005/8/layout/hProcess9"/>
    <dgm:cxn modelId="{6655A3FF-7E99-4AEF-9D2E-6425A9B29EE7}" type="presParOf" srcId="{18B9DE21-D7B3-4F69-A89A-022BDC5D8A9A}" destId="{792FB3C4-85D1-4CB3-A12D-4B92A0E6BA6A}" srcOrd="1" destOrd="0" presId="urn:microsoft.com/office/officeart/2005/8/layout/hProcess9"/>
    <dgm:cxn modelId="{79012184-E8D9-4F76-8CB3-4BC2DE855E05}" type="presParOf" srcId="{792FB3C4-85D1-4CB3-A12D-4B92A0E6BA6A}" destId="{375B5CAF-C6E5-40CA-B1E1-B1B2E6117F3C}" srcOrd="0" destOrd="0" presId="urn:microsoft.com/office/officeart/2005/8/layout/hProcess9"/>
    <dgm:cxn modelId="{3C777748-127E-47A8-92CA-5ACF8300E9EB}" type="presParOf" srcId="{792FB3C4-85D1-4CB3-A12D-4B92A0E6BA6A}" destId="{04C219B7-2B97-4C1D-8C60-F2CAA034F168}" srcOrd="1" destOrd="0" presId="urn:microsoft.com/office/officeart/2005/8/layout/hProcess9"/>
    <dgm:cxn modelId="{EFD72FBA-5002-449F-BB8D-1D2AC1F6B8B6}" type="presParOf" srcId="{792FB3C4-85D1-4CB3-A12D-4B92A0E6BA6A}" destId="{FDF9A9D4-2827-49D1-8ED7-1271EFDA289D}" srcOrd="2" destOrd="0" presId="urn:microsoft.com/office/officeart/2005/8/layout/hProcess9"/>
    <dgm:cxn modelId="{A2497249-E083-4F44-AAA1-8C2134C55569}" type="presParOf" srcId="{792FB3C4-85D1-4CB3-A12D-4B92A0E6BA6A}" destId="{1B123AC9-B162-4145-904D-53B9D90A7952}" srcOrd="3" destOrd="0" presId="urn:microsoft.com/office/officeart/2005/8/layout/hProcess9"/>
    <dgm:cxn modelId="{CED3135E-1BCC-44AC-BF38-9DEBF5B78FC8}" type="presParOf" srcId="{792FB3C4-85D1-4CB3-A12D-4B92A0E6BA6A}" destId="{03F23B7E-1A8D-4673-A38B-60D2BE509EF3}" srcOrd="4" destOrd="0" presId="urn:microsoft.com/office/officeart/2005/8/layout/hProcess9"/>
    <dgm:cxn modelId="{856A189B-1E8E-4E92-A819-9F8A21F7EF3D}" type="presParOf" srcId="{792FB3C4-85D1-4CB3-A12D-4B92A0E6BA6A}" destId="{FB6049B8-4782-4AFC-A5F1-A8AE6753E9CA}" srcOrd="5" destOrd="0" presId="urn:microsoft.com/office/officeart/2005/8/layout/hProcess9"/>
    <dgm:cxn modelId="{A95EAA1B-A49D-463F-B34C-37C318FCD089}" type="presParOf" srcId="{792FB3C4-85D1-4CB3-A12D-4B92A0E6BA6A}" destId="{DACCB453-38EA-4C53-9940-2AB364F6352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67C9F-F5A1-4573-9F58-31C4BEA08E5C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7143-1E91-4621-904D-A6B9F78238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54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7143-1E91-4621-904D-A6B9F78238F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5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7143-1E91-4621-904D-A6B9F78238F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13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zar.sk/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www.careerjet.sk/" TargetMode="External"/><Relationship Id="rId2" Type="http://schemas.openxmlformats.org/officeDocument/2006/relationships/hyperlink" Target="https://porady.pracuj.pl/jak-napisac-podanie-o-pra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riera.zoznam.sk/" TargetMode="External"/><Relationship Id="rId5" Type="http://schemas.openxmlformats.org/officeDocument/2006/relationships/hyperlink" Target="https://www.bazos.sk/" TargetMode="External"/><Relationship Id="rId10" Type="http://schemas.openxmlformats.org/officeDocument/2006/relationships/hyperlink" Target="https://www.ekariera.sk/magazin/vzor-ziadosti-o-prijatie-do-zamestnania-ako-je-to-spravne/" TargetMode="External"/><Relationship Id="rId4" Type="http://schemas.openxmlformats.org/officeDocument/2006/relationships/hyperlink" Target="https://www.profesia.sk/" TargetMode="External"/><Relationship Id="rId9" Type="http://schemas.openxmlformats.org/officeDocument/2006/relationships/hyperlink" Target="https://www.profesia.sk/kariera-v-kocke/zivotopis/ako-napisat-dobry-zivotopi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ek\Desktop\Projekt Erasmus\httpwww.sbvez.comwp-contentuploads201702insurancc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12474"/>
            <a:ext cx="2555776" cy="106096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1735843"/>
            <a:ext cx="3600400" cy="68154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sk-SK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Príprava na vstup na pracovný trh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61579" y="1928505"/>
            <a:ext cx="3024336" cy="1314450"/>
          </a:xfrm>
        </p:spPr>
        <p:txBody>
          <a:bodyPr>
            <a:noAutofit/>
          </a:bodyPr>
          <a:lstStyle/>
          <a:p>
            <a:r>
              <a:rPr lang="sk-SK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Určený na hodiny Náuky o spoločnosti</a:t>
            </a:r>
          </a:p>
          <a:p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Umožní žiakom:</a:t>
            </a:r>
          </a:p>
          <a:p>
            <a:pPr>
              <a:buFont typeface="Wingdings" pitchFamily="2" charset="2"/>
              <a:buChar char="ü"/>
            </a:pPr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Spoznať potreby pracovného trhu</a:t>
            </a:r>
          </a:p>
          <a:p>
            <a:pPr>
              <a:buFont typeface="Wingdings" pitchFamily="2" charset="2"/>
              <a:buChar char="ü"/>
            </a:pPr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Vybrať si vzdelávací smer</a:t>
            </a:r>
          </a:p>
          <a:p>
            <a:pPr>
              <a:buFont typeface="Wingdings" pitchFamily="2" charset="2"/>
              <a:buChar char="ü"/>
            </a:pPr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Naučiť sa pripraviť dokumenty potrebné pri žiadosti o prácu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630816" y="4889584"/>
            <a:ext cx="1513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http://www.sbvez.com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362244" y="3320687"/>
            <a:ext cx="212372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WEBQUEST</a:t>
            </a:r>
          </a:p>
        </p:txBody>
      </p:sp>
      <p:sp>
        <p:nvSpPr>
          <p:cNvPr id="7" name="Prostokąt 6"/>
          <p:cNvSpPr/>
          <p:nvPr/>
        </p:nvSpPr>
        <p:spPr>
          <a:xfrm>
            <a:off x="773324" y="3837695"/>
            <a:ext cx="2088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/>
              <a:t>PRIPRAVILA: Estera </a:t>
            </a:r>
            <a:r>
              <a:rPr lang="pl-PL" sz="900" dirty="0" err="1"/>
              <a:t>Lysko</a:t>
            </a:r>
            <a:endParaRPr lang="pl-PL" sz="9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7D13710C-7AF6-4BF1-9068-F2C95BA36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0"/>
            <a:ext cx="9144000" cy="187723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453016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ek\Desktop\Projekt Erasmus\2.jpeg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-85205"/>
            <a:ext cx="9144000" cy="5228705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99542"/>
            <a:ext cx="8712968" cy="36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000" b="1" dirty="0">
                <a:solidFill>
                  <a:schemeClr val="bg1"/>
                </a:solidFill>
              </a:rPr>
              <a:t>Vzdelávanie v škole je začiatkom cesty k dospelosti.</a:t>
            </a:r>
          </a:p>
          <a:p>
            <a:pPr algn="ctr">
              <a:buNone/>
            </a:pPr>
            <a:r>
              <a:rPr lang="sk-SK" sz="2000" b="1" dirty="0">
                <a:solidFill>
                  <a:schemeClr val="bg1"/>
                </a:solidFill>
              </a:rPr>
              <a:t>A čo po škole? Najprv prázdniny… a neskôr? </a:t>
            </a:r>
          </a:p>
          <a:p>
            <a:pPr algn="ctr">
              <a:buNone/>
            </a:pPr>
            <a:r>
              <a:rPr lang="sk-SK" sz="2000" b="1" dirty="0">
                <a:solidFill>
                  <a:schemeClr val="bg1"/>
                </a:solidFill>
              </a:rPr>
              <a:t>Ďalšia škola? Vysoká škola? </a:t>
            </a:r>
          </a:p>
          <a:p>
            <a:pPr algn="ctr">
              <a:buNone/>
            </a:pPr>
            <a:endParaRPr lang="sk-SK" sz="20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pl-PL" sz="20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pl-PL" sz="2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sk-SK" sz="2000" b="1" dirty="0">
                <a:solidFill>
                  <a:schemeClr val="bg1"/>
                </a:solidFill>
              </a:rPr>
              <a:t>Potom práca? Aká práca? </a:t>
            </a:r>
          </a:p>
          <a:p>
            <a:pPr algn="ctr">
              <a:buNone/>
            </a:pPr>
            <a:r>
              <a:rPr lang="sk-SK" sz="2000" b="1" dirty="0">
                <a:solidFill>
                  <a:schemeClr val="bg1"/>
                </a:solidFill>
              </a:rPr>
              <a:t>A kde možno pracovať?</a:t>
            </a:r>
          </a:p>
          <a:p>
            <a:pPr algn="r">
              <a:buNone/>
            </a:pPr>
            <a:r>
              <a:rPr lang="sk-SK" sz="2000" b="1" dirty="0">
                <a:solidFill>
                  <a:schemeClr val="bg1"/>
                </a:solidFill>
              </a:rPr>
              <a:t>To sú pre mladého človeka neľahké otázky.</a:t>
            </a:r>
          </a:p>
          <a:p>
            <a:pPr algn="r">
              <a:buNone/>
            </a:pPr>
            <a:r>
              <a:rPr lang="sk-SK" sz="2000" b="1" dirty="0">
                <a:solidFill>
                  <a:schemeClr val="bg1"/>
                </a:solidFill>
              </a:rPr>
              <a:t>Skúsme nájsť na nich odpovede</a:t>
            </a:r>
            <a:r>
              <a:rPr lang="pl-PL" sz="2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4881890"/>
            <a:ext cx="1331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https://medium.com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0"/>
            <a:ext cx="3168352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ÚVOD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87574"/>
            <a:ext cx="5400600" cy="3744416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Preskúmate pracovný trh takým spôsobom, že si prezriete pracovné ponuku z dvoch miest: Mesta v ktorom bývate a ďalšieho mesta, ktoré sa nachádza blízko Vášho bydliska.</a:t>
            </a:r>
          </a:p>
          <a:p>
            <a:pPr algn="just">
              <a:buFont typeface="Wingdings" pitchFamily="2" charset="2"/>
              <a:buChar char="v"/>
            </a:pPr>
            <a:endParaRPr lang="sk-SK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Rozhodnete sa, aká práca Vás zaujíma – čo by ste chceli robiť.</a:t>
            </a:r>
          </a:p>
          <a:p>
            <a:pPr algn="just">
              <a:buNone/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Pripravíte svoj pracovný životopis a žiadosť o prijatie do zamestnania – tieto doklady budete potrebovať pri naozajstnom hľadaní práce.</a:t>
            </a:r>
            <a:endParaRPr lang="sk-SK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0" y="195486"/>
            <a:ext cx="284380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ÚLOHY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660232" y="4928056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https://www.workinentertainment.com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11" y="0"/>
            <a:ext cx="864829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568346"/>
              </p:ext>
            </p:extLst>
          </p:nvPr>
        </p:nvGraphicFramePr>
        <p:xfrm>
          <a:off x="0" y="123478"/>
          <a:ext cx="8964488" cy="502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0" y="195486"/>
            <a:ext cx="24837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PROCES</a:t>
            </a:r>
          </a:p>
        </p:txBody>
      </p:sp>
      <p:sp>
        <p:nvSpPr>
          <p:cNvPr id="13" name="Strzałka w prawo 12"/>
          <p:cNvSpPr/>
          <p:nvPr/>
        </p:nvSpPr>
        <p:spPr>
          <a:xfrm>
            <a:off x="2267744" y="1059582"/>
            <a:ext cx="504056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5868144" y="3147814"/>
            <a:ext cx="504056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 flipH="1">
            <a:off x="2699792" y="4155926"/>
            <a:ext cx="3456384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4716016" y="4928056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https://st.depositphotos.com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467544" y="771550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b="1" dirty="0"/>
              <a:t>Pracovné ponuky:</a:t>
            </a:r>
            <a:endParaRPr lang="sk-SK" b="1" i="1" dirty="0"/>
          </a:p>
          <a:p>
            <a:pPr>
              <a:buNone/>
            </a:pPr>
            <a:r>
              <a:rPr lang="pl-PL" dirty="0" smtClean="0">
                <a:hlinkClick r:id="rId4"/>
              </a:rPr>
              <a:t>https://www.profesia.sk/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5"/>
              </a:rPr>
              <a:t>https://www.bazos.sk/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6"/>
              </a:rPr>
              <a:t>https://kariera.zoznam.sk/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7"/>
              </a:rPr>
              <a:t>https://www.careerjet.sk/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8"/>
              </a:rPr>
              <a:t>https://www.bazar.sk/</a:t>
            </a:r>
            <a:endParaRPr lang="pl-PL" dirty="0" smtClean="0"/>
          </a:p>
          <a:p>
            <a:pPr>
              <a:buNone/>
            </a:pPr>
            <a:endParaRPr lang="sk-SK" b="1" dirty="0"/>
          </a:p>
          <a:p>
            <a:r>
              <a:rPr lang="sk-SK" b="1" dirty="0"/>
              <a:t>Ako pripraviť životopis:</a:t>
            </a:r>
          </a:p>
          <a:p>
            <a:pPr>
              <a:buNone/>
            </a:pPr>
            <a:r>
              <a:rPr lang="pl-PL" dirty="0" smtClean="0">
                <a:hlinkClick r:id="rId9"/>
              </a:rPr>
              <a:t>https://www.profesia.sk/kariera-v-kocke/zivotopis/ako-napisat-dobry-zivotopis/</a:t>
            </a:r>
            <a:endParaRPr lang="pl-PL" dirty="0" smtClean="0"/>
          </a:p>
          <a:p>
            <a:pPr>
              <a:buNone/>
            </a:pPr>
            <a:endParaRPr lang="sk-SK" b="1" dirty="0"/>
          </a:p>
          <a:p>
            <a:pPr>
              <a:buNone/>
            </a:pPr>
            <a:r>
              <a:rPr lang="sk-SK" b="1" i="1" dirty="0"/>
              <a:t>Ako napísať žiadosť o prijatie do zamestnania</a:t>
            </a:r>
            <a:r>
              <a:rPr lang="pl-PL" b="1" i="1" dirty="0"/>
              <a:t>:</a:t>
            </a:r>
          </a:p>
          <a:p>
            <a:pPr>
              <a:buNone/>
            </a:pPr>
            <a:r>
              <a:rPr lang="pl-PL" dirty="0" smtClean="0">
                <a:hlinkClick r:id="rId10"/>
              </a:rPr>
              <a:t>https://www.ekariera.sk/magazin/vzor-ziadosti-o-prijatie-do-zamestnania-ako-je-to-spravne/</a:t>
            </a:r>
            <a:endParaRPr lang="pl-PL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195486"/>
            <a:ext cx="2627784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ZDROJE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524328" y="4928056"/>
            <a:ext cx="1476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https://pl.depositphotos.com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ek\Desktop\Projekt Erasmus\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2754"/>
          </a:xfrm>
          <a:prstGeom prst="rect">
            <a:avLst/>
          </a:prstGeom>
          <a:noFill/>
        </p:spPr>
      </p:pic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316229"/>
              </p:ext>
            </p:extLst>
          </p:nvPr>
        </p:nvGraphicFramePr>
        <p:xfrm>
          <a:off x="1187625" y="1707655"/>
          <a:ext cx="6696742" cy="3024335"/>
        </p:xfrm>
        <a:graphic>
          <a:graphicData uri="http://schemas.openxmlformats.org/drawingml/2006/table">
            <a:tbl>
              <a:tblPr/>
              <a:tblGrid>
                <a:gridCol w="1903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2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5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5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2419">
                <a:tc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Verdana"/>
                      </a:endParaRPr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dirty="0">
                        <a:latin typeface="Verdan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noProof="0" dirty="0">
                          <a:latin typeface="Verdana"/>
                        </a:rPr>
                        <a:t>Počet</a:t>
                      </a:r>
                      <a:r>
                        <a:rPr lang="sk-SK" sz="1100" b="1" baseline="0" noProof="0" dirty="0">
                          <a:latin typeface="Verdana"/>
                        </a:rPr>
                        <a:t> bodov</a:t>
                      </a:r>
                      <a:endParaRPr lang="sk-SK" sz="11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419">
                <a:tc>
                  <a:txBody>
                    <a:bodyPr/>
                    <a:lstStyle/>
                    <a:p>
                      <a:pPr algn="ctr"/>
                      <a:r>
                        <a:rPr lang="sk-SK" sz="1100" b="1" noProof="0" dirty="0">
                          <a:latin typeface="Verdana"/>
                        </a:rPr>
                        <a:t>KRITÉRIA HODNOTENIA</a:t>
                      </a:r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100" b="1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1100" b="1" noProof="0" dirty="0">
                          <a:latin typeface="Verdana"/>
                        </a:rPr>
                        <a:t>0</a:t>
                      </a:r>
                      <a:endParaRPr lang="sk-SK" sz="11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100" b="1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1100" b="1" noProof="0" dirty="0">
                          <a:latin typeface="Verdana"/>
                        </a:rPr>
                        <a:t>1-2</a:t>
                      </a:r>
                      <a:endParaRPr lang="sk-SK" sz="11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100" b="1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1100" b="1" noProof="0" dirty="0">
                          <a:latin typeface="Verdana"/>
                        </a:rPr>
                        <a:t>3-4</a:t>
                      </a:r>
                      <a:endParaRPr lang="sk-SK" sz="11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7191">
                <a:tc>
                  <a:txBody>
                    <a:bodyPr/>
                    <a:lstStyle/>
                    <a:p>
                      <a:pPr algn="ctr"/>
                      <a:r>
                        <a:rPr lang="sk-SK" sz="1050" b="1" noProof="0" dirty="0">
                          <a:latin typeface="Verdana"/>
                        </a:rPr>
                        <a:t>Spolupráca</a:t>
                      </a:r>
                      <a:r>
                        <a:rPr lang="sk-SK" sz="1050" b="1" baseline="0" noProof="0" dirty="0">
                          <a:latin typeface="Verdana"/>
                        </a:rPr>
                        <a:t> v dvojčlenných skupinách</a:t>
                      </a:r>
                      <a:endParaRPr lang="sk-SK" sz="105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Chýbajúca spolupráca a diskusia</a:t>
                      </a:r>
                      <a:r>
                        <a:rPr lang="sk-SK" sz="900" baseline="0" noProof="0" dirty="0">
                          <a:latin typeface="Verdana"/>
                        </a:rPr>
                        <a:t>, nedorozumenia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Dobrá spolupráca, diskusia</a:t>
                      </a:r>
                      <a:r>
                        <a:rPr lang="sk-SK" sz="900" baseline="0" noProof="0" dirty="0">
                          <a:latin typeface="Verdana"/>
                        </a:rPr>
                        <a:t> na uvedenú tému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Vzorová spolupráca a konštruktívna diskusia na uvedenú tému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9421">
                <a:tc>
                  <a:txBody>
                    <a:bodyPr/>
                    <a:lstStyle/>
                    <a:p>
                      <a:pPr algn="ctr"/>
                      <a:r>
                        <a:rPr lang="sk-SK" sz="1050" b="1" noProof="0" dirty="0">
                          <a:latin typeface="Verdana"/>
                        </a:rPr>
                        <a:t>Pracovné zaangažovanie</a:t>
                      </a:r>
                      <a:r>
                        <a:rPr lang="sk-SK" sz="1050" b="1" baseline="0" noProof="0" dirty="0">
                          <a:latin typeface="Verdana"/>
                        </a:rPr>
                        <a:t> pri vyhľadávaní </a:t>
                      </a:r>
                      <a:r>
                        <a:rPr lang="sk-SK" sz="1050" b="1" noProof="0" dirty="0">
                          <a:latin typeface="Verdana"/>
                        </a:rPr>
                        <a:t>zaujímavej profesie</a:t>
                      </a:r>
                      <a:endParaRPr lang="sk-SK" sz="105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900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Chýbajúce zaangažovanie a entuziazmus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Priemerné zaangažovanie, výber profesie s ohľadom na záujmy a predispozície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Veľmi</a:t>
                      </a:r>
                      <a:r>
                        <a:rPr lang="sk-SK" sz="900" baseline="0" noProof="0" dirty="0">
                          <a:latin typeface="Verdana"/>
                        </a:rPr>
                        <a:t> dobré zaangažovanie, výber zaujímavého zamestnania s ohľadom na záujmy a predispozície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2885">
                <a:tc>
                  <a:txBody>
                    <a:bodyPr/>
                    <a:lstStyle/>
                    <a:p>
                      <a:pPr algn="ctr"/>
                      <a:r>
                        <a:rPr lang="sk-SK" sz="1050" b="1" noProof="0" dirty="0">
                          <a:latin typeface="Verdana"/>
                        </a:rPr>
                        <a:t>Kvalita pripravených</a:t>
                      </a:r>
                      <a:r>
                        <a:rPr lang="sk-SK" sz="1050" b="1" baseline="0" noProof="0" dirty="0">
                          <a:latin typeface="Verdana"/>
                        </a:rPr>
                        <a:t> pracovných dokumentov</a:t>
                      </a:r>
                      <a:endParaRPr lang="sk-SK" sz="105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900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Dokumenty</a:t>
                      </a:r>
                      <a:r>
                        <a:rPr lang="sk-SK" sz="900" baseline="0" noProof="0" dirty="0">
                          <a:latin typeface="Verdana"/>
                        </a:rPr>
                        <a:t> neboli pripravené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Pripravené dokumenty</a:t>
                      </a:r>
                      <a:r>
                        <a:rPr lang="sk-SK" sz="900" baseline="0" noProof="0" dirty="0">
                          <a:latin typeface="Verdana"/>
                        </a:rPr>
                        <a:t> obsahovali formálne, štylistické a gramatické chyby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Vzorovo pripravené dokumenty, prehľadné, bez štylistických a gramatických chýb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0" y="195486"/>
            <a:ext cx="2915816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HODNOTENIE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596336" y="123478"/>
            <a:ext cx="1547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http://www.wujinshike.com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arek\Desktop\Projekt Erasmus\oc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4268"/>
          </a:xfrm>
          <a:prstGeom prst="rect">
            <a:avLst/>
          </a:prstGeom>
          <a:noFill/>
        </p:spPr>
      </p:pic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05C7DBC9-F798-4E2B-8D27-5776288BD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891248"/>
              </p:ext>
            </p:extLst>
          </p:nvPr>
        </p:nvGraphicFramePr>
        <p:xfrm>
          <a:off x="1043608" y="987574"/>
          <a:ext cx="4464496" cy="31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1676626479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3023211500"/>
                    </a:ext>
                  </a:extLst>
                </a:gridCol>
              </a:tblGrid>
              <a:tr h="37274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BODY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HODNOTENIE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266682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0 - 4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nedostatočný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198261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4-5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prípustný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4985485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6-7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dostatočný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8361299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8-9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dobrý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1470042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10-11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veľmi dobrý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9818010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výborný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8877750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195486"/>
            <a:ext cx="42839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HODNOTENIE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740352" y="4928056"/>
            <a:ext cx="1403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https://www.highlands.edu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851670"/>
            <a:ext cx="8229600" cy="259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1900" dirty="0">
                <a:solidFill>
                  <a:srgbClr val="193B65"/>
                </a:solidFill>
              </a:rPr>
              <a:t>Viete už, čo budete robiť po skončení školy?</a:t>
            </a:r>
          </a:p>
          <a:p>
            <a:pPr algn="ctr">
              <a:buNone/>
            </a:pPr>
            <a:r>
              <a:rPr lang="sk-SK" sz="1900" dirty="0">
                <a:solidFill>
                  <a:srgbClr val="193B65"/>
                </a:solidFill>
              </a:rPr>
              <a:t>Prezreli ste si pracovné ponuky a určite ste zistili, že existuje veľa zaujímavých zamestnaní! Dokážete už napísať životopis a žiadosť o prijatie do práce.</a:t>
            </a:r>
          </a:p>
          <a:p>
            <a:pPr algn="ctr">
              <a:buNone/>
            </a:pPr>
            <a:r>
              <a:rPr lang="sk-SK" sz="1900" dirty="0">
                <a:solidFill>
                  <a:srgbClr val="193B65"/>
                </a:solidFill>
              </a:rPr>
              <a:t>Už onedlho si budete môcť vybrať smer ďalšieho vzdelávania, aby ste niekedy mohli nájsť zaujímavú prácu. Dobre si to premyslite a porozprávajte sa o tom s rodičmi a učiteľmi. Hľadajte informácie aj na internete.  </a:t>
            </a:r>
            <a:r>
              <a:rPr lang="sk-SK" sz="2000" b="1" spc="600" dirty="0">
                <a:solidFill>
                  <a:srgbClr val="193B65"/>
                </a:solidFill>
              </a:rPr>
              <a:t>Veľa úspechov</a:t>
            </a:r>
            <a:r>
              <a:rPr lang="sk-SK" sz="2800" b="1" spc="600" dirty="0">
                <a:solidFill>
                  <a:srgbClr val="193B65"/>
                </a:solidFill>
              </a:rPr>
              <a:t>!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D20F6F8-78B6-418A-BEAA-938060B53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8"/>
            <a:ext cx="9144000" cy="187723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22" y="45711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607</TotalTime>
  <Words>492</Words>
  <Application>Microsoft Office PowerPoint</Application>
  <PresentationFormat>Pokaz na ekranie (16:9)</PresentationFormat>
  <Paragraphs>94</Paragraphs>
  <Slides>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Motyw pakietu Office</vt:lpstr>
      <vt:lpstr> Príprava na vstup na pracovný trh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WebQuest Wybór szkoły i zawodu</dc:title>
  <dc:creator>Darek</dc:creator>
  <cp:lastModifiedBy>Anna Basta</cp:lastModifiedBy>
  <cp:revision>78</cp:revision>
  <dcterms:created xsi:type="dcterms:W3CDTF">2018-01-16T21:02:55Z</dcterms:created>
  <dcterms:modified xsi:type="dcterms:W3CDTF">2020-01-16T10:07:08Z</dcterms:modified>
</cp:coreProperties>
</file>