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1" r:id="rId4"/>
    <p:sldId id="262" r:id="rId5"/>
    <p:sldId id="276" r:id="rId6"/>
    <p:sldId id="263" r:id="rId7"/>
    <p:sldId id="264" r:id="rId8"/>
    <p:sldId id="274" r:id="rId9"/>
    <p:sldId id="265" r:id="rId10"/>
    <p:sldId id="266" r:id="rId11"/>
    <p:sldId id="267" r:id="rId12"/>
    <p:sldId id="268" r:id="rId13"/>
    <p:sldId id="269" r:id="rId14"/>
    <p:sldId id="275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0A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07" autoAdjust="0"/>
    <p:restoredTop sz="94660"/>
  </p:normalViewPr>
  <p:slideViewPr>
    <p:cSldViewPr snapToGrid="0">
      <p:cViewPr varScale="1">
        <p:scale>
          <a:sx n="89" d="100"/>
          <a:sy n="89" d="100"/>
        </p:scale>
        <p:origin x="34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C6F01-6CC1-428D-A4D0-F4012A862F2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24812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20291-EAF3-47D3-BF8C-E0889E482CD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93877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671956-B2BC-434C-89E2-013A96FD6AA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341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80952-A0BE-4943-AD95-75A21C58478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82460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69EAB-8F5E-48E3-90EA-D92EC8B8CF4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29682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E8F0F8-C599-49C2-949A-4BCBB68600B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81082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E0228-44AC-4945-A2AD-8DB3876670E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18177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53E1C-4F00-4DBC-BB31-028CFBFB019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063223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1B6AF-E905-4B16-A0B6-F52B335AAF5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87489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E772F-0055-4E72-A20B-B27B3851653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20389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31E3AD-CD9A-4BE8-A0F6-9EE6FB23EDE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26423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18FCE0A4-457B-469C-97E2-407AAC32C1F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16083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referaty.aktuality.sk/grecka-abeceda/referat-8883?i9=2be40596c775" TargetMode="External"/><Relationship Id="rId3" Type="http://schemas.openxmlformats.org/officeDocument/2006/relationships/hyperlink" Target="https://sk.wikipedia.org/wiki/Egyptsk%C3%A9_p%C3%ADsmo" TargetMode="External"/><Relationship Id="rId7" Type="http://schemas.openxmlformats.org/officeDocument/2006/relationships/hyperlink" Target="https://referaty.aktuality.sk/vyvoj-pisma/referat-6988?i9=2be40596c775" TargetMode="External"/><Relationship Id="rId2" Type="http://schemas.openxmlformats.org/officeDocument/2006/relationships/hyperlink" Target="https://sk.wikipedia.org/wiki/Dejiny_p%C3%ADsma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blog.subject.sk/grafika/grafika-rozne/pismo-a-jeho-historia-v-skratke.html" TargetMode="External"/><Relationship Id="rId5" Type="http://schemas.openxmlformats.org/officeDocument/2006/relationships/hyperlink" Target="https://sk.wikipedia.org/wiki/Gr%C3%A9cke_p%C3%ADsmo" TargetMode="External"/><Relationship Id="rId4" Type="http://schemas.openxmlformats.org/officeDocument/2006/relationships/hyperlink" Target="https://sk.wikipedia.org/wiki/Egyptsk%C3%A9_hieroglyfick%C3%A9_p%C3%ADsmo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referaty.aktuality.sk/pismo-historia-pisma/referat-7150?i9=2be40596c775" TargetMode="External"/><Relationship Id="rId2" Type="http://schemas.openxmlformats.org/officeDocument/2006/relationships/hyperlink" Target="https://referaty.aktuality.sk/vyvoj-pisma/referat-6988?i9=2be40596c775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zones.sk/studentske-prace/geografia/7281-egypstske-hieroglyfy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217081" y="2228671"/>
            <a:ext cx="939338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5000" i="1" dirty="0">
                <a:solidFill>
                  <a:srgbClr val="5A0A12"/>
                </a:solidFill>
                <a:latin typeface="Freestyle Script" panose="030804020302050B0404" pitchFamily="66" charset="0"/>
              </a:rPr>
              <a:t>Dejiny písma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644970" y="4538004"/>
            <a:ext cx="1106423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k-SK" sz="2800" dirty="0">
                <a:latin typeface="Bradley Hand ITC" panose="03070402050302030203" pitchFamily="66" charset="0"/>
              </a:rPr>
              <a:t>Web </a:t>
            </a:r>
            <a:r>
              <a:rPr lang="sk-SK" sz="2800" dirty="0" err="1">
                <a:latin typeface="Bradley Hand ITC" panose="03070402050302030203" pitchFamily="66" charset="0"/>
              </a:rPr>
              <a:t>Quest</a:t>
            </a:r>
            <a:r>
              <a:rPr lang="sk-SK" sz="2800" dirty="0">
                <a:latin typeface="Bradley Hand ITC" panose="03070402050302030203" pitchFamily="66" charset="0"/>
              </a:rPr>
              <a:t> určený pre žiakov druhého stupňa základných škôl s poruchami sluchu ako pomôcka na hodinách dejepisu. </a:t>
            </a:r>
          </a:p>
          <a:p>
            <a:pPr algn="r"/>
            <a:r>
              <a:rPr lang="sk-SK" sz="2800" dirty="0">
                <a:latin typeface="Bradley Hand ITC" panose="03070402050302030203" pitchFamily="66" charset="0"/>
              </a:rPr>
              <a:t>Pripravila : Barbara </a:t>
            </a:r>
            <a:r>
              <a:rPr lang="sk-SK" sz="2800" dirty="0" err="1">
                <a:latin typeface="Bradley Hand ITC" panose="03070402050302030203" pitchFamily="66" charset="0"/>
              </a:rPr>
              <a:t>Bobro</a:t>
            </a:r>
            <a:endParaRPr lang="sk-SK" sz="2800" dirty="0">
              <a:latin typeface="Bradley Hand ITC" panose="03070402050302030203" pitchFamily="66" charset="0"/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D3141E0E-0CA5-4109-BF6D-CCBFBA9094D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50297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462" y="6300787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3224865"/>
      </p:ext>
    </p:extLst>
  </p:cSld>
  <p:clrMapOvr>
    <a:masterClrMapping/>
  </p:clrMapOvr>
  <p:transition>
    <p:zoom dir="in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432408"/>
            <a:ext cx="3713018" cy="1072197"/>
          </a:xfrm>
        </p:spPr>
        <p:txBody>
          <a:bodyPr/>
          <a:lstStyle/>
          <a:p>
            <a:r>
              <a:rPr lang="pl-PL" dirty="0">
                <a:solidFill>
                  <a:srgbClr val="002060"/>
                </a:solidFill>
                <a:latin typeface="Monotype Corsiva" panose="03010101010201010101" pitchFamily="66" charset="0"/>
              </a:rPr>
              <a:t>Zdroje 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28649" y="1468236"/>
            <a:ext cx="10615613" cy="2709948"/>
          </a:xfrm>
          <a:ln>
            <a:noFill/>
          </a:ln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dirty="0" smtClean="0">
                <a:hlinkClick r:id="rId2"/>
              </a:rPr>
              <a:t>https://sk.wikipedia.org/wiki/Dejiny_p%C3%ADsma</a:t>
            </a:r>
            <a:endParaRPr lang="pl-PL" dirty="0" smtClean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dirty="0" smtClean="0">
                <a:hlinkClick r:id="rId3"/>
              </a:rPr>
              <a:t>https://sk.wikipedia.org/wiki/Egyptsk%C3%A9_p%C3%ADsmo</a:t>
            </a:r>
            <a:endParaRPr lang="pl-PL" dirty="0" smtClean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dirty="0" smtClean="0">
                <a:hlinkClick r:id="rId4"/>
              </a:rPr>
              <a:t>https://sk.wikipedia.org/wiki/Egyptsk%C3%A9_hieroglyfick%C3%A9_p%C3%ADsmo</a:t>
            </a:r>
            <a:endParaRPr lang="pl-PL" dirty="0" smtClean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dirty="0" smtClean="0">
                <a:hlinkClick r:id="rId5"/>
              </a:rPr>
              <a:t>https://sk.wikipedia.org/wiki/Gr%C3%A9cke_p%C3%ADsmo</a:t>
            </a:r>
            <a:endParaRPr lang="pl-PL" dirty="0" smtClean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dirty="0" smtClean="0">
                <a:hlinkClick r:id="rId6"/>
              </a:rPr>
              <a:t>https://blog.subject.sk/grafika/grafika-rozne/pismo-a-jeho-historia-v-skratke.html</a:t>
            </a:r>
            <a:endParaRPr lang="pl-PL" dirty="0" smtClean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dirty="0" smtClean="0">
                <a:hlinkClick r:id="rId7"/>
              </a:rPr>
              <a:t>https</a:t>
            </a:r>
            <a:r>
              <a:rPr lang="pl-PL" dirty="0" smtClean="0">
                <a:hlinkClick r:id="rId7"/>
              </a:rPr>
              <a:t>://referaty.aktuality.sk/vyvoj-pisma/referat-6988?i9=2be40596c775</a:t>
            </a:r>
            <a:endParaRPr lang="pl-PL" dirty="0" smtClean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dirty="0" smtClean="0">
                <a:hlinkClick r:id="rId8"/>
              </a:rPr>
              <a:t>https://referaty.aktuality.sk/grecka-abeceda/referat-8883?i9=2be40596c775</a:t>
            </a:r>
            <a:endParaRPr lang="pl-PL" dirty="0" smtClean="0">
              <a:solidFill>
                <a:srgbClr val="002060"/>
              </a:solidFill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endParaRPr lang="pl-PL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endParaRPr lang="pl-PL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endParaRPr lang="pl-PL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10405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60465" y="299403"/>
            <a:ext cx="2823556" cy="1014008"/>
          </a:xfrm>
        </p:spPr>
        <p:txBody>
          <a:bodyPr/>
          <a:lstStyle/>
          <a:p>
            <a:r>
              <a:rPr lang="pl-PL" dirty="0">
                <a:solidFill>
                  <a:srgbClr val="002060"/>
                </a:solidFill>
                <a:latin typeface="Monotype Corsiva" panose="03010101010201010101" pitchFamily="66" charset="0"/>
              </a:rPr>
              <a:t>Zdroje </a:t>
            </a:r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1055" y="373813"/>
            <a:ext cx="9332422" cy="1655762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v"/>
            </a:pPr>
            <a:endParaRPr lang="pl-PL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pl-PL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dirty="0" smtClean="0">
                <a:hlinkClick r:id="rId2"/>
              </a:rPr>
              <a:t>https://referaty.aktuality.sk/vyvoj-pisma/referat-6988?i9=2be40596c775</a:t>
            </a:r>
            <a:endParaRPr lang="pl-PL" dirty="0" smtClean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dirty="0" smtClean="0">
                <a:hlinkClick r:id="rId3"/>
              </a:rPr>
              <a:t>https://referaty.aktuality.sk/pismo-historia-pisma/referat-7150?i9=2be40596c775</a:t>
            </a:r>
            <a:endParaRPr lang="pl-PL" dirty="0" smtClean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dirty="0" smtClean="0">
                <a:hlinkClick r:id="rId4"/>
              </a:rPr>
              <a:t>https</a:t>
            </a:r>
            <a:r>
              <a:rPr lang="pl-PL" dirty="0" smtClean="0">
                <a:hlinkClick r:id="rId4"/>
              </a:rPr>
              <a:t>://www.zones.sk/studentske-prace/geografia/7281-egypstske-hieroglyfy/</a:t>
            </a:r>
            <a:endParaRPr lang="pl-PL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pl-PL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pl-PL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626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10342" y="365906"/>
            <a:ext cx="3671455" cy="905942"/>
          </a:xfrm>
          <a:ln>
            <a:noFill/>
          </a:ln>
        </p:spPr>
        <p:txBody>
          <a:bodyPr/>
          <a:lstStyle/>
          <a:p>
            <a:r>
              <a:rPr lang="sk-SK" dirty="0">
                <a:solidFill>
                  <a:srgbClr val="002060"/>
                </a:solidFill>
                <a:latin typeface="Monotype Corsiva" panose="03010101010201010101" pitchFamily="66" charset="0"/>
              </a:rPr>
              <a:t>Hodnotenie</a:t>
            </a:r>
            <a:endParaRPr lang="sk-SK" dirty="0">
              <a:solidFill>
                <a:srgbClr val="002060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3478426"/>
              </p:ext>
            </p:extLst>
          </p:nvPr>
        </p:nvGraphicFramePr>
        <p:xfrm>
          <a:off x="382385" y="1446416"/>
          <a:ext cx="10706796" cy="48407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6699">
                  <a:extLst>
                    <a:ext uri="{9D8B030D-6E8A-4147-A177-3AD203B41FA5}">
                      <a16:colId xmlns:a16="http://schemas.microsoft.com/office/drawing/2014/main" xmlns="" val="3525695255"/>
                    </a:ext>
                  </a:extLst>
                </a:gridCol>
                <a:gridCol w="2676699">
                  <a:extLst>
                    <a:ext uri="{9D8B030D-6E8A-4147-A177-3AD203B41FA5}">
                      <a16:colId xmlns:a16="http://schemas.microsoft.com/office/drawing/2014/main" xmlns="" val="1491068511"/>
                    </a:ext>
                  </a:extLst>
                </a:gridCol>
                <a:gridCol w="2676699">
                  <a:extLst>
                    <a:ext uri="{9D8B030D-6E8A-4147-A177-3AD203B41FA5}">
                      <a16:colId xmlns:a16="http://schemas.microsoft.com/office/drawing/2014/main" xmlns="" val="278899244"/>
                    </a:ext>
                  </a:extLst>
                </a:gridCol>
                <a:gridCol w="2676699">
                  <a:extLst>
                    <a:ext uri="{9D8B030D-6E8A-4147-A177-3AD203B41FA5}">
                      <a16:colId xmlns:a16="http://schemas.microsoft.com/office/drawing/2014/main" xmlns="" val="1849569687"/>
                    </a:ext>
                  </a:extLst>
                </a:gridCol>
              </a:tblGrid>
              <a:tr h="573577"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Monotype Corsiva" panose="03010101010201010101" pitchFamily="66" charset="0"/>
                        </a:rPr>
                        <a:t>Počet bodov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latin typeface="Monotype Corsiva" panose="03010101010201010101" pitchFamily="66" charset="0"/>
                        </a:rPr>
                        <a:t>Bod č. 1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latin typeface="Monotype Corsiva" panose="03010101010201010101" pitchFamily="66" charset="0"/>
                        </a:rPr>
                        <a:t>Bod č. 2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latin typeface="Monotype Corsiva" panose="03010101010201010101" pitchFamily="66" charset="0"/>
                        </a:rPr>
                        <a:t>Bod č. 3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95148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2400" dirty="0">
                          <a:latin typeface="Monotype Corsiva" panose="03010101010201010101" pitchFamily="66" charset="0"/>
                        </a:rPr>
                        <a:t>Obsahová stránka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otype Corsiva" panose="03010101010201010101" pitchFamily="66" charset="0"/>
                          <a:ea typeface="Lucida Sans Unicode" pitchFamily="2"/>
                          <a:cs typeface="Mangal" pitchFamily="2"/>
                        </a:rPr>
                        <a:t>Neúplné informácie.</a:t>
                      </a:r>
                    </a:p>
                    <a:p>
                      <a:pPr marL="0" marR="0" lvl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otype Corsiva" panose="03010101010201010101" pitchFamily="66" charset="0"/>
                          <a:ea typeface="Lucida Sans Unicode" pitchFamily="2"/>
                          <a:cs typeface="Mangal" pitchFamily="2"/>
                        </a:rPr>
                        <a:t>Informácie, ktoré nesúvisia s témou. Nesprávne informácie.</a:t>
                      </a:r>
                    </a:p>
                    <a:p>
                      <a:pPr marL="0" marR="0" lvl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otype Corsiva" panose="03010101010201010101" pitchFamily="66" charset="0"/>
                          <a:ea typeface="Lucida Sans Unicode" pitchFamily="2"/>
                          <a:cs typeface="Mangal" pitchFamily="2"/>
                        </a:rPr>
                        <a:t>Slabé využitie zdrojov.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otype Corsiva" panose="03010101010201010101" pitchFamily="66" charset="0"/>
                          <a:ea typeface="+mn-ea"/>
                          <a:cs typeface="+mn-cs"/>
                        </a:rPr>
                        <a:t>Spracovanie všetkých otázok v súlade s témou. Využitie všetkých uvedených zdrojov.</a:t>
                      </a:r>
                    </a:p>
                    <a:p>
                      <a:pPr algn="ctr"/>
                      <a:endParaRPr lang="sk-SK" sz="2400" dirty="0">
                        <a:latin typeface="Monotype Corsiva" panose="03010101010201010101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sk-SK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otype Corsiva" panose="03010101010201010101" pitchFamily="66" charset="0"/>
                          <a:ea typeface="+mn-ea"/>
                          <a:cs typeface="+mn-cs"/>
                        </a:rPr>
                        <a:t>Vyčerpávajúce spracovanie témy. Veľmi dobré využitie uvedených zdrojov a informácií.</a:t>
                      </a:r>
                      <a:endParaRPr lang="sk-SK" sz="2000" dirty="0">
                        <a:latin typeface="Monotype Corsiva" panose="03010101010201010101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493816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2400" dirty="0">
                          <a:latin typeface="Monotype Corsiva" panose="03010101010201010101" pitchFamily="66" charset="0"/>
                        </a:rPr>
                        <a:t>Estetický dojem</a:t>
                      </a:r>
                      <a:endParaRPr lang="sk-SK" sz="2400" baseline="0" dirty="0">
                        <a:latin typeface="Monotype Corsiva" panose="03010101010201010101" pitchFamily="66" charset="0"/>
                      </a:endParaRPr>
                    </a:p>
                    <a:p>
                      <a:pPr algn="ctr"/>
                      <a:endParaRPr lang="sk-SK" sz="2400" dirty="0">
                        <a:latin typeface="Monotype Corsiva" panose="03010101010201010101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otype Corsiva" panose="03010101010201010101" pitchFamily="66" charset="0"/>
                          <a:ea typeface="Lucida Sans Unicode" pitchFamily="2"/>
                          <a:cs typeface="Mangal" pitchFamily="2"/>
                        </a:rPr>
                        <a:t>Práca nečitateľná a neestetická.</a:t>
                      </a:r>
                    </a:p>
                    <a:p>
                      <a:pPr marL="0" marR="0" lvl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otype Corsiva" panose="03010101010201010101" pitchFamily="66" charset="0"/>
                          <a:ea typeface="Lucida Sans Unicode" pitchFamily="2"/>
                          <a:cs typeface="Mangal" pitchFamily="2"/>
                        </a:rPr>
                        <a:t>Informácie sú povrchné a chaotické.</a:t>
                      </a:r>
                      <a:endParaRPr lang="sk-SK" sz="2400" dirty="0">
                        <a:latin typeface="Monotype Corsiva" panose="03010101010201010101" pitchFamily="66" charset="0"/>
                      </a:endParaRPr>
                    </a:p>
                    <a:p>
                      <a:pPr algn="ctr"/>
                      <a:endParaRPr lang="sk-SK" sz="2400" dirty="0">
                        <a:latin typeface="Monotype Corsiva" panose="03010101010201010101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otype Corsiva" panose="03010101010201010101" pitchFamily="66" charset="0"/>
                          <a:ea typeface="Lucida Sans Unicode" pitchFamily="2"/>
                          <a:cs typeface="Mangal" pitchFamily="2"/>
                        </a:rPr>
                        <a:t>Práca pekná, čitateľná a estetická.</a:t>
                      </a:r>
                    </a:p>
                    <a:p>
                      <a:pPr marL="0" marR="0" lvl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otype Corsiva" panose="03010101010201010101" pitchFamily="66" charset="0"/>
                          <a:ea typeface="Lucida Sans Unicode" pitchFamily="2"/>
                          <a:cs typeface="Mangal" pitchFamily="2"/>
                        </a:rPr>
                        <a:t>Informácie na stránke sú dobre rozmiestnené.</a:t>
                      </a:r>
                    </a:p>
                    <a:p>
                      <a:pPr algn="ctr"/>
                      <a:endParaRPr lang="sk-SK" sz="2400" dirty="0">
                        <a:latin typeface="Monotype Corsiva" panose="03010101010201010101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otype Corsiva" panose="03010101010201010101" pitchFamily="66" charset="0"/>
                          <a:ea typeface="Lucida Sans Unicode" pitchFamily="2"/>
                          <a:cs typeface="Mangal" pitchFamily="2"/>
                        </a:rPr>
                        <a:t>Prezentácia veľmi estetická a čitateľná. Prehľadná a motivujúca k tomu, aby ste sa s ňou oboznámili. Informácie sú dobre rozmiestnené na stránke. Vhodne volená grafika.</a:t>
                      </a:r>
                    </a:p>
                    <a:p>
                      <a:pPr algn="ctr"/>
                      <a:endParaRPr lang="sk-SK" sz="2400" dirty="0">
                        <a:latin typeface="Monotype Corsiva" panose="03010101010201010101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24163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65609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84909" y="557097"/>
            <a:ext cx="3239193" cy="922568"/>
          </a:xfrm>
        </p:spPr>
        <p:txBody>
          <a:bodyPr/>
          <a:lstStyle/>
          <a:p>
            <a:r>
              <a:rPr lang="sk-SK" dirty="0">
                <a:solidFill>
                  <a:srgbClr val="002060"/>
                </a:solidFill>
                <a:latin typeface="Monotype Corsiva" panose="03010101010201010101" pitchFamily="66" charset="0"/>
              </a:rPr>
              <a:t>Hodnotenie</a:t>
            </a:r>
            <a:endParaRPr lang="sk-SK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009744"/>
              </p:ext>
            </p:extLst>
          </p:nvPr>
        </p:nvGraphicFramePr>
        <p:xfrm>
          <a:off x="710276" y="1609128"/>
          <a:ext cx="10196024" cy="423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9006">
                  <a:extLst>
                    <a:ext uri="{9D8B030D-6E8A-4147-A177-3AD203B41FA5}">
                      <a16:colId xmlns:a16="http://schemas.microsoft.com/office/drawing/2014/main" xmlns="" val="1621195799"/>
                    </a:ext>
                  </a:extLst>
                </a:gridCol>
                <a:gridCol w="2549006">
                  <a:extLst>
                    <a:ext uri="{9D8B030D-6E8A-4147-A177-3AD203B41FA5}">
                      <a16:colId xmlns:a16="http://schemas.microsoft.com/office/drawing/2014/main" xmlns="" val="1183095312"/>
                    </a:ext>
                  </a:extLst>
                </a:gridCol>
                <a:gridCol w="2549006">
                  <a:extLst>
                    <a:ext uri="{9D8B030D-6E8A-4147-A177-3AD203B41FA5}">
                      <a16:colId xmlns:a16="http://schemas.microsoft.com/office/drawing/2014/main" xmlns="" val="2177774920"/>
                    </a:ext>
                  </a:extLst>
                </a:gridCol>
                <a:gridCol w="2549006">
                  <a:extLst>
                    <a:ext uri="{9D8B030D-6E8A-4147-A177-3AD203B41FA5}">
                      <a16:colId xmlns:a16="http://schemas.microsoft.com/office/drawing/2014/main" xmlns="" val="27650208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2000" noProof="0" dirty="0">
                          <a:latin typeface="Monotype Corsiva" panose="03010101010201010101" pitchFamily="66" charset="0"/>
                        </a:rPr>
                        <a:t>Počet bodov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noProof="0" dirty="0">
                          <a:latin typeface="Monotype Corsiva" panose="03010101010201010101" pitchFamily="66" charset="0"/>
                        </a:rPr>
                        <a:t>Bod č. 1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noProof="0" dirty="0">
                          <a:latin typeface="Monotype Corsiva" panose="03010101010201010101" pitchFamily="66" charset="0"/>
                        </a:rPr>
                        <a:t>Bod č. 2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noProof="0" dirty="0">
                          <a:latin typeface="Monotype Corsiva" panose="03010101010201010101" pitchFamily="66" charset="0"/>
                        </a:rPr>
                        <a:t>Bod č. 3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45647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2000" noProof="0" dirty="0">
                          <a:latin typeface="Monotype Corsiva" panose="03010101010201010101" pitchFamily="66" charset="0"/>
                        </a:rPr>
                        <a:t>Prezentácia vlastnej práce</a:t>
                      </a:r>
                    </a:p>
                    <a:p>
                      <a:pPr algn="ctr"/>
                      <a:endParaRPr lang="sk-SK" sz="2000" noProof="0" dirty="0">
                        <a:latin typeface="Monotype Corsiva" panose="03010101010201010101" pitchFamily="66" charset="0"/>
                      </a:endParaRPr>
                    </a:p>
                    <a:p>
                      <a:pPr algn="ctr"/>
                      <a:endParaRPr lang="sk-SK" sz="2000" noProof="0" dirty="0">
                        <a:latin typeface="Monotype Corsiva" panose="03010101010201010101" pitchFamily="66" charset="0"/>
                      </a:endParaRPr>
                    </a:p>
                    <a:p>
                      <a:pPr algn="ctr"/>
                      <a:endParaRPr lang="sk-SK" sz="2000" noProof="0" dirty="0">
                        <a:latin typeface="Monotype Corsiva" panose="03010101010201010101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otype Corsiva" panose="03010101010201010101" pitchFamily="66" charset="0"/>
                          <a:ea typeface="+mn-ea"/>
                          <a:cs typeface="+mn-cs"/>
                        </a:rPr>
                        <a:t>Informácie len čítané, slabá znalosť témy a slovíčok. Neschopnosť odpovedať na otázky učiteľa.</a:t>
                      </a:r>
                    </a:p>
                    <a:p>
                      <a:pPr algn="ctr"/>
                      <a:endParaRPr lang="sk-SK" sz="2000" noProof="0" dirty="0">
                        <a:latin typeface="Monotype Corsiva" panose="03010101010201010101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otype Corsiva" panose="03010101010201010101" pitchFamily="66" charset="0"/>
                          <a:ea typeface="+mn-ea"/>
                          <a:cs typeface="+mn-cs"/>
                        </a:rPr>
                        <a:t>Informácie čiastočne čítané a čiastočne prezentované samostatne (v posunkovej reči). Slabá znalosť témy – žiak dokáže odpovedať len na niektoré otázky. </a:t>
                      </a:r>
                      <a:endParaRPr lang="sk-SK" sz="2000" noProof="0" dirty="0">
                        <a:latin typeface="Monotype Corsiva" panose="03010101010201010101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otype Corsiva" panose="03010101010201010101" pitchFamily="66" charset="0"/>
                          <a:ea typeface="+mn-ea"/>
                          <a:cs typeface="+mn-cs"/>
                        </a:rPr>
                        <a:t>Samostatná prezentácia práce, veľmi dobrá znalosť témy. Správne odpovede na otázky učiteľa.</a:t>
                      </a:r>
                    </a:p>
                    <a:p>
                      <a:pPr algn="ctr"/>
                      <a:endParaRPr lang="sk-SK" sz="2000" noProof="0" dirty="0">
                        <a:latin typeface="Monotype Corsiva" panose="03010101010201010101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46533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2000" noProof="0" dirty="0">
                          <a:latin typeface="Monotype Corsiva" panose="03010101010201010101" pitchFamily="66" charset="0"/>
                        </a:rPr>
                        <a:t>Spolupráca v skupine</a:t>
                      </a:r>
                    </a:p>
                    <a:p>
                      <a:endParaRPr lang="sk-SK" sz="2000" noProof="0" dirty="0">
                        <a:latin typeface="Monotype Corsiva" panose="03010101010201010101" pitchFamily="66" charset="0"/>
                      </a:endParaRPr>
                    </a:p>
                    <a:p>
                      <a:endParaRPr lang="sk-SK" sz="2000" noProof="0" dirty="0">
                        <a:latin typeface="Monotype Corsiva" panose="03010101010201010101" pitchFamily="66" charset="0"/>
                      </a:endParaRPr>
                    </a:p>
                    <a:p>
                      <a:endParaRPr lang="sk-SK" sz="2000" noProof="0" dirty="0">
                        <a:latin typeface="Monotype Corsiva" panose="03010101010201010101" pitchFamily="66" charset="0"/>
                      </a:endParaRPr>
                    </a:p>
                    <a:p>
                      <a:endParaRPr lang="sk-SK" sz="2000" noProof="0" dirty="0">
                        <a:latin typeface="Monotype Corsiva" panose="03010101010201010101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otype Corsiva" panose="03010101010201010101" pitchFamily="66" charset="0"/>
                          <a:ea typeface="+mn-ea"/>
                          <a:cs typeface="+mn-cs"/>
                        </a:rPr>
                        <a:t>Chýbajúce zaangažovanie všetkých členov skupiny, slabá komunikácia v skupine.</a:t>
                      </a:r>
                    </a:p>
                    <a:p>
                      <a:endParaRPr lang="sk-SK" sz="2000" noProof="0" dirty="0">
                        <a:latin typeface="Monotype Corsiva" panose="03010101010201010101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otype Corsiva" panose="03010101010201010101" pitchFamily="66" charset="0"/>
                          <a:ea typeface="+mn-ea"/>
                          <a:cs typeface="+mn-cs"/>
                        </a:rPr>
                        <a:t>Pracovné zaangažovanie celej skupiny. Drobné nedorozumenia.</a:t>
                      </a:r>
                    </a:p>
                    <a:p>
                      <a:endParaRPr lang="sk-SK" sz="2000" noProof="0" dirty="0">
                        <a:latin typeface="Monotype Corsiva" panose="03010101010201010101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otype Corsiva" panose="03010101010201010101" pitchFamily="66" charset="0"/>
                          <a:ea typeface="+mn-ea"/>
                          <a:cs typeface="+mn-cs"/>
                        </a:rPr>
                        <a:t>Veľmi dobrá spolupráca v skupine. Dobrá komunikácia a výmena informácií.</a:t>
                      </a:r>
                    </a:p>
                    <a:p>
                      <a:endParaRPr lang="sk-SK" sz="2000" noProof="0" dirty="0">
                        <a:latin typeface="Monotype Corsiva" panose="03010101010201010101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689984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89030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933500" y="485539"/>
            <a:ext cx="332334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6000" dirty="0">
                <a:solidFill>
                  <a:srgbClr val="002060"/>
                </a:solidFill>
                <a:latin typeface="Monotype Corsiva" panose="03010101010201010101" pitchFamily="66" charset="0"/>
                <a:ea typeface="+mj-ea"/>
                <a:cs typeface="+mj-cs"/>
              </a:rPr>
              <a:t>Hodnotenie</a:t>
            </a:r>
            <a:endParaRPr lang="sk-SK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1498011"/>
              </p:ext>
            </p:extLst>
          </p:nvPr>
        </p:nvGraphicFramePr>
        <p:xfrm>
          <a:off x="1599738" y="1770611"/>
          <a:ext cx="8128000" cy="347117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xmlns="" val="129670763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xmlns="" val="1262542683"/>
                    </a:ext>
                  </a:extLst>
                </a:gridCol>
              </a:tblGrid>
              <a:tr h="727979"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Monotype Corsiva" panose="03010101010201010101" pitchFamily="66" charset="0"/>
                        </a:rPr>
                        <a:t>Bodovanie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Monotype Corsiva" panose="03010101010201010101" pitchFamily="66" charset="0"/>
                        </a:rPr>
                        <a:t>Hodnotenie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98315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Monotype Corsiva" panose="03010101010201010101" pitchFamily="66" charset="0"/>
                        </a:rPr>
                        <a:t>1-4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Monotype Corsiva" panose="03010101010201010101" pitchFamily="66" charset="0"/>
                        </a:rPr>
                        <a:t>Nedostatočný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245383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Monotype Corsiva" panose="03010101010201010101" pitchFamily="66" charset="0"/>
                        </a:rPr>
                        <a:t>5-6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Monotype Corsiva" panose="03010101010201010101" pitchFamily="66" charset="0"/>
                        </a:rPr>
                        <a:t>Prípustný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4403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Monotype Corsiva" panose="03010101010201010101" pitchFamily="66" charset="0"/>
                        </a:rPr>
                        <a:t>7-8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Monotype Corsiva" panose="03010101010201010101" pitchFamily="66" charset="0"/>
                        </a:rPr>
                        <a:t>Dostatočný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416780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Monotype Corsiva" panose="03010101010201010101" pitchFamily="66" charset="0"/>
                        </a:rPr>
                        <a:t>9-10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Monotype Corsiva" panose="03010101010201010101" pitchFamily="66" charset="0"/>
                        </a:rPr>
                        <a:t>Dobrý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93322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Monotype Corsiva" panose="03010101010201010101" pitchFamily="66" charset="0"/>
                        </a:rPr>
                        <a:t>11-12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Monotype Corsiva" panose="03010101010201010101" pitchFamily="66" charset="0"/>
                        </a:rPr>
                        <a:t>Veľmi dobrý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669592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Monotype Corsiva" panose="03010101010201010101" pitchFamily="66" charset="0"/>
                        </a:rPr>
                        <a:t>12*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Monotype Corsiva" panose="03010101010201010101" pitchFamily="66" charset="0"/>
                        </a:rPr>
                        <a:t>Výborný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36538711"/>
                  </a:ext>
                </a:extLst>
              </a:tr>
            </a:tbl>
          </a:graphicData>
        </a:graphic>
      </p:graphicFrame>
      <p:sp>
        <p:nvSpPr>
          <p:cNvPr id="4" name="Prostokąt 3"/>
          <p:cNvSpPr/>
          <p:nvPr/>
        </p:nvSpPr>
        <p:spPr>
          <a:xfrm>
            <a:off x="783871" y="5597867"/>
            <a:ext cx="1117966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rgbClr val="002060"/>
                </a:solidFill>
                <a:latin typeface="Monotype Corsiva" panose="03010101010201010101" pitchFamily="66" charset="0"/>
                <a:ea typeface="+mj-ea"/>
                <a:cs typeface="+mj-cs"/>
              </a:rPr>
              <a:t>Výborné hodnotenie získa žiak, ktorý má maximálny počet bodov a v svojej práci prezentoval aj ďalšie, nadštandardné </a:t>
            </a:r>
          </a:p>
          <a:p>
            <a:r>
              <a:rPr lang="sk-SK" sz="2000" dirty="0">
                <a:solidFill>
                  <a:srgbClr val="002060"/>
                </a:solidFill>
                <a:latin typeface="Monotype Corsiva" panose="03010101010201010101" pitchFamily="66" charset="0"/>
                <a:ea typeface="+mj-ea"/>
                <a:cs typeface="+mj-cs"/>
              </a:rPr>
              <a:t>vedomosti, materiály atď...  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15345113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3289069" cy="1143000"/>
          </a:xfrm>
        </p:spPr>
        <p:txBody>
          <a:bodyPr/>
          <a:lstStyle/>
          <a:p>
            <a:r>
              <a:rPr lang="sk-SK" sz="6000" dirty="0">
                <a:solidFill>
                  <a:srgbClr val="002060"/>
                </a:solidFill>
                <a:latin typeface="Monotype Corsiva" panose="03010101010201010101" pitchFamily="66" charset="0"/>
              </a:rPr>
              <a:t>Záver </a:t>
            </a:r>
            <a:endParaRPr lang="sk-SK" sz="6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None/>
            </a:pPr>
            <a:r>
              <a:rPr lang="sk-SK" sz="2400" dirty="0">
                <a:solidFill>
                  <a:srgbClr val="000000"/>
                </a:solidFill>
                <a:latin typeface="Monotype Corsiva" panose="03010101010201010101" pitchFamily="66" charset="0"/>
              </a:rPr>
              <a:t>Blahoželáme! Splnili ste úlohu, ktorá od Vás vyžadovala kreativitu a spoluprácu v skupine. Počas tejto úlohy: </a:t>
            </a:r>
          </a:p>
          <a:p>
            <a:pPr algn="just"/>
            <a:r>
              <a:rPr lang="sk-SK" sz="2400" dirty="0">
                <a:solidFill>
                  <a:srgbClr val="000000"/>
                </a:solidFill>
                <a:latin typeface="Monotype Corsiva" panose="03010101010201010101" pitchFamily="66" charset="0"/>
              </a:rPr>
              <a:t>Ste sa aspoň na chvíľu preniesli do minulosti a navštívili miesta, kde vzniklo písmo.</a:t>
            </a:r>
          </a:p>
          <a:p>
            <a:pPr algn="just"/>
            <a:r>
              <a:rPr lang="sk-SK" sz="2400" dirty="0">
                <a:solidFill>
                  <a:srgbClr val="000000"/>
                </a:solidFill>
                <a:latin typeface="Monotype Corsiva" panose="03010101010201010101" pitchFamily="66" charset="0"/>
              </a:rPr>
              <a:t>Spoznali ste rôzne druhy písma, miesta na ktorých vznikali a spôsoby ich tvorby.</a:t>
            </a:r>
          </a:p>
          <a:p>
            <a:pPr algn="just"/>
            <a:r>
              <a:rPr lang="sk-SK" sz="2400" dirty="0">
                <a:solidFill>
                  <a:srgbClr val="000000"/>
                </a:solidFill>
                <a:latin typeface="Monotype Corsiva" panose="03010101010201010101" pitchFamily="66" charset="0"/>
              </a:rPr>
              <a:t>Pripravili ste tematickú aktovku - </a:t>
            </a:r>
            <a:r>
              <a:rPr lang="sk-SK" sz="2400" dirty="0" err="1">
                <a:solidFill>
                  <a:srgbClr val="000000"/>
                </a:solidFill>
                <a:latin typeface="Monotype Corsiva" panose="03010101010201010101" pitchFamily="66" charset="0"/>
              </a:rPr>
              <a:t>lapbook</a:t>
            </a:r>
            <a:r>
              <a:rPr lang="sk-SK" sz="2400" dirty="0">
                <a:solidFill>
                  <a:srgbClr val="000000"/>
                </a:solidFill>
                <a:latin typeface="Monotype Corsiva" panose="03010101010201010101" pitchFamily="66" charset="0"/>
              </a:rPr>
              <a:t>, ktorý je skvelou metódou na to, ako si zaujímavým a dostupným spôsobom upevniť získané vedomosti.</a:t>
            </a:r>
          </a:p>
          <a:p>
            <a:pPr algn="just"/>
            <a:r>
              <a:rPr lang="sk-SK" sz="2400" dirty="0">
                <a:solidFill>
                  <a:srgbClr val="000000"/>
                </a:solidFill>
                <a:latin typeface="Monotype Corsiva" panose="03010101010201010101" pitchFamily="66" charset="0"/>
              </a:rPr>
              <a:t>Vytvorili ste mapu vzniku písma, ktorá sa stane didaktickou pomôckou vo Vašej učebni dejepisu</a:t>
            </a:r>
          </a:p>
          <a:p>
            <a:pPr algn="just"/>
            <a:r>
              <a:rPr lang="sk-SK" sz="2400" dirty="0">
                <a:solidFill>
                  <a:srgbClr val="000000"/>
                </a:solidFill>
                <a:latin typeface="Monotype Corsiva" panose="03010101010201010101" pitchFamily="66" charset="0"/>
              </a:rPr>
              <a:t>Zdokonalili ste si schopnosť komunikácie a práce v skupine, ktorá bude nevyhnutná počas realizácie Vašej úlohy.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157121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93964" y="482283"/>
            <a:ext cx="3613265" cy="947506"/>
          </a:xfrm>
        </p:spPr>
        <p:txBody>
          <a:bodyPr/>
          <a:lstStyle/>
          <a:p>
            <a:r>
              <a:rPr lang="sk-SK" dirty="0">
                <a:solidFill>
                  <a:srgbClr val="002060"/>
                </a:solidFill>
                <a:latin typeface="Monotype Corsiva" panose="03010101010201010101" pitchFamily="66" charset="0"/>
              </a:rPr>
              <a:t>Záver </a:t>
            </a:r>
            <a:endParaRPr lang="sk-SK" dirty="0"/>
          </a:p>
        </p:txBody>
      </p:sp>
      <p:sp>
        <p:nvSpPr>
          <p:cNvPr id="4" name="Prostokąt 3"/>
          <p:cNvSpPr/>
          <p:nvPr/>
        </p:nvSpPr>
        <p:spPr>
          <a:xfrm>
            <a:off x="798021" y="1536174"/>
            <a:ext cx="11072553" cy="4081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457200">
              <a:buFont typeface="Arial" panose="020B0604020202020204" pitchFamily="34" charset="0"/>
              <a:buChar char="•"/>
            </a:pPr>
            <a:r>
              <a:rPr lang="sk-SK" sz="2400" dirty="0">
                <a:solidFill>
                  <a:srgbClr val="000000"/>
                </a:solidFill>
                <a:latin typeface="Monotype Corsiva" panose="03010101010201010101" pitchFamily="66" charset="0"/>
              </a:rPr>
              <a:t>Počas prezentácie svojej práce ste spoznali zásady </a:t>
            </a:r>
            <a:r>
              <a:rPr lang="sk-SK" sz="2400" dirty="0" err="1">
                <a:solidFill>
                  <a:srgbClr val="000000"/>
                </a:solidFill>
                <a:latin typeface="Monotype Corsiva" panose="03010101010201010101" pitchFamily="66" charset="0"/>
              </a:rPr>
              <a:t>autoprezentácie</a:t>
            </a:r>
            <a:r>
              <a:rPr lang="sk-SK" sz="2400" dirty="0">
                <a:solidFill>
                  <a:srgbClr val="000000"/>
                </a:solidFill>
                <a:latin typeface="Monotype Corsiva" panose="03010101010201010101" pitchFamily="66" charset="0"/>
              </a:rPr>
              <a:t> a osvojili ste si zručnosti  potrebné počas verejných vystúpení.</a:t>
            </a:r>
          </a:p>
          <a:p>
            <a:pPr marL="342900" lvl="0" indent="-342900" defTabSz="457200">
              <a:buFont typeface="Arial" panose="020B0604020202020204" pitchFamily="34" charset="0"/>
              <a:buChar char="•"/>
            </a:pPr>
            <a:r>
              <a:rPr lang="sk-SK" sz="2400" dirty="0">
                <a:solidFill>
                  <a:srgbClr val="000000"/>
                </a:solidFill>
                <a:latin typeface="Monotype Corsiva" panose="03010101010201010101" pitchFamily="66" charset="0"/>
              </a:rPr>
              <a:t>Mali ste možnosť vytvoriť </a:t>
            </a:r>
            <a:r>
              <a:rPr lang="sk-SK" sz="2400" dirty="0" err="1">
                <a:solidFill>
                  <a:srgbClr val="000000"/>
                </a:solidFill>
                <a:latin typeface="Monotype Corsiva" panose="03010101010201010101" pitchFamily="66" charset="0"/>
              </a:rPr>
              <a:t>lapbook</a:t>
            </a:r>
            <a:r>
              <a:rPr lang="sk-SK" sz="2400" dirty="0">
                <a:solidFill>
                  <a:srgbClr val="000000"/>
                </a:solidFill>
                <a:latin typeface="Monotype Corsiva" panose="03010101010201010101" pitchFamily="66" charset="0"/>
              </a:rPr>
              <a:t>  a mapu písma, tieto práce budú slúžiť Vám a Vaším kolegom ako didaktický materiál.</a:t>
            </a:r>
          </a:p>
          <a:p>
            <a:pPr marL="342900" lvl="0" indent="-342900" defTabSz="457200">
              <a:buFont typeface="Arial" panose="020B0604020202020204" pitchFamily="34" charset="0"/>
              <a:buChar char="•"/>
            </a:pPr>
            <a:r>
              <a:rPr lang="sk-SK" sz="2400" dirty="0">
                <a:solidFill>
                  <a:srgbClr val="000000"/>
                </a:solidFill>
                <a:latin typeface="Monotype Corsiva" panose="03010101010201010101" pitchFamily="66" charset="0"/>
              </a:rPr>
              <a:t>Získavali ste svoje vedomosti samostatne.</a:t>
            </a: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sk-SK" sz="2400" dirty="0">
                <a:solidFill>
                  <a:srgbClr val="000000"/>
                </a:solidFill>
                <a:latin typeface="Monotype Corsiva" panose="03010101010201010101" pitchFamily="66" charset="0"/>
              </a:rPr>
              <a:t>Oboznámili ste sa s internetovými zdrojmi, ktoré Vám pomohli pri príprave úlohy.</a:t>
            </a: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sk-SK" sz="2400" dirty="0">
                <a:solidFill>
                  <a:srgbClr val="000000"/>
                </a:solidFill>
                <a:latin typeface="Monotype Corsiva" panose="03010101010201010101" pitchFamily="66" charset="0"/>
              </a:rPr>
              <a:t>Pripomenuli ste si zásady bezpečného využívania internetu.</a:t>
            </a:r>
          </a:p>
          <a:p>
            <a:pPr marL="342900" indent="-342900" algn="just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sk-SK" sz="2400" dirty="0">
                <a:solidFill>
                  <a:srgbClr val="000000"/>
                </a:solidFill>
                <a:latin typeface="Monotype Corsiva" panose="03010101010201010101" pitchFamily="66" charset="0"/>
              </a:rPr>
              <a:t>Vaša práca môže slúžiť ako vzor spolupráce  pre iné skupiny a triedy.</a:t>
            </a: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sk-SK" sz="2400" dirty="0">
              <a:solidFill>
                <a:srgbClr val="000000"/>
              </a:solidFill>
              <a:latin typeface="Monotype Corsiva" panose="03010101010201010101" pitchFamily="66" charset="0"/>
            </a:endParaRPr>
          </a:p>
          <a:p>
            <a:pPr marL="285750" lvl="0" indent="-285750" defTabSz="457200">
              <a:buFont typeface="Wingdings" panose="05000000000000000000" pitchFamily="2" charset="2"/>
              <a:buChar char="Ø"/>
            </a:pPr>
            <a:endParaRPr lang="sk-SK" sz="2400" dirty="0">
              <a:solidFill>
                <a:srgbClr val="000000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45731" y="5095331"/>
            <a:ext cx="2576945" cy="1646382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00596" y="5014801"/>
            <a:ext cx="2266886" cy="1649024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61956" y="4952215"/>
            <a:ext cx="2016490" cy="171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7961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0836" y="507221"/>
            <a:ext cx="7819505" cy="1038946"/>
          </a:xfrm>
        </p:spPr>
        <p:txBody>
          <a:bodyPr/>
          <a:lstStyle/>
          <a:p>
            <a:r>
              <a:rPr lang="sk-SK" dirty="0">
                <a:solidFill>
                  <a:srgbClr val="002060"/>
                </a:solidFill>
                <a:latin typeface="Monotype Corsiva" panose="03010101010201010101" pitchFamily="66" charset="0"/>
              </a:rPr>
              <a:t>Pokyny pre učiteľa</a:t>
            </a:r>
            <a:endParaRPr lang="sk-SK" dirty="0"/>
          </a:p>
        </p:txBody>
      </p:sp>
      <p:sp>
        <p:nvSpPr>
          <p:cNvPr id="4" name="Prostokąt 3"/>
          <p:cNvSpPr/>
          <p:nvPr/>
        </p:nvSpPr>
        <p:spPr>
          <a:xfrm>
            <a:off x="326966" y="1473175"/>
            <a:ext cx="1117230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457200">
              <a:buFont typeface="Arial" panose="020B0604020202020204" pitchFamily="34" charset="0"/>
              <a:buChar char="•"/>
            </a:pPr>
            <a:r>
              <a:rPr lang="sk-SK" sz="2400" dirty="0">
                <a:latin typeface="Monotype Corsiva" panose="03010101010201010101" pitchFamily="66" charset="0"/>
              </a:rPr>
              <a:t>Pred začiatkom projektu by ste mali žiakov dôkladne oboznámiť s obsahom úlohy, pričom prispôsobte spôsob komunikácie možnostiam žiakov.</a:t>
            </a:r>
          </a:p>
          <a:p>
            <a:pPr marL="342900" lvl="0" indent="-342900" defTabSz="457200">
              <a:buFont typeface="Arial" panose="020B0604020202020204" pitchFamily="34" charset="0"/>
              <a:buChar char="•"/>
            </a:pPr>
            <a:r>
              <a:rPr lang="sk-SK" sz="2400" dirty="0">
                <a:latin typeface="Monotype Corsiva" panose="03010101010201010101" pitchFamily="66" charset="0"/>
              </a:rPr>
              <a:t>Žiakom je potrebné pripomenúť zásady bezpečného využívania internetu. Učiteľ by si mal so žiakmi prejsť internetové zdroje a pomôcť im ich pochopiť.</a:t>
            </a:r>
          </a:p>
          <a:p>
            <a:pPr marL="342900" lvl="0" indent="-342900" defTabSz="457200">
              <a:buFont typeface="Arial" panose="020B0604020202020204" pitchFamily="34" charset="0"/>
              <a:buChar char="•"/>
            </a:pPr>
            <a:r>
              <a:rPr lang="sk-SK" sz="2400" dirty="0">
                <a:latin typeface="Monotype Corsiva" panose="03010101010201010101" pitchFamily="66" charset="0"/>
              </a:rPr>
              <a:t>Aj napriek určenému pracovnému času – 2/3 týždne – čas určený na realizáciu ďalších častí WQ by mal byť prispôsobený možnostiam žiakov.</a:t>
            </a:r>
          </a:p>
          <a:p>
            <a:pPr marL="342900" lvl="0" indent="-342900" defTabSz="457200">
              <a:buFont typeface="Arial" panose="020B0604020202020204" pitchFamily="34" charset="0"/>
              <a:buChar char="•"/>
            </a:pPr>
            <a:r>
              <a:rPr lang="sk-SK" sz="2400" dirty="0">
                <a:latin typeface="Monotype Corsiva" panose="03010101010201010101" pitchFamily="66" charset="0"/>
              </a:rPr>
              <a:t>Učiteľ by mal počas realizácie WQ žiakom pomáhať riešiť vzniknuté problémy. </a:t>
            </a:r>
          </a:p>
          <a:p>
            <a:pPr marL="342900" lvl="0" indent="-342900" defTabSz="457200">
              <a:buFont typeface="Arial" panose="020B0604020202020204" pitchFamily="34" charset="0"/>
              <a:buChar char="•"/>
            </a:pPr>
            <a:r>
              <a:rPr lang="sk-SK" sz="2400" dirty="0">
                <a:latin typeface="Monotype Corsiva" panose="03010101010201010101" pitchFamily="66" charset="0"/>
              </a:rPr>
              <a:t>Rozdelenie do skupín by malo byť realizované podľa možnosti a potrieb žiakov.</a:t>
            </a:r>
          </a:p>
          <a:p>
            <a:pPr marL="342900" lvl="0" indent="-342900" defTabSz="457200">
              <a:buFont typeface="Arial" panose="020B0604020202020204" pitchFamily="34" charset="0"/>
              <a:buChar char="•"/>
            </a:pPr>
            <a:r>
              <a:rPr lang="sk-SK" sz="2400" dirty="0">
                <a:latin typeface="Monotype Corsiva" panose="03010101010201010101" pitchFamily="66" charset="0"/>
              </a:rPr>
              <a:t>Pri tvorbe </a:t>
            </a:r>
            <a:r>
              <a:rPr lang="sk-SK" sz="2400" dirty="0" err="1">
                <a:latin typeface="Monotype Corsiva" panose="03010101010201010101" pitchFamily="66" charset="0"/>
              </a:rPr>
              <a:t>lapbooka</a:t>
            </a:r>
            <a:r>
              <a:rPr lang="sk-SK" sz="2400" dirty="0">
                <a:latin typeface="Monotype Corsiva" panose="03010101010201010101" pitchFamily="66" charset="0"/>
              </a:rPr>
              <a:t> – by žiaci mali pracovať samostatne.</a:t>
            </a:r>
          </a:p>
          <a:p>
            <a:pPr marL="342900" lvl="0" indent="-342900" defTabSz="457200">
              <a:buFont typeface="Arial" panose="020B0604020202020204" pitchFamily="34" charset="0"/>
              <a:buChar char="•"/>
            </a:pPr>
            <a:r>
              <a:rPr lang="sk-SK" sz="2400" dirty="0">
                <a:latin typeface="Monotype Corsiva" panose="03010101010201010101" pitchFamily="66" charset="0"/>
              </a:rPr>
              <a:t>Pri hodnotení žiakov -  berte do úvahy aj ďalšie postihnutia a problémy žiakov. </a:t>
            </a:r>
          </a:p>
          <a:p>
            <a:pPr marL="342900" lvl="0" indent="-342900" defTabSz="457200">
              <a:buFont typeface="Arial" panose="020B0604020202020204" pitchFamily="34" charset="0"/>
              <a:buChar char="•"/>
            </a:pPr>
            <a:endParaRPr lang="sk-SK" sz="2400" dirty="0">
              <a:latin typeface="Monotype Corsiva" panose="03010101010201010101" pitchFamily="66" charset="0"/>
            </a:endParaRPr>
          </a:p>
          <a:p>
            <a:pPr marL="342900" lvl="0" indent="-342900" defTabSz="457200">
              <a:buFont typeface="Arial" panose="020B0604020202020204" pitchFamily="34" charset="0"/>
              <a:buChar char="•"/>
            </a:pPr>
            <a:endParaRPr lang="pl-PL" sz="2400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4081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09767" y="2670474"/>
            <a:ext cx="7620000" cy="1097135"/>
          </a:xfrm>
        </p:spPr>
        <p:txBody>
          <a:bodyPr/>
          <a:lstStyle/>
          <a:p>
            <a:r>
              <a:rPr lang="sk-SK" dirty="0">
                <a:solidFill>
                  <a:srgbClr val="002060"/>
                </a:solidFill>
                <a:latin typeface="Monotype Corsiva" panose="03010101010201010101" pitchFamily="66" charset="0"/>
              </a:rPr>
              <a:t>Pokyny pre učiteľa</a:t>
            </a:r>
            <a:endParaRPr lang="sk-SK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29767" y="2548875"/>
            <a:ext cx="3003177" cy="1399239"/>
          </a:xfrm>
          <a:prstGeom prst="rect">
            <a:avLst/>
          </a:prstGeom>
        </p:spPr>
      </p:pic>
      <p:sp>
        <p:nvSpPr>
          <p:cNvPr id="9" name="Prostokąt 8"/>
          <p:cNvSpPr/>
          <p:nvPr/>
        </p:nvSpPr>
        <p:spPr>
          <a:xfrm>
            <a:off x="409767" y="3994013"/>
            <a:ext cx="1088413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defTabSz="457200">
              <a:buFont typeface="Arial" panose="020B0604020202020204" pitchFamily="34" charset="0"/>
              <a:buChar char="•"/>
            </a:pPr>
            <a:r>
              <a:rPr lang="sk-SK" sz="2400" dirty="0">
                <a:solidFill>
                  <a:srgbClr val="000000"/>
                </a:solidFill>
                <a:latin typeface="Monotype Corsiva" panose="03010101010201010101" pitchFamily="66" charset="0"/>
              </a:rPr>
              <a:t>Pre žiakov, ktorí si veľmi dobre poradili s úlohou môže učiteľ pripraviť ďalšie cvičenia. Môžu napríklad pripraviť záložku do knihy, na ktorej sa bude nachádzať ich meno napísane pomocou hieroglyfov. </a:t>
            </a:r>
          </a:p>
          <a:p>
            <a:pPr lvl="0" algn="just" defTabSz="457200"/>
            <a:r>
              <a:rPr lang="sk-SK" sz="2400" dirty="0">
                <a:solidFill>
                  <a:srgbClr val="000000"/>
                </a:solidFill>
                <a:latin typeface="Monotype Corsiva" panose="03010101010201010101" pitchFamily="66" charset="0"/>
              </a:rPr>
              <a:t>Učiteľ pripraví šablónu/vzor, podľa ktorého žiaci pripravia vlastné meno. Záložka pomôže upevniť získané vedomostí.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B453593B-C364-4074-90DE-5B5F430A3CC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50297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462" y="6300788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6499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4718858" cy="1143000"/>
          </a:xfrm>
        </p:spPr>
        <p:txBody>
          <a:bodyPr/>
          <a:lstStyle/>
          <a:p>
            <a:r>
              <a:rPr lang="sk-SK" sz="6000" dirty="0">
                <a:solidFill>
                  <a:srgbClr val="002060"/>
                </a:solidFill>
                <a:latin typeface="Monotype Corsiva" panose="03010101010201010101" pitchFamily="66" charset="0"/>
              </a:rPr>
              <a:t>Obsah: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</a:pPr>
            <a:r>
              <a:rPr lang="sk-SK" sz="4000" b="1" dirty="0">
                <a:latin typeface="Monotype Corsiva" panose="03010101010201010101" pitchFamily="66" charset="0"/>
              </a:rPr>
              <a:t>Úvod</a:t>
            </a:r>
          </a:p>
          <a:p>
            <a:pPr lvl="0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</a:pPr>
            <a:r>
              <a:rPr lang="sk-SK" sz="4000" b="1" dirty="0">
                <a:latin typeface="Monotype Corsiva" panose="03010101010201010101" pitchFamily="66" charset="0"/>
              </a:rPr>
              <a:t>Úlohy</a:t>
            </a:r>
          </a:p>
          <a:p>
            <a:pPr lvl="0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</a:pPr>
            <a:r>
              <a:rPr lang="pl-PL" sz="4000" b="1" dirty="0">
                <a:latin typeface="Monotype Corsiva" panose="03010101010201010101" pitchFamily="66" charset="0"/>
              </a:rPr>
              <a:t>Proces</a:t>
            </a:r>
          </a:p>
          <a:p>
            <a:pPr lvl="0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</a:pPr>
            <a:r>
              <a:rPr lang="pl-PL" sz="4000" b="1" dirty="0">
                <a:latin typeface="Monotype Corsiva" panose="03010101010201010101" pitchFamily="66" charset="0"/>
              </a:rPr>
              <a:t>Zdroje</a:t>
            </a:r>
          </a:p>
          <a:p>
            <a:pPr lvl="0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</a:pPr>
            <a:r>
              <a:rPr lang="sk-SK" sz="4000" b="1" dirty="0">
                <a:latin typeface="Monotype Corsiva" panose="03010101010201010101" pitchFamily="66" charset="0"/>
              </a:rPr>
              <a:t>Vyhodnotenie</a:t>
            </a:r>
          </a:p>
          <a:p>
            <a:pPr lvl="0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</a:pPr>
            <a:r>
              <a:rPr lang="sk-SK" sz="4000" b="1" dirty="0">
                <a:latin typeface="Monotype Corsiva" panose="03010101010201010101" pitchFamily="66" charset="0"/>
              </a:rPr>
              <a:t>Záver</a:t>
            </a:r>
          </a:p>
          <a:p>
            <a:pPr lvl="0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</a:pPr>
            <a:r>
              <a:rPr lang="sk-SK" sz="4000" b="1" dirty="0">
                <a:latin typeface="Monotype Corsiva" panose="03010101010201010101" pitchFamily="66" charset="0"/>
              </a:rPr>
              <a:t>Pokyny pre učiteľa</a:t>
            </a:r>
          </a:p>
          <a:p>
            <a:endParaRPr lang="sk-SK" sz="4000" b="1" dirty="0">
              <a:solidFill>
                <a:srgbClr val="002060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55279" y="1690395"/>
            <a:ext cx="3883429" cy="1848363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42588" y="1982809"/>
            <a:ext cx="3005588" cy="2005758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84363" y="4131202"/>
            <a:ext cx="3225064" cy="17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804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74319" y="282778"/>
            <a:ext cx="5079077" cy="1138699"/>
          </a:xfrm>
        </p:spPr>
        <p:txBody>
          <a:bodyPr/>
          <a:lstStyle/>
          <a:p>
            <a:r>
              <a:rPr lang="sk-SK" dirty="0">
                <a:solidFill>
                  <a:srgbClr val="002060"/>
                </a:solidFill>
                <a:latin typeface="Monotype Corsiva" panose="03010101010201010101" pitchFamily="66" charset="0"/>
              </a:rPr>
              <a:t>Úvod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74074" y="1421477"/>
            <a:ext cx="8046719" cy="1655762"/>
          </a:xfrm>
        </p:spPr>
        <p:txBody>
          <a:bodyPr/>
          <a:lstStyle/>
          <a:p>
            <a:pPr lvl="0" algn="just"/>
            <a:r>
              <a:rPr lang="pl-PL" dirty="0">
                <a:solidFill>
                  <a:srgbClr val="000000"/>
                </a:solidFill>
                <a:latin typeface="Monotype Corsiva" panose="03010101010201010101" pitchFamily="66" charset="0"/>
              </a:rPr>
              <a:t>	</a:t>
            </a:r>
            <a:r>
              <a:rPr lang="sk-SK" dirty="0">
                <a:solidFill>
                  <a:srgbClr val="000000"/>
                </a:solidFill>
                <a:latin typeface="Monotype Corsiva" panose="03010101010201010101" pitchFamily="66" charset="0"/>
              </a:rPr>
              <a:t>V časoch, keď ešte neexistovalo písmo, sa správy odovzdávali ústnou formou. Najdôležitejšie informácie sa učilo naspamäť formou príbehov, ktoré sa odovzdávali ďalším generáciám.</a:t>
            </a:r>
          </a:p>
          <a:p>
            <a:pPr lvl="0" algn="just"/>
            <a:r>
              <a:rPr lang="sk-SK" dirty="0">
                <a:solidFill>
                  <a:srgbClr val="000000"/>
                </a:solidFill>
                <a:latin typeface="Monotype Corsiva" panose="03010101010201010101" pitchFamily="66" charset="0"/>
              </a:rPr>
              <a:t>	Pred 20 tisícmi rokov sa na stenách jaskýň objavili prvé maľby. Predstavovali hlavne zvieratá, scény z každodenného života, náboženské obrady a lov zvierat.  </a:t>
            </a:r>
          </a:p>
          <a:p>
            <a:pPr lvl="0" algn="just"/>
            <a:r>
              <a:rPr lang="sk-SK" dirty="0">
                <a:solidFill>
                  <a:srgbClr val="000000"/>
                </a:solidFill>
                <a:latin typeface="Monotype Corsiva" panose="03010101010201010101" pitchFamily="66" charset="0"/>
              </a:rPr>
              <a:t>Postupom času začali obrazy slúžiť ľuďom na odovzdávanie základných informácií. Niektoré informácie však bolo ťažké zapísať formou obrazov, napríklad zmluvy medzi kupcami.  </a:t>
            </a:r>
          </a:p>
          <a:p>
            <a:pPr lvl="0" algn="just"/>
            <a:r>
              <a:rPr lang="sk-SK" dirty="0">
                <a:solidFill>
                  <a:srgbClr val="000000"/>
                </a:solidFill>
                <a:latin typeface="Monotype Corsiva" panose="03010101010201010101" pitchFamily="66" charset="0"/>
              </a:rPr>
              <a:t>Ako sa ľudstvo vyvíjalo, zdokonaľovalo nástroje a materiály, aj komunikácia prebiehala rôznymi formami, vyvíjala sa spolu s človekom, až vytvorila nami používané písmo. </a:t>
            </a:r>
          </a:p>
          <a:p>
            <a:pPr algn="just"/>
            <a:endParaRPr lang="pl-PL" sz="2800" b="1" dirty="0">
              <a:solidFill>
                <a:srgbClr val="002060"/>
              </a:solidFill>
              <a:latin typeface="Monotype Corsiva" panose="03010101010201010101" pitchFamily="66" charset="0"/>
            </a:endParaRPr>
          </a:p>
          <a:p>
            <a:pPr algn="just"/>
            <a:endParaRPr lang="pl-PL" sz="2800" dirty="0">
              <a:solidFill>
                <a:srgbClr val="002060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102" y="2468880"/>
            <a:ext cx="2564346" cy="2176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195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-81894" y="333269"/>
            <a:ext cx="5019655" cy="897015"/>
          </a:xfrm>
        </p:spPr>
        <p:txBody>
          <a:bodyPr/>
          <a:lstStyle/>
          <a:p>
            <a:r>
              <a:rPr lang="sk-SK" dirty="0">
                <a:solidFill>
                  <a:srgbClr val="002060"/>
                </a:solidFill>
                <a:latin typeface="Monotype Corsiva" panose="03010101010201010101" pitchFamily="66" charset="0"/>
              </a:rPr>
              <a:t>Úvod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66007" y="1455342"/>
            <a:ext cx="8902931" cy="1655762"/>
          </a:xfrm>
        </p:spPr>
        <p:txBody>
          <a:bodyPr/>
          <a:lstStyle/>
          <a:p>
            <a:pPr algn="just"/>
            <a:r>
              <a:rPr lang="pl-PL" dirty="0">
                <a:latin typeface="Monotype Corsiva" panose="03010101010201010101" pitchFamily="66" charset="0"/>
              </a:rPr>
              <a:t>	</a:t>
            </a:r>
            <a:r>
              <a:rPr lang="sk-SK" dirty="0">
                <a:latin typeface="Monotype Corsiva" panose="03010101010201010101" pitchFamily="66" charset="0"/>
              </a:rPr>
              <a:t>4. tisícročí pred Kristom vytvorili </a:t>
            </a:r>
            <a:r>
              <a:rPr lang="sk-SK" dirty="0" err="1">
                <a:latin typeface="Monotype Corsiva" panose="03010101010201010101" pitchFamily="66" charset="0"/>
              </a:rPr>
              <a:t>Sumeri</a:t>
            </a:r>
            <a:r>
              <a:rPr lang="sk-SK" dirty="0">
                <a:latin typeface="Monotype Corsiva" panose="03010101010201010101" pitchFamily="66" charset="0"/>
              </a:rPr>
              <a:t> piktogramy, čiže znaky pripomínajúce malé obrázky, ktoré predstavovali postavy, predmety, alebo ich vybrané časti. </a:t>
            </a:r>
          </a:p>
          <a:p>
            <a:pPr lvl="0" algn="just"/>
            <a:r>
              <a:rPr lang="sk-SK" dirty="0">
                <a:solidFill>
                  <a:srgbClr val="000000"/>
                </a:solidFill>
                <a:latin typeface="Monotype Corsiva" panose="03010101010201010101" pitchFamily="66" charset="0"/>
              </a:rPr>
              <a:t>	Koncom 2. tisícročia pred n. l. si Feničania všimli, že ľudskú reč tvorí malé množstvo základných zvukov, ktoré vystupujú v rôznych kombináciách. Takto vytvorili prvú abecedu.</a:t>
            </a:r>
          </a:p>
          <a:p>
            <a:pPr algn="just"/>
            <a:r>
              <a:rPr lang="pl-PL" dirty="0">
                <a:latin typeface="Monotype Corsiva" panose="03010101010201010101" pitchFamily="66" charset="0"/>
              </a:rPr>
              <a:t>	</a:t>
            </a:r>
            <a:r>
              <a:rPr lang="sk-SK" dirty="0">
                <a:latin typeface="Monotype Corsiva" panose="03010101010201010101" pitchFamily="66" charset="0"/>
              </a:rPr>
              <a:t>Vynájdenie písma sa stalo prelomovým v dejinách ľudstva. Možnosť jednoznačného zapísania informácií nám umožnila odovzdávať vedomosti o svete oveľa efektívnejším spôsobom.  </a:t>
            </a:r>
          </a:p>
          <a:p>
            <a:pPr lvl="0" algn="just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sk-SK" dirty="0">
                <a:latin typeface="Monotype Corsiva" panose="03010101010201010101" pitchFamily="66" charset="0"/>
              </a:rPr>
              <a:t>	Dnes sa s písmom stretávame každý deň, svoj život si bez písma vlastne ani nevieme predstaviť. Čo je teda písmo?</a:t>
            </a:r>
          </a:p>
          <a:p>
            <a:pPr lvl="0" algn="just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sk-SK" b="1" dirty="0">
                <a:latin typeface="Monotype Corsiva" panose="03010101010201010101" pitchFamily="66" charset="0"/>
              </a:rPr>
              <a:t>Písmo </a:t>
            </a:r>
            <a:r>
              <a:rPr lang="sk-SK" dirty="0">
                <a:latin typeface="Monotype Corsiva" panose="03010101010201010101" pitchFamily="66" charset="0"/>
              </a:rPr>
              <a:t> je systém dohodnutých znakov, pomocou ktorých zapisujeme hovorený jazyk</a:t>
            </a:r>
            <a:r>
              <a:rPr lang="sk-SK" dirty="0">
                <a:solidFill>
                  <a:srgbClr val="000000"/>
                </a:solidFill>
                <a:latin typeface="Monotype Corsiva" panose="03010101010201010101" pitchFamily="66" charset="0"/>
              </a:rPr>
              <a:t>.</a:t>
            </a:r>
          </a:p>
          <a:p>
            <a:pPr algn="just"/>
            <a:endParaRPr lang="pl-PL" dirty="0">
              <a:latin typeface="Monotype Corsiva" panose="03010101010201010101" pitchFamily="66" charset="0"/>
            </a:endParaRPr>
          </a:p>
          <a:p>
            <a:pPr algn="just"/>
            <a:endParaRPr lang="pl-PL" dirty="0">
              <a:latin typeface="Monotype Corsiva" panose="03010101010201010101" pitchFamily="66" charset="0"/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38205" y="3043463"/>
            <a:ext cx="2176461" cy="2383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016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8641" y="632085"/>
            <a:ext cx="4893425" cy="1143000"/>
          </a:xfrm>
        </p:spPr>
        <p:txBody>
          <a:bodyPr/>
          <a:lstStyle/>
          <a:p>
            <a:r>
              <a:rPr lang="sk-SK" sz="6000" dirty="0">
                <a:solidFill>
                  <a:srgbClr val="002060"/>
                </a:solidFill>
                <a:latin typeface="Monotype Corsiva" panose="03010101010201010101" pitchFamily="66" charset="0"/>
              </a:rPr>
              <a:t>Úvod</a:t>
            </a:r>
          </a:p>
        </p:txBody>
      </p:sp>
      <p:sp>
        <p:nvSpPr>
          <p:cNvPr id="3" name="Prostokąt 2"/>
          <p:cNvSpPr/>
          <p:nvPr/>
        </p:nvSpPr>
        <p:spPr>
          <a:xfrm>
            <a:off x="548641" y="1856247"/>
            <a:ext cx="1045741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l-PL" sz="2800" dirty="0">
                <a:latin typeface="Monotype Corsiva" panose="03010101010201010101" pitchFamily="66" charset="0"/>
              </a:rPr>
              <a:t>	</a:t>
            </a:r>
            <a:r>
              <a:rPr lang="sk-SK" sz="2800" dirty="0">
                <a:latin typeface="Monotype Corsiva" panose="03010101010201010101" pitchFamily="66" charset="0"/>
              </a:rPr>
              <a:t>V dnešných časoch nás písmo sprevádza na každom kroku. Bez písma si svoj život už ani nevieme predstaviť.  </a:t>
            </a:r>
          </a:p>
          <a:p>
            <a:pPr lvl="0" algn="just"/>
            <a:r>
              <a:rPr lang="sk-SK" sz="2800" dirty="0">
                <a:latin typeface="Monotype Corsiva" panose="03010101010201010101" pitchFamily="66" charset="0"/>
              </a:rPr>
              <a:t> Čo je teda písmo?</a:t>
            </a:r>
          </a:p>
          <a:p>
            <a:pPr lvl="0" algn="just"/>
            <a:endParaRPr lang="sk-SK" sz="2800" dirty="0">
              <a:latin typeface="Monotype Corsiva" panose="03010101010201010101" pitchFamily="66" charset="0"/>
            </a:endParaRPr>
          </a:p>
          <a:p>
            <a:pPr lvl="0" algn="just"/>
            <a:r>
              <a:rPr lang="sk-SK" sz="3200" b="1" dirty="0">
                <a:latin typeface="Monotype Corsiva" panose="03010101010201010101" pitchFamily="66" charset="0"/>
              </a:rPr>
              <a:t>Písmo je systém dohodnutých znakov, pomocou ktorých zapisujeme hovorené slovo. Je to dorozumievací prostriedok, ktorý odzrkadľuje ľudskú reč a myšlienky</a:t>
            </a:r>
            <a:r>
              <a:rPr lang="sk-SK" sz="3200" b="1" dirty="0">
                <a:solidFill>
                  <a:srgbClr val="000000"/>
                </a:solidFill>
                <a:latin typeface="Monotype Corsiva" panose="03010101010201010101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4923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1658" y="557271"/>
            <a:ext cx="4153593" cy="1143000"/>
          </a:xfrm>
        </p:spPr>
        <p:txBody>
          <a:bodyPr/>
          <a:lstStyle/>
          <a:p>
            <a:r>
              <a:rPr lang="sk-SK" sz="6000" dirty="0">
                <a:solidFill>
                  <a:srgbClr val="002060"/>
                </a:solidFill>
                <a:latin typeface="Monotype Corsiva" panose="03010101010201010101" pitchFamily="66" charset="0"/>
              </a:rPr>
              <a:t>Úlohy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26472" y="1700271"/>
            <a:ext cx="7337368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sk-SK" sz="2400" dirty="0">
                <a:latin typeface="Monotype Corsiva" panose="03010101010201010101" pitchFamily="66" charset="0"/>
              </a:rPr>
              <a:t>Vďaka úlohám, ktoré budete plniť, bližšie spoznáte rôzne písma a budete môcť sledovať proces jeho vývoja. Aby ste túto úlohu mohli splniť, musíte sa posunúť v čase tam, kde sa jeho príbeh len začal.</a:t>
            </a:r>
          </a:p>
          <a:p>
            <a:pPr marL="0" indent="0" algn="just">
              <a:buNone/>
            </a:pPr>
            <a:r>
              <a:rPr lang="sk-SK" sz="2400" dirty="0">
                <a:latin typeface="Monotype Corsiva" panose="03010101010201010101" pitchFamily="66" charset="0"/>
              </a:rPr>
              <a:t>Úloha sa skladá z dvoch častí: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sk-SK" sz="2400" dirty="0">
                <a:latin typeface="Monotype Corsiva" panose="03010101010201010101" pitchFamily="66" charset="0"/>
              </a:rPr>
              <a:t>V prvej časti sa rozdelíte do skupín a vyhľadáte informácie na uvedenú tému. Informácie, ktoré získate – využijeme na prípravu </a:t>
            </a:r>
            <a:r>
              <a:rPr lang="sk-SK" sz="2400" dirty="0" err="1">
                <a:latin typeface="Monotype Corsiva" panose="03010101010201010101" pitchFamily="66" charset="0"/>
              </a:rPr>
              <a:t>lapbooku</a:t>
            </a:r>
            <a:r>
              <a:rPr lang="sk-SK" sz="2400" dirty="0">
                <a:latin typeface="Monotype Corsiva" panose="03010101010201010101" pitchFamily="66" charset="0"/>
              </a:rPr>
              <a:t>- teda tematickej aktovky.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sk-SK" sz="2400" dirty="0">
                <a:latin typeface="Monotype Corsiva" panose="03010101010201010101" pitchFamily="66" charset="0"/>
              </a:rPr>
              <a:t>V druhej časti vytvorí celá trieda mapu, na ktorej umiestni vybrané informácie.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43561" y="2401183"/>
            <a:ext cx="3005588" cy="2005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501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51905" y="734292"/>
            <a:ext cx="3879273" cy="980757"/>
          </a:xfrm>
        </p:spPr>
        <p:txBody>
          <a:bodyPr/>
          <a:lstStyle/>
          <a:p>
            <a:r>
              <a:rPr lang="sk-SK" dirty="0">
                <a:solidFill>
                  <a:srgbClr val="002060"/>
                </a:solidFill>
                <a:latin typeface="Monotype Corsiva" panose="03010101010201010101" pitchFamily="66" charset="0"/>
              </a:rPr>
              <a:t>Úlohy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26225" y="2014307"/>
            <a:ext cx="10986655" cy="1655762"/>
          </a:xfrm>
        </p:spPr>
        <p:txBody>
          <a:bodyPr/>
          <a:lstStyle/>
          <a:p>
            <a:pPr algn="l"/>
            <a:r>
              <a:rPr lang="pl-PL" dirty="0">
                <a:latin typeface="Monotype Corsiva" panose="03010101010201010101" pitchFamily="66" charset="0"/>
              </a:rPr>
              <a:t>	</a:t>
            </a:r>
            <a:r>
              <a:rPr lang="sk-SK" dirty="0">
                <a:latin typeface="Monotype Corsiva" panose="03010101010201010101" pitchFamily="66" charset="0"/>
              </a:rPr>
              <a:t>Prvá časť úlohy – práca v 4 skupinách. Vašou úlohou bude vyhľadať informácie na uvedenú tému. Získané informácie využijete na prípravu tematickej aktovky - </a:t>
            </a:r>
            <a:r>
              <a:rPr lang="sk-SK" dirty="0" err="1">
                <a:latin typeface="Monotype Corsiva" panose="03010101010201010101" pitchFamily="66" charset="0"/>
              </a:rPr>
              <a:t>lapbooka</a:t>
            </a:r>
            <a:r>
              <a:rPr lang="sk-SK" dirty="0">
                <a:latin typeface="Monotype Corsiva" panose="03010101010201010101" pitchFamily="66" charset="0"/>
              </a:rPr>
              <a:t>. </a:t>
            </a:r>
          </a:p>
          <a:p>
            <a:pPr algn="l"/>
            <a:r>
              <a:rPr lang="sk-SK" dirty="0">
                <a:latin typeface="Monotype Corsiva" panose="03010101010201010101" pitchFamily="66" charset="0"/>
              </a:rPr>
              <a:t>Skupiny pripravujú informácie na jednotlivé témy:</a:t>
            </a:r>
          </a:p>
          <a:p>
            <a:pPr algn="l"/>
            <a:r>
              <a:rPr lang="pl-PL" dirty="0">
                <a:latin typeface="Monotype Corsiva" panose="03010101010201010101" pitchFamily="66" charset="0"/>
              </a:rPr>
              <a:t/>
            </a:r>
            <a:br>
              <a:rPr lang="pl-PL" dirty="0">
                <a:latin typeface="Monotype Corsiva" panose="03010101010201010101" pitchFamily="66" charset="0"/>
              </a:rPr>
            </a:br>
            <a:r>
              <a:rPr lang="pl-PL" dirty="0">
                <a:latin typeface="Monotype Corsiva" panose="03010101010201010101" pitchFamily="66" charset="0"/>
              </a:rPr>
              <a:t>1. skupina: </a:t>
            </a:r>
            <a:r>
              <a:rPr lang="sk-SK" dirty="0">
                <a:latin typeface="Monotype Corsiva" panose="03010101010201010101" pitchFamily="66" charset="0"/>
              </a:rPr>
              <a:t>nástenné maľby a </a:t>
            </a:r>
            <a:r>
              <a:rPr lang="sk-SK" dirty="0" err="1">
                <a:latin typeface="Monotype Corsiva" panose="03010101010201010101" pitchFamily="66" charset="0"/>
              </a:rPr>
              <a:t>sumerské</a:t>
            </a:r>
            <a:r>
              <a:rPr lang="sk-SK" dirty="0">
                <a:latin typeface="Monotype Corsiva" panose="03010101010201010101" pitchFamily="66" charset="0"/>
              </a:rPr>
              <a:t> písmo</a:t>
            </a:r>
          </a:p>
          <a:p>
            <a:pPr algn="l"/>
            <a:r>
              <a:rPr lang="sk-SK" dirty="0">
                <a:latin typeface="Monotype Corsiva" panose="03010101010201010101" pitchFamily="66" charset="0"/>
              </a:rPr>
              <a:t>2. skupina: písmo starovekého Egypta</a:t>
            </a:r>
          </a:p>
          <a:p>
            <a:pPr algn="l"/>
            <a:r>
              <a:rPr lang="sk-SK" dirty="0">
                <a:latin typeface="Monotype Corsiva" panose="03010101010201010101" pitchFamily="66" charset="0"/>
              </a:rPr>
              <a:t>3. skupina: písmo starovekej Číny a fenické písmo</a:t>
            </a:r>
          </a:p>
          <a:p>
            <a:pPr algn="l"/>
            <a:r>
              <a:rPr lang="sk-SK" dirty="0">
                <a:latin typeface="Monotype Corsiva" panose="03010101010201010101" pitchFamily="66" charset="0"/>
              </a:rPr>
              <a:t>4. skupina: písmo starovekých Grékov a latinská abeceda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5033" y="3187283"/>
            <a:ext cx="3621338" cy="2145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057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92637" y="518791"/>
            <a:ext cx="189186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6000" dirty="0">
                <a:solidFill>
                  <a:srgbClr val="002060"/>
                </a:solidFill>
                <a:latin typeface="Monotype Corsiva" panose="03010101010201010101" pitchFamily="66" charset="0"/>
                <a:ea typeface="+mj-ea"/>
                <a:cs typeface="+mj-cs"/>
              </a:rPr>
              <a:t>Úlohy</a:t>
            </a:r>
            <a:endParaRPr lang="sk-SK" dirty="0"/>
          </a:p>
        </p:txBody>
      </p:sp>
      <p:sp>
        <p:nvSpPr>
          <p:cNvPr id="3" name="Prostokąt 2"/>
          <p:cNvSpPr/>
          <p:nvPr/>
        </p:nvSpPr>
        <p:spPr>
          <a:xfrm>
            <a:off x="534695" y="1534454"/>
            <a:ext cx="10249593" cy="3120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pl-PL" sz="2400" dirty="0">
                <a:solidFill>
                  <a:srgbClr val="000000"/>
                </a:solidFill>
                <a:latin typeface="Monotype Corsiva" panose="03010101010201010101" pitchFamily="66" charset="0"/>
              </a:rPr>
              <a:t>	</a:t>
            </a:r>
            <a:r>
              <a:rPr lang="sk-SK" sz="2400" dirty="0">
                <a:solidFill>
                  <a:srgbClr val="000000"/>
                </a:solidFill>
                <a:latin typeface="Monotype Corsiva" panose="03010101010201010101" pitchFamily="66" charset="0"/>
              </a:rPr>
              <a:t>Pri príprave informácií venujte osobitnú pozornosť: času a miestu, kde písmo vzniklo, ako vyzeralo (opis a grafika, môže byť fotka alebo samostatne pripravená grafika), aké nástroje a písacie potreby sa používali. Môžete uviesť aj zaujímavosti alebo vedecké objavy. Všetky informácie by mali byť uvedené na farebných kartičkách v rôznych formátoch a štruktúrach, ktoré následne využijeme pri spoločnej práci s </a:t>
            </a:r>
            <a:r>
              <a:rPr lang="sk-SK" sz="2400" dirty="0" err="1">
                <a:solidFill>
                  <a:srgbClr val="000000"/>
                </a:solidFill>
                <a:latin typeface="Monotype Corsiva" panose="03010101010201010101" pitchFamily="66" charset="0"/>
              </a:rPr>
              <a:t>lapbookom</a:t>
            </a:r>
            <a:r>
              <a:rPr lang="sk-SK" sz="2400" dirty="0">
                <a:solidFill>
                  <a:srgbClr val="000000"/>
                </a:solidFill>
                <a:latin typeface="Monotype Corsiva" panose="03010101010201010101" pitchFamily="66" charset="0"/>
              </a:rPr>
              <a:t>.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sk-SK" sz="2400" b="1" dirty="0">
                <a:solidFill>
                  <a:srgbClr val="000000"/>
                </a:solidFill>
                <a:latin typeface="Monotype Corsiva" panose="03010101010201010101" pitchFamily="66" charset="0"/>
              </a:rPr>
              <a:t>Druhá časť úlohy – </a:t>
            </a:r>
            <a:r>
              <a:rPr lang="sk-SK" sz="2400" dirty="0">
                <a:solidFill>
                  <a:srgbClr val="000000"/>
                </a:solidFill>
                <a:latin typeface="Monotype Corsiva" panose="03010101010201010101" pitchFamily="66" charset="0"/>
              </a:rPr>
              <a:t>spoločne spolu s učiteľom vytvorte mapu vzniku písma.  Na mape sveta, ktorú pripraví učiteľ, označia žiaci miesto, kde písmo vzniklo, uvedú obdobie jeho vzniku a nakreslia vzorky písma.</a:t>
            </a: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24691" y="5394652"/>
            <a:ext cx="2499222" cy="1360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161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6377" y="275398"/>
            <a:ext cx="5602777" cy="874987"/>
          </a:xfrm>
          <a:ln>
            <a:noFill/>
          </a:ln>
        </p:spPr>
        <p:txBody>
          <a:bodyPr/>
          <a:lstStyle/>
          <a:p>
            <a:r>
              <a:rPr lang="pl-PL" dirty="0">
                <a:solidFill>
                  <a:srgbClr val="002060"/>
                </a:solidFill>
                <a:latin typeface="Monotype Corsiva" panose="03010101010201010101" pitchFamily="66" charset="0"/>
              </a:rPr>
              <a:t>Proces- </a:t>
            </a:r>
            <a:r>
              <a:rPr lang="sk-SK" dirty="0">
                <a:solidFill>
                  <a:srgbClr val="002060"/>
                </a:solidFill>
                <a:latin typeface="Monotype Corsiva" panose="03010101010201010101" pitchFamily="66" charset="0"/>
              </a:rPr>
              <a:t>pracovný plán</a:t>
            </a:r>
            <a:endParaRPr lang="sk-SK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5693157"/>
              </p:ext>
            </p:extLst>
          </p:nvPr>
        </p:nvGraphicFramePr>
        <p:xfrm>
          <a:off x="307569" y="1363287"/>
          <a:ext cx="10947864" cy="27384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47864">
                  <a:extLst>
                    <a:ext uri="{9D8B030D-6E8A-4147-A177-3AD203B41FA5}">
                      <a16:colId xmlns:a16="http://schemas.microsoft.com/office/drawing/2014/main" xmlns="" val="2232280112"/>
                    </a:ext>
                  </a:extLst>
                </a:gridCol>
              </a:tblGrid>
              <a:tr h="209970">
                <a:tc>
                  <a:txBody>
                    <a:bodyPr/>
                    <a:lstStyle/>
                    <a:p>
                      <a:r>
                        <a:rPr lang="sk-SK" sz="2400" noProof="0" dirty="0">
                          <a:latin typeface="Monotype Corsiva" panose="03010101010201010101" pitchFamily="66" charset="0"/>
                        </a:rPr>
                        <a:t>1. Pracovný týždeň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51735756"/>
                  </a:ext>
                </a:extLst>
              </a:tr>
              <a:tr h="2281231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sk-SK" sz="2400" noProof="0" dirty="0">
                          <a:latin typeface="Monotype Corsiva" panose="03010101010201010101" pitchFamily="66" charset="0"/>
                        </a:rPr>
                        <a:t>Oboznámenie sa s obsahom úlohy</a:t>
                      </a:r>
                      <a:endParaRPr lang="sk-SK" sz="2400" baseline="0" noProof="0" dirty="0">
                        <a:latin typeface="Monotype Corsiva" panose="03010101010201010101" pitchFamily="66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sk-SK" sz="2400" baseline="0" noProof="0" dirty="0">
                          <a:latin typeface="Monotype Corsiva" panose="03010101010201010101" pitchFamily="66" charset="0"/>
                        </a:rPr>
                        <a:t>Pripomenutie zásad využívania internetových zdrojov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sk-SK" sz="2400" baseline="0" noProof="0" dirty="0">
                          <a:latin typeface="Monotype Corsiva" panose="03010101010201010101" pitchFamily="66" charset="0"/>
                        </a:rPr>
                        <a:t>Rozdelenie triedy do skupín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sk-SK" sz="2400" baseline="0" noProof="0" dirty="0">
                          <a:latin typeface="Monotype Corsiva" panose="03010101010201010101" pitchFamily="66" charset="0"/>
                        </a:rPr>
                        <a:t>Oboznámenie skupiny s obsahom internetových a iných zdrojov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sk-SK" sz="2400" baseline="0" noProof="0" dirty="0">
                          <a:latin typeface="Monotype Corsiva" panose="03010101010201010101" pitchFamily="66" charset="0"/>
                        </a:rPr>
                        <a:t>Vytvorenie harmonogramu práce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60584360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263718"/>
              </p:ext>
            </p:extLst>
          </p:nvPr>
        </p:nvGraphicFramePr>
        <p:xfrm>
          <a:off x="307569" y="4106487"/>
          <a:ext cx="10964488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64488">
                  <a:extLst>
                    <a:ext uri="{9D8B030D-6E8A-4147-A177-3AD203B41FA5}">
                      <a16:colId xmlns:a16="http://schemas.microsoft.com/office/drawing/2014/main" xmlns="" val="87245865"/>
                    </a:ext>
                  </a:extLst>
                </a:gridCol>
              </a:tblGrid>
              <a:tr h="392850">
                <a:tc>
                  <a:txBody>
                    <a:bodyPr/>
                    <a:lstStyle/>
                    <a:p>
                      <a:r>
                        <a:rPr lang="sk-SK" sz="2400" noProof="0" dirty="0">
                          <a:latin typeface="Monotype Corsiva" panose="03010101010201010101" pitchFamily="66" charset="0"/>
                        </a:rPr>
                        <a:t>2. / 3. pracovný týždeň 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16557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sk-SK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otype Corsiva" panose="03010101010201010101" pitchFamily="66" charset="0"/>
                          <a:ea typeface="+mn-ea"/>
                          <a:cs typeface="+mn-cs"/>
                        </a:rPr>
                        <a:t>Príprava informácií na určenú tému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sk-SK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otype Corsiva" panose="03010101010201010101" pitchFamily="66" charset="0"/>
                          <a:ea typeface="+mn-ea"/>
                          <a:cs typeface="+mn-cs"/>
                        </a:rPr>
                        <a:t>Prezentácia pripravených informácií/ pomôcok na triednom fóre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sk-SK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otype Corsiva" panose="03010101010201010101" pitchFamily="66" charset="0"/>
                          <a:ea typeface="+mn-ea"/>
                          <a:cs typeface="+mn-cs"/>
                        </a:rPr>
                        <a:t> Výroba  </a:t>
                      </a:r>
                      <a:r>
                        <a:rPr kumimoji="0" lang="sk-SK" sz="2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otype Corsiva" panose="03010101010201010101" pitchFamily="66" charset="0"/>
                          <a:ea typeface="+mn-ea"/>
                          <a:cs typeface="+mn-cs"/>
                        </a:rPr>
                        <a:t>lapbooka</a:t>
                      </a:r>
                      <a:r>
                        <a:rPr kumimoji="0" lang="sk-SK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otype Corsiva" panose="03010101010201010101" pitchFamily="66" charset="0"/>
                          <a:ea typeface="+mn-ea"/>
                          <a:cs typeface="+mn-cs"/>
                        </a:rPr>
                        <a:t> – rozhovor o informáciách, ktoré žiaci pripravili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sk-SK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otype Corsiva" panose="03010101010201010101" pitchFamily="66" charset="0"/>
                          <a:ea typeface="+mn-ea"/>
                          <a:cs typeface="+mn-cs"/>
                        </a:rPr>
                        <a:t>Príprava mapy vzniku písma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sk-SK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otype Corsiva" panose="03010101010201010101" pitchFamily="66" charset="0"/>
                          <a:ea typeface="+mn-ea"/>
                          <a:cs typeface="+mn-cs"/>
                        </a:rPr>
                        <a:t>Hodnotenie výsledkov učiteľom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84111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3166506"/>
      </p:ext>
    </p:extLst>
  </p:cSld>
  <p:clrMapOvr>
    <a:masterClrMapping/>
  </p:clrMapOvr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1733</TotalTime>
  <Words>859</Words>
  <Application>Microsoft Office PowerPoint</Application>
  <PresentationFormat>Panoramiczny</PresentationFormat>
  <Paragraphs>147</Paragraphs>
  <Slides>18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9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8" baseType="lpstr">
      <vt:lpstr>Arial</vt:lpstr>
      <vt:lpstr>Bradley Hand ITC</vt:lpstr>
      <vt:lpstr>Calibri</vt:lpstr>
      <vt:lpstr>Freestyle Script</vt:lpstr>
      <vt:lpstr>Lucida Sans Unicode</vt:lpstr>
      <vt:lpstr>Mangal</vt:lpstr>
      <vt:lpstr>Monotype Corsiva</vt:lpstr>
      <vt:lpstr>Times New Roman</vt:lpstr>
      <vt:lpstr>Wingdings</vt:lpstr>
      <vt:lpstr>Projekt domyślny</vt:lpstr>
      <vt:lpstr>Prezentacja programu PowerPoint</vt:lpstr>
      <vt:lpstr>Obsah:</vt:lpstr>
      <vt:lpstr>Úvod</vt:lpstr>
      <vt:lpstr>Úvod</vt:lpstr>
      <vt:lpstr>Úvod</vt:lpstr>
      <vt:lpstr>Úlohy</vt:lpstr>
      <vt:lpstr>Úlohy</vt:lpstr>
      <vt:lpstr>Prezentacja programu PowerPoint</vt:lpstr>
      <vt:lpstr>Proces- pracovný plán</vt:lpstr>
      <vt:lpstr>Zdroje </vt:lpstr>
      <vt:lpstr>Zdroje </vt:lpstr>
      <vt:lpstr>Hodnotenie</vt:lpstr>
      <vt:lpstr>Hodnotenie</vt:lpstr>
      <vt:lpstr>Prezentacja programu PowerPoint</vt:lpstr>
      <vt:lpstr>Záver </vt:lpstr>
      <vt:lpstr>Záver </vt:lpstr>
      <vt:lpstr>Pokyny pre učiteľa</vt:lpstr>
      <vt:lpstr>Pokyny pre učiteľa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Bobro</dc:creator>
  <cp:lastModifiedBy>Anna Basta</cp:lastModifiedBy>
  <cp:revision>158</cp:revision>
  <dcterms:created xsi:type="dcterms:W3CDTF">2018-09-22T18:47:00Z</dcterms:created>
  <dcterms:modified xsi:type="dcterms:W3CDTF">2020-01-22T11:14:35Z</dcterms:modified>
</cp:coreProperties>
</file>