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6" r:id="rId8"/>
    <p:sldId id="277" r:id="rId9"/>
    <p:sldId id="278" r:id="rId10"/>
    <p:sldId id="279" r:id="rId11"/>
    <p:sldId id="262" r:id="rId12"/>
    <p:sldId id="263" r:id="rId13"/>
    <p:sldId id="264" r:id="rId14"/>
    <p:sldId id="265" r:id="rId15"/>
    <p:sldId id="266" r:id="rId16"/>
    <p:sldId id="268" r:id="rId17"/>
    <p:sldId id="274" r:id="rId18"/>
    <p:sldId id="273" r:id="rId19"/>
    <p:sldId id="269" r:id="rId20"/>
    <p:sldId id="270" r:id="rId21"/>
    <p:sldId id="271" r:id="rId22"/>
    <p:sldId id="272" r:id="rId23"/>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89" d="100"/>
          <a:sy n="89" d="100"/>
        </p:scale>
        <p:origin x="1771"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32078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419056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1750116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1868193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3081338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385357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2056871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2782511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715867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3277277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85D61E01-F5BD-4318-9319-B934B78659ED}" type="datetimeFigureOut">
              <a:rPr lang="pl-PL" smtClean="0"/>
              <a:pPr/>
              <a:t>22.01.2020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4FC4CC6C-D242-4E56-AAB5-D2A627F440F4}" type="slidenum">
              <a:rPr lang="pl-PL" smtClean="0"/>
              <a:pPr/>
              <a:t>‹#›</a:t>
            </a:fld>
            <a:endParaRPr lang="pl-PL"/>
          </a:p>
        </p:txBody>
      </p:sp>
    </p:spTree>
    <p:extLst>
      <p:ext uri="{BB962C8B-B14F-4D97-AF65-F5344CB8AC3E}">
        <p14:creationId xmlns:p14="http://schemas.microsoft.com/office/powerpoint/2010/main" val="292235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61E01-F5BD-4318-9319-B934B78659ED}" type="datetimeFigureOut">
              <a:rPr lang="pl-PL" smtClean="0"/>
              <a:pPr/>
              <a:t>22.01.2020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4CC6C-D242-4E56-AAB5-D2A627F440F4}" type="slidenum">
              <a:rPr lang="pl-PL" smtClean="0"/>
              <a:pPr/>
              <a:t>‹#›</a:t>
            </a:fld>
            <a:endParaRPr lang="pl-PL"/>
          </a:p>
        </p:txBody>
      </p:sp>
    </p:spTree>
    <p:extLst>
      <p:ext uri="{BB962C8B-B14F-4D97-AF65-F5344CB8AC3E}">
        <p14:creationId xmlns:p14="http://schemas.microsoft.com/office/powerpoint/2010/main" val="2807842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MWovSeS-1K0" TargetMode="External"/><Relationship Id="rId2" Type="http://schemas.openxmlformats.org/officeDocument/2006/relationships/hyperlink" Target="https://sk.wikipedia.org/wiki/Slne%C4%8Dn%C3%A1_s%C3%BAstava" TargetMode="External"/><Relationship Id="rId1" Type="http://schemas.openxmlformats.org/officeDocument/2006/relationships/slideLayout" Target="../slideLayouts/slideLayout2.xml"/><Relationship Id="rId6" Type="http://schemas.openxmlformats.org/officeDocument/2006/relationships/hyperlink" Target="https://referaty.aktuality.sk/slnecna-sustava/referat-10754?i9=84a3800a7b75" TargetMode="External"/><Relationship Id="rId5" Type="http://schemas.openxmlformats.org/officeDocument/2006/relationships/hyperlink" Target="https://referaty.aktuality.sk/slnecna-sustava/referat-5536?i9=84a3800a7b75" TargetMode="External"/><Relationship Id="rId4" Type="http://schemas.openxmlformats.org/officeDocument/2006/relationships/hyperlink" Target="https://www.youtube.com/watch?v=JEYt31HuXiY"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ebnoviny.sk/tag/slnecna-sustava/" TargetMode="External"/><Relationship Id="rId2" Type="http://schemas.openxmlformats.org/officeDocument/2006/relationships/hyperlink" Target="https://www.adhara.sk/?page_id=962" TargetMode="External"/><Relationship Id="rId1" Type="http://schemas.openxmlformats.org/officeDocument/2006/relationships/slideLayout" Target="../slideLayouts/slideLayout2.xml"/><Relationship Id="rId6" Type="http://schemas.openxmlformats.org/officeDocument/2006/relationships/hyperlink" Target="https://referaty.aktuality.sk/planety-nasej-slnecnej-sustavy/referat-12934?i9=84a3800a7b75" TargetMode="External"/><Relationship Id="rId5" Type="http://schemas.openxmlformats.org/officeDocument/2006/relationships/hyperlink" Target="https://referaty.aktuality.sk/slnecna-sustava/referat-7877?i9=84a3800a7b75" TargetMode="External"/><Relationship Id="rId4" Type="http://schemas.openxmlformats.org/officeDocument/2006/relationships/hyperlink" Target="http://astroportal.sk/sol_syst/planety.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25000" lnSpcReduction="20000"/>
          </a:bodyPr>
          <a:lstStyle/>
          <a:p>
            <a:r>
              <a:rPr lang="sk-SK" sz="6500" b="1" dirty="0">
                <a:solidFill>
                  <a:srgbClr val="000000"/>
                </a:solidFill>
                <a:effectLst>
                  <a:outerShdw dist="17961" dir="2700000">
                    <a:scrgbClr r="0" g="0" b="0"/>
                  </a:outerShdw>
                </a:effectLst>
              </a:rPr>
              <a:t>SLNEČNÁ SÚSTAVA</a:t>
            </a:r>
            <a:br>
              <a:rPr lang="sk-SK" sz="6500" b="1" dirty="0">
                <a:solidFill>
                  <a:srgbClr val="000000"/>
                </a:solidFill>
                <a:effectLst>
                  <a:outerShdw dist="17961" dir="2700000">
                    <a:scrgbClr r="0" g="0" b="0"/>
                  </a:outerShdw>
                </a:effectLst>
              </a:rPr>
            </a:br>
            <a:r>
              <a:rPr lang="sk-SK" sz="4000" b="1" dirty="0">
                <a:solidFill>
                  <a:srgbClr val="000000"/>
                </a:solidFill>
              </a:rPr>
              <a:t/>
            </a:r>
            <a:br>
              <a:rPr lang="sk-SK" sz="4000" b="1" dirty="0">
                <a:solidFill>
                  <a:srgbClr val="000000"/>
                </a:solidFill>
              </a:rPr>
            </a:br>
            <a:r>
              <a:rPr lang="sk-SK" sz="4300" b="1" dirty="0">
                <a:solidFill>
                  <a:srgbClr val="000000"/>
                </a:solidFill>
              </a:rPr>
              <a:t/>
            </a:r>
            <a:br>
              <a:rPr lang="sk-SK" sz="4300" b="1" dirty="0">
                <a:solidFill>
                  <a:srgbClr val="000000"/>
                </a:solidFill>
              </a:rPr>
            </a:br>
            <a:r>
              <a:rPr lang="sk-SK" sz="5600" b="1" dirty="0">
                <a:solidFill>
                  <a:srgbClr val="000000"/>
                </a:solidFill>
              </a:rPr>
              <a:t> Web </a:t>
            </a:r>
            <a:r>
              <a:rPr lang="sk-SK" sz="5600" b="1" dirty="0" err="1">
                <a:solidFill>
                  <a:srgbClr val="000000"/>
                </a:solidFill>
              </a:rPr>
              <a:t>Quest</a:t>
            </a:r>
            <a:r>
              <a:rPr lang="sk-SK" sz="5600" b="1" dirty="0">
                <a:solidFill>
                  <a:srgbClr val="000000"/>
                </a:solidFill>
              </a:rPr>
              <a:t> je určený pre žiakov piatych tried základných škôl.</a:t>
            </a:r>
          </a:p>
          <a:p>
            <a:r>
              <a:rPr lang="sk-SK" sz="5600" b="1" dirty="0">
                <a:solidFill>
                  <a:srgbClr val="000000"/>
                </a:solidFill>
              </a:rPr>
              <a:t>Cieľ: upevnenie vedomostí o slnečnej sústave,</a:t>
            </a:r>
          </a:p>
          <a:p>
            <a:r>
              <a:rPr lang="sk-SK" sz="5600" b="1" dirty="0">
                <a:solidFill>
                  <a:srgbClr val="000000"/>
                </a:solidFill>
              </a:rPr>
              <a:t> vzbudenie záujmu žiakov o vesmír, získavanie nových informácií.</a:t>
            </a:r>
          </a:p>
          <a:p>
            <a:endParaRPr lang="sk-SK" sz="5600" b="1" dirty="0">
              <a:solidFill>
                <a:srgbClr val="000000"/>
              </a:solidFill>
            </a:endParaRPr>
          </a:p>
          <a:p>
            <a:r>
              <a:rPr lang="sk-SK" sz="5600" b="1" dirty="0">
                <a:solidFill>
                  <a:srgbClr val="000000"/>
                </a:solidFill>
              </a:rPr>
              <a:t/>
            </a:r>
            <a:br>
              <a:rPr lang="sk-SK" sz="5600" b="1" dirty="0">
                <a:solidFill>
                  <a:srgbClr val="000000"/>
                </a:solidFill>
              </a:rPr>
            </a:br>
            <a:r>
              <a:rPr lang="sk-SK" sz="5600" b="1" dirty="0">
                <a:solidFill>
                  <a:srgbClr val="000000"/>
                </a:solidFill>
              </a:rPr>
              <a:t>Autorom projektu je: </a:t>
            </a:r>
            <a:r>
              <a:rPr lang="sk-SK" sz="5600" b="1" dirty="0" err="1">
                <a:solidFill>
                  <a:srgbClr val="000000"/>
                </a:solidFill>
              </a:rPr>
              <a:t>Joanna</a:t>
            </a:r>
            <a:r>
              <a:rPr lang="sk-SK" sz="5600" b="1" dirty="0">
                <a:solidFill>
                  <a:srgbClr val="000000"/>
                </a:solidFill>
              </a:rPr>
              <a:t> </a:t>
            </a:r>
            <a:r>
              <a:rPr lang="sk-SK" sz="5600" b="1" dirty="0" err="1">
                <a:solidFill>
                  <a:srgbClr val="000000"/>
                </a:solidFill>
              </a:rPr>
              <a:t>Lemirowska</a:t>
            </a:r>
            <a:r>
              <a:rPr lang="sk-SK" sz="5600" b="1" dirty="0">
                <a:solidFill>
                  <a:srgbClr val="000000"/>
                </a:solidFill>
              </a:rPr>
              <a:t> - </a:t>
            </a:r>
            <a:r>
              <a:rPr lang="sk-SK" sz="5600" b="1" dirty="0" err="1">
                <a:solidFill>
                  <a:srgbClr val="000000"/>
                </a:solidFill>
              </a:rPr>
              <a:t>Wronka</a:t>
            </a:r>
            <a:r>
              <a:rPr lang="sk-SK" b="1" dirty="0">
                <a:solidFill>
                  <a:srgbClr val="000000"/>
                </a:solidFill>
                <a:latin typeface="Comic Sans MS" pitchFamily="66"/>
              </a:rPr>
              <a:t/>
            </a:r>
            <a:br>
              <a:rPr lang="sk-SK" b="1" dirty="0">
                <a:solidFill>
                  <a:srgbClr val="000000"/>
                </a:solidFill>
                <a:latin typeface="Comic Sans MS" pitchFamily="66"/>
              </a:rPr>
            </a:br>
            <a:endParaRPr lang="sk-SK"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31840" y="2060848"/>
            <a:ext cx="2664296" cy="15985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Obraz 3">
            <a:extLst>
              <a:ext uri="{FF2B5EF4-FFF2-40B4-BE49-F238E27FC236}">
                <a16:creationId xmlns="" xmlns:a16="http://schemas.microsoft.com/office/drawing/2014/main" id="{F3B1BEB1-C2B4-4EFA-83F6-B5ED92A560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5" name="Obraz 4"/>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5891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2091039196"/>
              </p:ext>
            </p:extLst>
          </p:nvPr>
        </p:nvGraphicFramePr>
        <p:xfrm>
          <a:off x="539552" y="404664"/>
          <a:ext cx="8208912" cy="3208392"/>
        </p:xfrm>
        <a:graphic>
          <a:graphicData uri="http://schemas.openxmlformats.org/drawingml/2006/table">
            <a:tbl>
              <a:tblPr firstRow="1" bandRow="1">
                <a:tableStyleId>{5C22544A-7EE6-4342-B048-85BDC9FD1C3A}</a:tableStyleId>
              </a:tblPr>
              <a:tblGrid>
                <a:gridCol w="8208912">
                  <a:extLst>
                    <a:ext uri="{9D8B030D-6E8A-4147-A177-3AD203B41FA5}">
                      <a16:colId xmlns="" xmlns:a16="http://schemas.microsoft.com/office/drawing/2014/main" val="20000"/>
                    </a:ext>
                  </a:extLst>
                </a:gridCol>
              </a:tblGrid>
              <a:tr h="648072">
                <a:tc>
                  <a:txBody>
                    <a:bodyPr/>
                    <a:lstStyle/>
                    <a:p>
                      <a:pPr algn="ctr"/>
                      <a:r>
                        <a:rPr lang="sk-SK" noProof="0" dirty="0">
                          <a:solidFill>
                            <a:schemeClr val="bg2"/>
                          </a:solidFill>
                        </a:rPr>
                        <a:t>4. týždeň – pracovný plán</a:t>
                      </a:r>
                    </a:p>
                  </a:txBody>
                  <a:tcPr/>
                </a:tc>
                <a:extLst>
                  <a:ext uri="{0D108BD9-81ED-4DB2-BD59-A6C34878D82A}">
                    <a16:rowId xmlns="" xmlns:a16="http://schemas.microsoft.com/office/drawing/2014/main" val="10000"/>
                  </a:ext>
                </a:extLst>
              </a:tr>
              <a:tr h="936104">
                <a:tc>
                  <a:txBody>
                    <a:bodyPr/>
                    <a:lstStyle/>
                    <a:p>
                      <a:pPr marL="285750" indent="-285750" algn="just">
                        <a:buFont typeface="Arial" pitchFamily="34" charset="0"/>
                        <a:buChar char="•"/>
                      </a:pPr>
                      <a:r>
                        <a:rPr lang="sk-SK" noProof="0" dirty="0"/>
                        <a:t>Zavedenie štandardov navrhovania plagátov </a:t>
                      </a:r>
                      <a:r>
                        <a:rPr lang="sk-SK" baseline="0" noProof="0" dirty="0"/>
                        <a:t>– určenie veľkosti, farby nápisov, ilustrácií.</a:t>
                      </a:r>
                    </a:p>
                    <a:p>
                      <a:pPr marL="285750" indent="-285750" algn="just">
                        <a:buFont typeface="Arial" pitchFamily="34" charset="0"/>
                        <a:buChar char="•"/>
                      </a:pPr>
                      <a:r>
                        <a:rPr lang="sk-SK" baseline="0" noProof="0" dirty="0"/>
                        <a:t>Príprava plagátu.</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sk-SK" baseline="0" noProof="0" dirty="0"/>
                        <a:t> </a:t>
                      </a:r>
                      <a:r>
                        <a:rPr lang="sk-SK" noProof="0" dirty="0"/>
                        <a:t>Zavedenie štandardov navrhovania kartičiek planét</a:t>
                      </a:r>
                      <a:r>
                        <a:rPr lang="sk-SK" baseline="0" noProof="0" dirty="0"/>
                        <a:t> – určenie veľkosti, farby nápisov, ilustrácií.</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sk-SK" baseline="0" noProof="0" dirty="0"/>
                        <a:t>Príprava kartičiek planét.</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sk-SK" baseline="0" noProof="0" dirty="0"/>
                        <a:t>Prezentácia kartičiek planét na hodinách zemepisu.</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endParaRPr lang="sk-SK" baseline="0" noProof="0" dirty="0"/>
                    </a:p>
                    <a:p>
                      <a:pPr marL="285750" indent="-285750" algn="just">
                        <a:buFont typeface="Arial" pitchFamily="34" charset="0"/>
                        <a:buChar char="•"/>
                      </a:pPr>
                      <a:endParaRPr lang="sk-SK" baseline="0" noProof="0" dirty="0"/>
                    </a:p>
                  </a:txBody>
                  <a:tcPr/>
                </a:tc>
                <a:extLst>
                  <a:ext uri="{0D108BD9-81ED-4DB2-BD59-A6C34878D82A}">
                    <a16:rowId xmlns="" xmlns:a16="http://schemas.microsoft.com/office/drawing/2014/main" val="10001"/>
                  </a:ext>
                </a:extLst>
              </a:tr>
            </a:tbl>
          </a:graphicData>
        </a:graphic>
      </p:graphicFrame>
      <p:sp>
        <p:nvSpPr>
          <p:cNvPr id="3" name="pole tekstowe 2"/>
          <p:cNvSpPr txBox="1"/>
          <p:nvPr/>
        </p:nvSpPr>
        <p:spPr>
          <a:xfrm>
            <a:off x="539552" y="4149080"/>
            <a:ext cx="8208912" cy="1477328"/>
          </a:xfrm>
          <a:prstGeom prst="rect">
            <a:avLst/>
          </a:prstGeom>
          <a:noFill/>
        </p:spPr>
        <p:txBody>
          <a:bodyPr wrap="square" rtlCol="0">
            <a:spAutoFit/>
          </a:bodyPr>
          <a:lstStyle/>
          <a:p>
            <a:pPr marL="285750" indent="-285750" algn="just">
              <a:buFont typeface="Arial" pitchFamily="34" charset="0"/>
              <a:buChar char="•"/>
              <a:defRPr/>
            </a:pPr>
            <a:r>
              <a:rPr lang="sk-SK" dirty="0">
                <a:solidFill>
                  <a:srgbClr val="FF0000"/>
                </a:solidFill>
              </a:rPr>
              <a:t>Možno tiež navrhnúť:</a:t>
            </a:r>
          </a:p>
          <a:p>
            <a:pPr marL="285750" indent="-285750" algn="just">
              <a:buFont typeface="Arial" pitchFamily="34" charset="0"/>
              <a:buChar char="•"/>
              <a:defRPr/>
            </a:pPr>
            <a:r>
              <a:rPr lang="sk-SK" dirty="0"/>
              <a:t>Pripraviť zoznam otázok bez odpovedí. /po prezentácií alebo počas prípravy informácií, ukázať, že nemožno všetko hneď vedieť./</a:t>
            </a:r>
          </a:p>
          <a:p>
            <a:pPr marL="285750" indent="-285750" algn="just">
              <a:buFont typeface="Arial" pitchFamily="34" charset="0"/>
              <a:buChar char="•"/>
              <a:defRPr/>
            </a:pPr>
            <a:r>
              <a:rPr lang="sk-SK" dirty="0"/>
              <a:t>Hodnotenie informácií obsiahnutých v prezentácií – anketa</a:t>
            </a:r>
          </a:p>
          <a:p>
            <a:pPr marL="285750" indent="-285750" algn="just">
              <a:buFont typeface="Arial" pitchFamily="34" charset="0"/>
              <a:buChar char="•"/>
              <a:defRPr/>
            </a:pPr>
            <a:r>
              <a:rPr lang="sk-SK" dirty="0"/>
              <a:t>Zhrnutie – výhody a nevýhody pracovnej metódy </a:t>
            </a:r>
            <a:r>
              <a:rPr lang="sk-SK" dirty="0" err="1"/>
              <a:t>WebQuest</a:t>
            </a:r>
            <a:r>
              <a:rPr lang="sk-SK" dirty="0"/>
              <a:t>.</a:t>
            </a:r>
          </a:p>
        </p:txBody>
      </p:sp>
    </p:spTree>
    <p:extLst>
      <p:ext uri="{BB962C8B-B14F-4D97-AF65-F5344CB8AC3E}">
        <p14:creationId xmlns:p14="http://schemas.microsoft.com/office/powerpoint/2010/main" val="2706745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solidFill>
            <a:schemeClr val="tx2">
              <a:lumMod val="20000"/>
              <a:lumOff val="80000"/>
            </a:schemeClr>
          </a:solidFill>
        </p:spPr>
        <p:txBody>
          <a:bodyPr>
            <a:normAutofit fontScale="92500" lnSpcReduction="20000"/>
          </a:bodyPr>
          <a:lstStyle/>
          <a:p>
            <a:r>
              <a:rPr lang="sk-SK" dirty="0"/>
              <a:t>Na prípravu prezentácie majú žiaci týždeň (alebo dva týždne – v závislosti od počtu žiakov v triede a ich intelektuálnej zručnosti) a prinesú ich na hodiny zemepisu. Môžu si medzi sebou rozdeliť úlohy, aby ich potom mohli spojiť do jednej prezentácie.</a:t>
            </a:r>
          </a:p>
          <a:p>
            <a:r>
              <a:rPr lang="sk-SK" dirty="0"/>
              <a:t>Každá skupina predstaví svoju prezentáciu, aby sa s ostatnými žiakmi podelila o získané informácie. Učiteľ kladie otázky. Následne budú obe prezentácie spojené do jedného celku.</a:t>
            </a:r>
          </a:p>
          <a:p>
            <a:pPr marL="0" indent="0">
              <a:buNone/>
            </a:pPr>
            <a:r>
              <a:rPr lang="sk-SK" sz="1600" dirty="0">
                <a:solidFill>
                  <a:srgbClr val="C00000"/>
                </a:solidFill>
              </a:rPr>
              <a:t>Týždeň je málo, materiál je rozsiahly.  Aby ste to dobre pripravili, potrebujete viac času. Je to na str. 6.</a:t>
            </a:r>
          </a:p>
        </p:txBody>
      </p:sp>
    </p:spTree>
    <p:extLst>
      <p:ext uri="{BB962C8B-B14F-4D97-AF65-F5344CB8AC3E}">
        <p14:creationId xmlns:p14="http://schemas.microsoft.com/office/powerpoint/2010/main" val="2170434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solidFill>
            <a:schemeClr val="tx2">
              <a:lumMod val="20000"/>
              <a:lumOff val="80000"/>
            </a:schemeClr>
          </a:solidFill>
        </p:spPr>
        <p:txBody>
          <a:bodyPr>
            <a:normAutofit/>
          </a:bodyPr>
          <a:lstStyle/>
          <a:p>
            <a:r>
              <a:rPr lang="sk-SK" dirty="0"/>
              <a:t>Na ďalšej hodine </a:t>
            </a:r>
            <a:r>
              <a:rPr lang="sk-SK" dirty="0">
                <a:solidFill>
                  <a:srgbClr val="C00000"/>
                </a:solidFill>
              </a:rPr>
              <a:t>akej? </a:t>
            </a:r>
            <a:r>
              <a:rPr lang="sk-SK" dirty="0"/>
              <a:t>Všetci žiaci spoločne vytvoria plagát vo formáte A3, ktorý bude predstavovať slnečnú sústavu. Na prípravu plagátu je možné využiť ľubovoľný materiál (ktorý prinesú žiaci) a ľubovoľnú techniku. Môžu to byť: látky, nite, vlny, šnúrky, vaty, drôtiky, prilepované lepiacou páskou, noviny, papier, farby, kriedy, atď.).</a:t>
            </a:r>
          </a:p>
          <a:p>
            <a:r>
              <a:rPr lang="pl-PL" sz="1200" dirty="0">
                <a:solidFill>
                  <a:srgbClr val="C00000"/>
                </a:solidFill>
              </a:rPr>
              <a:t>Je to na str.</a:t>
            </a:r>
          </a:p>
        </p:txBody>
      </p:sp>
    </p:spTree>
    <p:extLst>
      <p:ext uri="{BB962C8B-B14F-4D97-AF65-F5344CB8AC3E}">
        <p14:creationId xmlns:p14="http://schemas.microsoft.com/office/powerpoint/2010/main" val="288874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75240" cy="850106"/>
          </a:xfrm>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xfrm>
            <a:off x="395536" y="1268760"/>
            <a:ext cx="8291264" cy="4857403"/>
          </a:xfrm>
          <a:solidFill>
            <a:schemeClr val="tx2">
              <a:lumMod val="20000"/>
              <a:lumOff val="80000"/>
            </a:schemeClr>
          </a:solidFill>
        </p:spPr>
        <p:txBody>
          <a:bodyPr>
            <a:normAutofit/>
          </a:bodyPr>
          <a:lstStyle/>
          <a:p>
            <a:pPr marL="0" indent="0" algn="just">
              <a:buNone/>
            </a:pPr>
            <a:r>
              <a:rPr lang="sk-SK" sz="1900" dirty="0"/>
              <a:t>Informácie potrebné na prípravu úlohy hľadajte na uvedených internetových stránkach alebo iných Vám známych stránkach.</a:t>
            </a:r>
          </a:p>
          <a:p>
            <a:pPr marL="0" indent="0" algn="just">
              <a:buNone/>
            </a:pPr>
            <a:endParaRPr lang="sk-SK" sz="1900" b="1" dirty="0"/>
          </a:p>
          <a:p>
            <a:pPr marL="0" indent="0" algn="just">
              <a:buNone/>
            </a:pPr>
            <a:r>
              <a:rPr lang="sk-SK" sz="1900" b="1" dirty="0"/>
              <a:t>Nezabudnite vo Vašich prácach uviesť:</a:t>
            </a:r>
          </a:p>
          <a:p>
            <a:pPr lvl="0" algn="just">
              <a:buNone/>
            </a:pPr>
            <a:r>
              <a:rPr lang="sk-SK" sz="1900" dirty="0"/>
              <a:t>1. Titul/Tému.</a:t>
            </a:r>
          </a:p>
          <a:p>
            <a:pPr lvl="0" algn="just">
              <a:buNone/>
            </a:pPr>
            <a:r>
              <a:rPr lang="sk-SK" sz="1900" dirty="0"/>
              <a:t>2. Mená a priezviská žiakov, ktorí ju pripravili.</a:t>
            </a:r>
          </a:p>
          <a:p>
            <a:pPr lvl="0" algn="just">
              <a:buNone/>
            </a:pPr>
            <a:r>
              <a:rPr lang="sk-SK" sz="1900" dirty="0"/>
              <a:t>3. Informácie v zaujímavej, estetickej, vyčerpávajúcej a rozmanitej forme. Využite Vašu predstavivosť a zručnosti.</a:t>
            </a:r>
          </a:p>
          <a:p>
            <a:pPr lvl="0" algn="just">
              <a:buNone/>
            </a:pPr>
            <a:r>
              <a:rPr lang="sk-SK" sz="1900" dirty="0"/>
              <a:t>4. Každá skupina prezentuje svoju prácu samostatne pred celou triedou.</a:t>
            </a:r>
          </a:p>
          <a:p>
            <a:pPr lvl="0" algn="just">
              <a:buNone/>
            </a:pPr>
            <a:endParaRPr lang="sk-SK" sz="2100" dirty="0"/>
          </a:p>
          <a:p>
            <a:pPr lvl="0" algn="ctr">
              <a:buNone/>
            </a:pPr>
            <a:r>
              <a:rPr lang="sk-SK" sz="2100" b="1" dirty="0"/>
              <a:t>Nezabudnite pracovať v súlade s inštrukciami učiteľa.</a:t>
            </a:r>
          </a:p>
          <a:p>
            <a:endParaRPr lang="pl-PL" dirty="0"/>
          </a:p>
        </p:txBody>
      </p:sp>
    </p:spTree>
    <p:extLst>
      <p:ext uri="{BB962C8B-B14F-4D97-AF65-F5344CB8AC3E}">
        <p14:creationId xmlns:p14="http://schemas.microsoft.com/office/powerpoint/2010/main" val="381590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ZDROJE</a:t>
            </a:r>
          </a:p>
        </p:txBody>
      </p:sp>
      <p:sp>
        <p:nvSpPr>
          <p:cNvPr id="3" name="Symbol zastępczy zawartości 2"/>
          <p:cNvSpPr>
            <a:spLocks noGrp="1"/>
          </p:cNvSpPr>
          <p:nvPr>
            <p:ph idx="1"/>
          </p:nvPr>
        </p:nvSpPr>
        <p:spPr>
          <a:xfrm>
            <a:off x="467544" y="1340768"/>
            <a:ext cx="8208912" cy="5112568"/>
          </a:xfrm>
          <a:solidFill>
            <a:schemeClr val="bg2">
              <a:lumMod val="90000"/>
            </a:schemeClr>
          </a:solidFill>
        </p:spPr>
        <p:txBody>
          <a:bodyPr>
            <a:noAutofit/>
          </a:bodyPr>
          <a:lstStyle/>
          <a:p>
            <a:pPr algn="just"/>
            <a:r>
              <a:rPr lang="pl-PL" sz="1400" dirty="0" smtClean="0">
                <a:hlinkClick r:id="rId2"/>
              </a:rPr>
              <a:t>https://sk.wikipedia.org/wiki/Slne%C4%8Dn%C3%A1_s%C3%BAstava </a:t>
            </a:r>
            <a:endParaRPr lang="pl-PL" sz="1400" dirty="0" smtClean="0"/>
          </a:p>
          <a:p>
            <a:pPr algn="just"/>
            <a:r>
              <a:rPr lang="pl-PL" sz="1400" dirty="0" smtClean="0">
                <a:hlinkClick r:id="rId3"/>
              </a:rPr>
              <a:t>https://www.youtube.com/watch?v=MWovSeS-1K0 </a:t>
            </a:r>
            <a:endParaRPr lang="pl-PL" sz="1400" dirty="0" smtClean="0"/>
          </a:p>
          <a:p>
            <a:pPr algn="just"/>
            <a:r>
              <a:rPr lang="pl-PL" sz="1400" dirty="0" smtClean="0">
                <a:hlinkClick r:id="rId4"/>
              </a:rPr>
              <a:t>https://www.youtube.com/watch?v=JEYt31HuXiY </a:t>
            </a:r>
            <a:endParaRPr lang="pl-PL" sz="1400" dirty="0" smtClean="0"/>
          </a:p>
          <a:p>
            <a:pPr algn="just"/>
            <a:r>
              <a:rPr lang="pl-PL" sz="1400" dirty="0" smtClean="0">
                <a:hlinkClick r:id="rId5"/>
              </a:rPr>
              <a:t>https://referaty.aktuality.sk/slnecna-sustava/referat-5536?i9=84a3800a7b75 </a:t>
            </a:r>
            <a:endParaRPr lang="pl-PL" sz="1400" dirty="0" smtClean="0"/>
          </a:p>
          <a:p>
            <a:pPr algn="just"/>
            <a:r>
              <a:rPr lang="pl-PL" sz="1400" dirty="0" smtClean="0">
                <a:hlinkClick r:id="rId6"/>
              </a:rPr>
              <a:t>https://referaty.aktuality.sk/slnecna-sustava/referat-10754?i9=84a3800a7b75</a:t>
            </a:r>
            <a:endParaRPr lang="sk-SK" sz="1400" dirty="0"/>
          </a:p>
          <a:p>
            <a:pPr algn="just"/>
            <a:endParaRPr lang="sk-SK" sz="1400" dirty="0"/>
          </a:p>
          <a:p>
            <a:pPr marL="0" indent="0">
              <a:buNone/>
            </a:pPr>
            <a:r>
              <a:rPr lang="sk-SK" sz="1400" dirty="0"/>
              <a:t>Uveďte, aké zdroje sú nevyhnutné/ potrebné/vhodné. Základom sú zdroje on-line (pozrite rámček hore), avšak opíšte tu rôzne zdroje. Zamyslite sa tiež napr. nad.: </a:t>
            </a:r>
          </a:p>
          <a:p>
            <a:pPr marL="0" indent="0">
              <a:buNone/>
            </a:pPr>
            <a:r>
              <a:rPr lang="sk-SK" sz="1400" b="1" dirty="0"/>
              <a:t>Zdroje on-line</a:t>
            </a:r>
            <a:r>
              <a:rPr lang="sk-SK" sz="1400" dirty="0"/>
              <a:t> (internetové stránky, internetové databázy údajov, metódy internetovej komunikácie s – expertami, svedkami atď.- také ako fóra, konferenčné systémy; a tiež sugescie týkajúce sa metód – ich počtu, vlastností, kritériu využiteľnosti); </a:t>
            </a:r>
          </a:p>
          <a:p>
            <a:pPr marL="0" lvl="0" indent="0">
              <a:buNone/>
            </a:pPr>
            <a:r>
              <a:rPr lang="sk-SK" sz="1400" b="1" dirty="0"/>
              <a:t>Informatické zdroje off-line</a:t>
            </a:r>
            <a:r>
              <a:rPr lang="sk-SK" sz="1400" dirty="0"/>
              <a:t> (odporúčané alebo požadované softvéry používané počas realizácie projektu, off-line údaje - na diskoch, napr. video filmy, databázy údajov, a tiež vyhľadávač knižných titulov v školskej knižnici);</a:t>
            </a:r>
          </a:p>
          <a:p>
            <a:pPr marL="0" lvl="0" indent="0">
              <a:buNone/>
            </a:pPr>
            <a:r>
              <a:rPr lang="sk-SK" sz="1400" b="1" dirty="0"/>
              <a:t>Multimediálne zdroje</a:t>
            </a:r>
            <a:r>
              <a:rPr lang="sk-SK" sz="1400" dirty="0"/>
              <a:t> (odporúčané filmy, video a audio materiály);</a:t>
            </a:r>
          </a:p>
          <a:p>
            <a:pPr marL="0" lvl="0" indent="0">
              <a:buNone/>
            </a:pPr>
            <a:r>
              <a:rPr lang="sk-SK" sz="1400" b="1" dirty="0"/>
              <a:t>Knižné zdroje</a:t>
            </a:r>
            <a:r>
              <a:rPr lang="sk-SK" sz="1400" dirty="0"/>
              <a:t> (odporúčané knihy, periodiká, školské učebnice);</a:t>
            </a:r>
          </a:p>
          <a:p>
            <a:pPr marL="0" lvl="0" indent="0">
              <a:buNone/>
            </a:pPr>
            <a:r>
              <a:rPr lang="sk-SK" sz="1400" b="1" dirty="0"/>
              <a:t>Iné zdroje</a:t>
            </a:r>
            <a:r>
              <a:rPr lang="sk-SK" sz="1400" dirty="0"/>
              <a:t> (napr. osobné – rozhovor, televízny rozhovor, anketa atď.);</a:t>
            </a:r>
          </a:p>
          <a:p>
            <a:pPr marL="0" lvl="0" indent="0">
              <a:buNone/>
            </a:pPr>
            <a:r>
              <a:rPr lang="sk-SK" sz="1400" b="1" dirty="0"/>
              <a:t>Ľudské zdroje </a:t>
            </a:r>
            <a:r>
              <a:rPr lang="sk-SK" sz="1400" dirty="0"/>
              <a:t>(učiteľ – vychovávateľ, prípadne iný učitelia, priaznivci, ďalší partneri - múzeum, a tiež prípadné emailové adresy učiteľov, ktorí prisľúbili pomôcť s projektom);</a:t>
            </a:r>
          </a:p>
          <a:p>
            <a:pPr marL="0" indent="0">
              <a:buNone/>
            </a:pPr>
            <a:r>
              <a:rPr lang="sk-SK" sz="1400" b="1" dirty="0"/>
              <a:t>Iné zdroje </a:t>
            </a:r>
            <a:r>
              <a:rPr lang="sk-SK" sz="1400" dirty="0"/>
              <a:t>(materiálne - napr. miestnosti, skúsenosti- napr. výlet, návšteva, experiment atď.).</a:t>
            </a:r>
          </a:p>
        </p:txBody>
      </p:sp>
    </p:spTree>
    <p:extLst>
      <p:ext uri="{BB962C8B-B14F-4D97-AF65-F5344CB8AC3E}">
        <p14:creationId xmlns:p14="http://schemas.microsoft.com/office/powerpoint/2010/main" val="4194137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ZDROJE</a:t>
            </a:r>
          </a:p>
        </p:txBody>
      </p:sp>
      <p:sp>
        <p:nvSpPr>
          <p:cNvPr id="3" name="Symbol zastępczy zawartości 2"/>
          <p:cNvSpPr>
            <a:spLocks noGrp="1"/>
          </p:cNvSpPr>
          <p:nvPr>
            <p:ph idx="1"/>
          </p:nvPr>
        </p:nvSpPr>
        <p:spPr>
          <a:solidFill>
            <a:schemeClr val="bg2">
              <a:lumMod val="90000"/>
            </a:schemeClr>
          </a:solidFill>
        </p:spPr>
        <p:txBody>
          <a:bodyPr>
            <a:normAutofit/>
          </a:bodyPr>
          <a:lstStyle/>
          <a:p>
            <a:r>
              <a:rPr lang="pl-PL" sz="1800" dirty="0" smtClean="0">
                <a:hlinkClick r:id="rId2"/>
              </a:rPr>
              <a:t>https://www.adhara.sk/?page_id=962 </a:t>
            </a:r>
            <a:endParaRPr lang="pl-PL" sz="1800" dirty="0" smtClean="0"/>
          </a:p>
          <a:p>
            <a:r>
              <a:rPr lang="pl-PL" sz="1800" dirty="0" smtClean="0">
                <a:hlinkClick r:id="rId3"/>
              </a:rPr>
              <a:t>https://www.webnoviny.sk/tag/slnecna-sustava/ </a:t>
            </a:r>
            <a:endParaRPr lang="pl-PL" sz="1800" dirty="0" smtClean="0"/>
          </a:p>
          <a:p>
            <a:r>
              <a:rPr lang="pl-PL" sz="1800" dirty="0" smtClean="0">
                <a:hlinkClick r:id="rId4"/>
              </a:rPr>
              <a:t>http://astroportal.sk/sol_syst/planety.html </a:t>
            </a:r>
            <a:endParaRPr lang="pl-PL" sz="1800" dirty="0" smtClean="0"/>
          </a:p>
          <a:p>
            <a:r>
              <a:rPr lang="pl-PL" sz="1800" dirty="0" smtClean="0">
                <a:hlinkClick r:id="rId5"/>
              </a:rPr>
              <a:t>https://referaty.aktuality.sk/slnecna-sustava/referat-7877?i9=84a3800a7b75 </a:t>
            </a:r>
            <a:endParaRPr lang="pl-PL" sz="1800" dirty="0" smtClean="0"/>
          </a:p>
          <a:p>
            <a:r>
              <a:rPr lang="pl-PL" sz="1800" dirty="0" smtClean="0">
                <a:hlinkClick r:id="rId6"/>
              </a:rPr>
              <a:t>https://referaty.aktuality.sk/planety-nasej-slnecnej-sustavy/referat-12934?i9=84a3800a7b75 </a:t>
            </a:r>
            <a:endParaRPr lang="pl-PL" sz="1800" dirty="0" smtClean="0"/>
          </a:p>
          <a:p>
            <a:r>
              <a:rPr lang="sk-SK" sz="1800" dirty="0" smtClean="0"/>
              <a:t>Merkúr</a:t>
            </a:r>
            <a:r>
              <a:rPr lang="sk-SK" sz="1800" dirty="0" smtClean="0"/>
              <a:t>, Venuša, Zem, Mars, Jupiter, Saturn, Urán, Neptún – Wikipedia</a:t>
            </a:r>
          </a:p>
          <a:p>
            <a:endParaRPr lang="pl-PL" sz="1800" dirty="0" smtClean="0"/>
          </a:p>
          <a:p>
            <a:endParaRPr lang="pl-PL" sz="1800" dirty="0" smtClean="0"/>
          </a:p>
        </p:txBody>
      </p:sp>
    </p:spTree>
    <p:extLst>
      <p:ext uri="{BB962C8B-B14F-4D97-AF65-F5344CB8AC3E}">
        <p14:creationId xmlns:p14="http://schemas.microsoft.com/office/powerpoint/2010/main" val="854468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27168" cy="634082"/>
          </a:xfrm>
          <a:solidFill>
            <a:schemeClr val="tx2">
              <a:lumMod val="60000"/>
              <a:lumOff val="40000"/>
            </a:schemeClr>
          </a:solidFill>
        </p:spPr>
        <p:txBody>
          <a:bodyPr>
            <a:normAutofit fontScale="90000"/>
          </a:bodyPr>
          <a:lstStyle/>
          <a:p>
            <a:r>
              <a:rPr lang="pl-PL" dirty="0"/>
              <a:t>HODNOTENIE</a:t>
            </a:r>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617423665"/>
              </p:ext>
            </p:extLst>
          </p:nvPr>
        </p:nvGraphicFramePr>
        <p:xfrm>
          <a:off x="323528" y="1628800"/>
          <a:ext cx="8291264" cy="4044348"/>
        </p:xfrm>
        <a:graphic>
          <a:graphicData uri="http://schemas.openxmlformats.org/drawingml/2006/table">
            <a:tbl>
              <a:tblPr firstRow="1" bandRow="1">
                <a:tableStyleId>{5C22544A-7EE6-4342-B048-85BDC9FD1C3A}</a:tableStyleId>
              </a:tblPr>
              <a:tblGrid>
                <a:gridCol w="2119064">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129844">
                <a:tc>
                  <a:txBody>
                    <a:bodyPr/>
                    <a:lstStyle/>
                    <a:p>
                      <a:pPr algn="ctr"/>
                      <a:r>
                        <a:rPr lang="pl-PL" sz="900" b="0" dirty="0"/>
                        <a:t>POČET BODOV</a:t>
                      </a:r>
                    </a:p>
                  </a:txBody>
                  <a:tcPr/>
                </a:tc>
                <a:tc>
                  <a:txBody>
                    <a:bodyPr/>
                    <a:lstStyle/>
                    <a:p>
                      <a:pPr algn="ctr"/>
                      <a:r>
                        <a:rPr lang="pl-PL" sz="900" b="0" dirty="0"/>
                        <a:t>1</a:t>
                      </a:r>
                    </a:p>
                  </a:txBody>
                  <a:tcPr/>
                </a:tc>
                <a:tc>
                  <a:txBody>
                    <a:bodyPr/>
                    <a:lstStyle/>
                    <a:p>
                      <a:pPr algn="ctr"/>
                      <a:r>
                        <a:rPr lang="pl-PL" sz="900" b="0" dirty="0"/>
                        <a:t>2</a:t>
                      </a:r>
                    </a:p>
                  </a:txBody>
                  <a:tcPr/>
                </a:tc>
                <a:tc>
                  <a:txBody>
                    <a:bodyPr/>
                    <a:lstStyle/>
                    <a:p>
                      <a:pPr algn="ctr"/>
                      <a:r>
                        <a:rPr lang="pl-PL" sz="900" b="0" dirty="0"/>
                        <a:t>3</a:t>
                      </a:r>
                    </a:p>
                  </a:txBody>
                  <a:tcPr/>
                </a:tc>
                <a:extLst>
                  <a:ext uri="{0D108BD9-81ED-4DB2-BD59-A6C34878D82A}">
                    <a16:rowId xmlns="" xmlns:a16="http://schemas.microsoft.com/office/drawing/2014/main" val="10000"/>
                  </a:ext>
                </a:extLst>
              </a:tr>
              <a:tr h="806260">
                <a:tc>
                  <a:txBody>
                    <a:bodyPr/>
                    <a:lstStyle/>
                    <a:p>
                      <a:r>
                        <a:rPr lang="pl-PL" sz="900" dirty="0"/>
                        <a:t>OBSAHOVÁ STRÁNKA</a:t>
                      </a:r>
                    </a:p>
                  </a:txBody>
                  <a:tcPr/>
                </a:tc>
                <a:tc>
                  <a:txBody>
                    <a:bodyPr/>
                    <a:lstStyle/>
                    <a:p>
                      <a:r>
                        <a:rPr lang="sk-SK" sz="900" noProof="0" dirty="0"/>
                        <a:t>Zozbierané informácie sú neúplné,</a:t>
                      </a:r>
                      <a:r>
                        <a:rPr lang="sk-SK" sz="900" baseline="0" noProof="0" dirty="0"/>
                        <a:t> je tam veľa chýb, objavujú sa informácie, ktoré nesúvisia s témou. Slabé využitie zdrojov.</a:t>
                      </a:r>
                      <a:endParaRPr lang="sk-SK" sz="900" noProof="0" dirty="0"/>
                    </a:p>
                  </a:txBody>
                  <a:tcPr/>
                </a:tc>
                <a:tc>
                  <a:txBody>
                    <a:bodyPr/>
                    <a:lstStyle/>
                    <a:p>
                      <a:r>
                        <a:rPr lang="sk-SK" sz="900" noProof="0" dirty="0"/>
                        <a:t>Správne informácie. Prípadne malé chyby, dobre využitie</a:t>
                      </a:r>
                      <a:r>
                        <a:rPr lang="sk-SK" sz="900" baseline="0" noProof="0" dirty="0"/>
                        <a:t> zdrojov.</a:t>
                      </a:r>
                      <a:endParaRPr lang="sk-SK" sz="900" noProof="0" dirty="0"/>
                    </a:p>
                  </a:txBody>
                  <a:tcPr/>
                </a:tc>
                <a:tc>
                  <a:txBody>
                    <a:bodyPr/>
                    <a:lstStyle/>
                    <a:p>
                      <a:r>
                        <a:rPr lang="sk-SK" sz="900" noProof="0" dirty="0"/>
                        <a:t>Dobre spracovaná</a:t>
                      </a:r>
                      <a:r>
                        <a:rPr lang="sk-SK" sz="900" baseline="0" noProof="0" dirty="0"/>
                        <a:t> téma, správne a vyčerpávajúce informácie. Veľmi dobre využitie uvedených zdrojov, prípadne využitie iných zdrojov, ktoré presahujú učebný program.</a:t>
                      </a:r>
                      <a:endParaRPr lang="sk-SK" sz="900" noProof="0" dirty="0"/>
                    </a:p>
                  </a:txBody>
                  <a:tcPr/>
                </a:tc>
                <a:extLst>
                  <a:ext uri="{0D108BD9-81ED-4DB2-BD59-A6C34878D82A}">
                    <a16:rowId xmlns="" xmlns:a16="http://schemas.microsoft.com/office/drawing/2014/main" val="10001"/>
                  </a:ext>
                </a:extLst>
              </a:tr>
              <a:tr h="370840">
                <a:tc>
                  <a:txBody>
                    <a:bodyPr/>
                    <a:lstStyle/>
                    <a:p>
                      <a:r>
                        <a:rPr lang="pl-PL" sz="900" dirty="0"/>
                        <a:t>ESTETICKÝ DOJEM</a:t>
                      </a:r>
                    </a:p>
                  </a:txBody>
                  <a:tcPr/>
                </a:tc>
                <a:tc>
                  <a:txBody>
                    <a:bodyPr/>
                    <a:lstStyle/>
                    <a:p>
                      <a:r>
                        <a:rPr lang="sk-SK" sz="900" noProof="0" dirty="0"/>
                        <a:t>Práca nedbalá, nečitateľná, bez</a:t>
                      </a:r>
                      <a:r>
                        <a:rPr lang="sk-SK" sz="900" baseline="0" noProof="0" dirty="0"/>
                        <a:t> grafických prvkov, ilustrácií, chýbajú opisy k fotografiám. Zlé rozmiestnenie informácií na stránke.</a:t>
                      </a:r>
                      <a:endParaRPr lang="sk-SK" sz="900" noProof="0" dirty="0"/>
                    </a:p>
                  </a:txBody>
                  <a:tcPr/>
                </a:tc>
                <a:tc>
                  <a:txBody>
                    <a:bodyPr/>
                    <a:lstStyle/>
                    <a:p>
                      <a:r>
                        <a:rPr lang="sk-SK" sz="900" noProof="0" dirty="0"/>
                        <a:t>Dobre pripravená</a:t>
                      </a:r>
                      <a:r>
                        <a:rPr lang="sk-SK" sz="900" baseline="0" noProof="0" dirty="0"/>
                        <a:t> práca, čitateľná. Vhodne rozmiestnené informácie na stránke. Dobrá grafika.</a:t>
                      </a:r>
                      <a:endParaRPr lang="sk-SK" sz="900" noProof="0" dirty="0"/>
                    </a:p>
                  </a:txBody>
                  <a:tcPr/>
                </a:tc>
                <a:tc>
                  <a:txBody>
                    <a:bodyPr/>
                    <a:lstStyle/>
                    <a:p>
                      <a:r>
                        <a:rPr lang="sk-SK" sz="900" noProof="0" dirty="0"/>
                        <a:t>Veľmi estetická a kreatívna práca, prehľadná, motivujúca k tomu, aby</a:t>
                      </a:r>
                      <a:r>
                        <a:rPr lang="sk-SK" sz="900" baseline="0" noProof="0" dirty="0"/>
                        <a:t> ste sa s ňou oboznámili. Vhodné rozmiestnenie textu a grafických prvkov. Práca zaujímavá a farebná.</a:t>
                      </a:r>
                      <a:endParaRPr lang="sk-SK" sz="900" noProof="0" dirty="0"/>
                    </a:p>
                  </a:txBody>
                  <a:tcPr/>
                </a:tc>
                <a:extLst>
                  <a:ext uri="{0D108BD9-81ED-4DB2-BD59-A6C34878D82A}">
                    <a16:rowId xmlns="" xmlns:a16="http://schemas.microsoft.com/office/drawing/2014/main" val="10002"/>
                  </a:ext>
                </a:extLst>
              </a:tr>
              <a:tr h="370840">
                <a:tc>
                  <a:txBody>
                    <a:bodyPr/>
                    <a:lstStyle/>
                    <a:p>
                      <a:r>
                        <a:rPr lang="pl-PL" sz="900" dirty="0"/>
                        <a:t>PRACOVNÉ ZAANGAŽOVANIE A PRÁCA V SKUPINE</a:t>
                      </a:r>
                    </a:p>
                  </a:txBody>
                  <a:tcPr/>
                </a:tc>
                <a:tc>
                  <a:txBody>
                    <a:bodyPr/>
                    <a:lstStyle/>
                    <a:p>
                      <a:r>
                        <a:rPr lang="sk-SK" sz="900" noProof="0" dirty="0"/>
                        <a:t>Chýbajúce zaangažovanie všetkých</a:t>
                      </a:r>
                      <a:r>
                        <a:rPr lang="sk-SK" sz="900" baseline="0" noProof="0" dirty="0"/>
                        <a:t> členov skupiny</a:t>
                      </a:r>
                      <a:r>
                        <a:rPr lang="sk-SK" sz="900" noProof="0" dirty="0"/>
                        <a:t>. </a:t>
                      </a:r>
                    </a:p>
                  </a:txBody>
                  <a:tcPr/>
                </a:tc>
                <a:tc>
                  <a:txBody>
                    <a:bodyPr/>
                    <a:lstStyle/>
                    <a:p>
                      <a:r>
                        <a:rPr lang="sk-SK" sz="900" noProof="0" dirty="0"/>
                        <a:t>Dobrá spolupráca v skupine.</a:t>
                      </a:r>
                    </a:p>
                  </a:txBody>
                  <a:tcPr/>
                </a:tc>
                <a:tc>
                  <a:txBody>
                    <a:bodyPr/>
                    <a:lstStyle/>
                    <a:p>
                      <a:r>
                        <a:rPr lang="sk-SK" sz="900" baseline="0" noProof="0" dirty="0"/>
                        <a:t>Zaangažovanie všetkých členov skupiny, vzájomné motivovanie sa a pomoc pri práci. Vysoká úroveň spolupráce v skupine.</a:t>
                      </a:r>
                      <a:endParaRPr lang="sk-SK" sz="900" noProof="0" dirty="0"/>
                    </a:p>
                  </a:txBody>
                  <a:tcPr/>
                </a:tc>
                <a:extLst>
                  <a:ext uri="{0D108BD9-81ED-4DB2-BD59-A6C34878D82A}">
                    <a16:rowId xmlns="" xmlns:a16="http://schemas.microsoft.com/office/drawing/2014/main" val="10003"/>
                  </a:ext>
                </a:extLst>
              </a:tr>
              <a:tr h="814928">
                <a:tc>
                  <a:txBody>
                    <a:bodyPr/>
                    <a:lstStyle/>
                    <a:p>
                      <a:r>
                        <a:rPr lang="pl-PL" sz="900" dirty="0"/>
                        <a:t>PREZENTÁCIA</a:t>
                      </a:r>
                    </a:p>
                  </a:txBody>
                  <a:tcPr/>
                </a:tc>
                <a:tc>
                  <a:txBody>
                    <a:bodyPr/>
                    <a:lstStyle/>
                    <a:p>
                      <a:r>
                        <a:rPr lang="sk-SK" sz="900" noProof="0" dirty="0"/>
                        <a:t>Práca len</a:t>
                      </a:r>
                      <a:r>
                        <a:rPr lang="sk-SK" sz="900" baseline="0" noProof="0" dirty="0"/>
                        <a:t> čítaná. Chýbajúce odpovede na otázky učiteľa</a:t>
                      </a:r>
                      <a:r>
                        <a:rPr lang="sk-SK" sz="900" noProof="0" dirty="0"/>
                        <a:t>.</a:t>
                      </a:r>
                    </a:p>
                  </a:txBody>
                  <a:tcPr/>
                </a:tc>
                <a:tc>
                  <a:txBody>
                    <a:bodyPr/>
                    <a:lstStyle/>
                    <a:p>
                      <a:r>
                        <a:rPr lang="sk-SK" sz="900" noProof="0" dirty="0"/>
                        <a:t>Prezentácia čiastočne čítaná</a:t>
                      </a:r>
                      <a:r>
                        <a:rPr lang="sk-SK" sz="900" baseline="0" noProof="0" dirty="0"/>
                        <a:t> a čiastočne prezentovaná samostatne. Ťažkosti pri odpovedaní na otázky učiteľa.</a:t>
                      </a:r>
                      <a:endParaRPr lang="sk-SK" sz="900" noProof="0" dirty="0"/>
                    </a:p>
                  </a:txBody>
                  <a:tcPr/>
                </a:tc>
                <a:tc>
                  <a:txBody>
                    <a:bodyPr/>
                    <a:lstStyle/>
                    <a:p>
                      <a:r>
                        <a:rPr lang="sk-SK" sz="900" noProof="0" dirty="0"/>
                        <a:t>Práca prezentovaná zaujímavým spôsobom, usporiadaná, správna. Dobré pochopenie prezentovaného obsahu.</a:t>
                      </a:r>
                      <a:r>
                        <a:rPr lang="sk-SK" sz="900" baseline="0" noProof="0" dirty="0"/>
                        <a:t> </a:t>
                      </a:r>
                      <a:r>
                        <a:rPr lang="sk-SK" sz="900" noProof="0" dirty="0"/>
                        <a:t>Správne odpovede na otázky učiteľa.</a:t>
                      </a:r>
                    </a:p>
                  </a:txBody>
                  <a:tcPr/>
                </a:tc>
                <a:extLst>
                  <a:ext uri="{0D108BD9-81ED-4DB2-BD59-A6C34878D82A}">
                    <a16:rowId xmlns="" xmlns:a16="http://schemas.microsoft.com/office/drawing/2014/main" val="10004"/>
                  </a:ext>
                </a:extLst>
              </a:tr>
              <a:tr h="370840">
                <a:tc>
                  <a:txBody>
                    <a:bodyPr/>
                    <a:lstStyle/>
                    <a:p>
                      <a:r>
                        <a:rPr lang="pl-PL" sz="900" dirty="0"/>
                        <a:t>PRÍPRAVA PLAGÁTU SLNEČNEJ SÚSTAVY</a:t>
                      </a:r>
                    </a:p>
                  </a:txBody>
                  <a:tcPr/>
                </a:tc>
                <a:tc>
                  <a:txBody>
                    <a:bodyPr/>
                    <a:lstStyle/>
                    <a:p>
                      <a:r>
                        <a:rPr lang="sk-SK" sz="900" noProof="0" dirty="0"/>
                        <a:t>Málo materiálov potrebných na prípravu plagátu. Problémy pri spolupráci</a:t>
                      </a:r>
                      <a:r>
                        <a:rPr lang="sk-SK" sz="900" baseline="0" noProof="0" dirty="0"/>
                        <a:t>. Plagát nečitateľný, neobsahuje mnohé prvky.</a:t>
                      </a:r>
                      <a:endParaRPr lang="sk-SK" sz="900" noProof="0" dirty="0"/>
                    </a:p>
                  </a:txBody>
                  <a:tcPr/>
                </a:tc>
                <a:tc>
                  <a:txBody>
                    <a:bodyPr/>
                    <a:lstStyle/>
                    <a:p>
                      <a:r>
                        <a:rPr lang="sk-SK" sz="900" noProof="0" dirty="0"/>
                        <a:t>Veľké množstvo rozmanitých materiálov, ktoré priniesli žiaci a využili</a:t>
                      </a:r>
                      <a:r>
                        <a:rPr lang="sk-SK" sz="900" baseline="0" noProof="0" dirty="0"/>
                        <a:t> na prípravu plagátu.</a:t>
                      </a:r>
                    </a:p>
                    <a:p>
                      <a:r>
                        <a:rPr lang="sk-SK" sz="900" baseline="0" noProof="0" dirty="0"/>
                        <a:t>Dobrá skupinová spolupráca. Plagát estetický s drobnými nedokonalosťami</a:t>
                      </a:r>
                      <a:r>
                        <a:rPr lang="pl-PL" sz="900" baseline="0" dirty="0"/>
                        <a:t>.</a:t>
                      </a:r>
                      <a:endParaRPr lang="pl-PL" sz="900" dirty="0"/>
                    </a:p>
                  </a:txBody>
                  <a:tcPr/>
                </a:tc>
                <a:tc>
                  <a:txBody>
                    <a:bodyPr/>
                    <a:lstStyle/>
                    <a:p>
                      <a:r>
                        <a:rPr lang="sk-SK" sz="900" noProof="0" dirty="0"/>
                        <a:t>Veľké množstvo materiálov určených na tvorbu plagátu. Skupinová spolupráca na veľmi vysokej úrovni. Veľká kreativita mládeže. Plagát estetický , zaujímavý, výrazný, dobre pripravený</a:t>
                      </a:r>
                      <a:r>
                        <a:rPr lang="sk-SK" sz="900" baseline="0" noProof="0" dirty="0"/>
                        <a:t>.</a:t>
                      </a:r>
                      <a:endParaRPr lang="sk-SK" sz="900" noProof="0"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015350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179512" y="260648"/>
            <a:ext cx="8229600" cy="4525963"/>
          </a:xfrm>
        </p:spPr>
        <p:txBody>
          <a:bodyPr>
            <a:normAutofit/>
          </a:bodyPr>
          <a:lstStyle/>
          <a:p>
            <a:r>
              <a:rPr lang="sk-SK" sz="900" b="1" dirty="0"/>
              <a:t>Odporúčaný obsah</a:t>
            </a:r>
            <a:endParaRPr lang="sk-SK" sz="900" dirty="0"/>
          </a:p>
          <a:p>
            <a:pPr lvl="0"/>
            <a:r>
              <a:rPr lang="sk-SK" sz="900" dirty="0"/>
              <a:t>Na tomto mieste by sa mala nachádzať </a:t>
            </a:r>
            <a:r>
              <a:rPr lang="sk-SK" sz="900" b="1" dirty="0"/>
              <a:t>tabuľka hodnotenia kritérií a úrovní ich splnenia</a:t>
            </a:r>
            <a:r>
              <a:rPr lang="sk-SK" sz="900" dirty="0"/>
              <a:t>. Kritéria by mali byť prispôsobené špecifikám konkrétnych úloh </a:t>
            </a:r>
            <a:r>
              <a:rPr lang="sk-SK" sz="900" dirty="0" err="1"/>
              <a:t>webquestu</a:t>
            </a:r>
            <a:r>
              <a:rPr lang="sk-SK" sz="900" dirty="0"/>
              <a:t>.</a:t>
            </a:r>
          </a:p>
          <a:p>
            <a:pPr lvl="0"/>
            <a:r>
              <a:rPr lang="sk-SK" sz="900" dirty="0"/>
              <a:t>Kritéria by mali zohľadňovať a predvídať produkty tohto konkrétneho </a:t>
            </a:r>
            <a:r>
              <a:rPr lang="sk-SK" sz="900" dirty="0" err="1"/>
              <a:t>webquestu</a:t>
            </a:r>
            <a:r>
              <a:rPr lang="sk-SK" sz="900" dirty="0"/>
              <a:t>, a rozmanité prvky celého procesu.</a:t>
            </a:r>
          </a:p>
          <a:p>
            <a:pPr lvl="0"/>
            <a:r>
              <a:rPr lang="sk-SK" sz="900" dirty="0"/>
              <a:t>Ako sa výsledky </a:t>
            </a:r>
            <a:r>
              <a:rPr lang="sk-SK" sz="900" dirty="0" err="1"/>
              <a:t>WebQuestu</a:t>
            </a:r>
            <a:r>
              <a:rPr lang="sk-SK" sz="900" dirty="0"/>
              <a:t> premietnu do školských výsledkov – uveďte akým spôsobom </a:t>
            </a:r>
            <a:r>
              <a:rPr lang="sk-SK" sz="900" i="1" dirty="0"/>
              <a:t>(v čom: či z jedného alebo niekoľkých predmetov a akých)</a:t>
            </a:r>
            <a:r>
              <a:rPr lang="sk-SK" sz="900" dirty="0"/>
              <a:t>.</a:t>
            </a:r>
          </a:p>
          <a:p>
            <a:r>
              <a:rPr lang="sk-SK" sz="900" b="1" i="1" dirty="0"/>
              <a:t>Pozrite tiež:</a:t>
            </a:r>
            <a:endParaRPr lang="sk-SK" sz="900" dirty="0"/>
          </a:p>
          <a:p>
            <a:r>
              <a:rPr lang="sk-SK" sz="900" i="1" dirty="0"/>
              <a:t>Nižšie – mnou odporúčaná tabuľka hodnotenia (pre porovnanie s inou, často používanou).  </a:t>
            </a:r>
          </a:p>
          <a:p>
            <a:endParaRPr lang="pl-PL" sz="900" dirty="0"/>
          </a:p>
        </p:txBody>
      </p:sp>
      <p:graphicFrame>
        <p:nvGraphicFramePr>
          <p:cNvPr id="4" name="Tabela 3"/>
          <p:cNvGraphicFramePr>
            <a:graphicFrameLocks noGrp="1"/>
          </p:cNvGraphicFramePr>
          <p:nvPr>
            <p:extLst>
              <p:ext uri="{D42A27DB-BD31-4B8C-83A1-F6EECF244321}">
                <p14:modId xmlns:p14="http://schemas.microsoft.com/office/powerpoint/2010/main" val="1333305524"/>
              </p:ext>
            </p:extLst>
          </p:nvPr>
        </p:nvGraphicFramePr>
        <p:xfrm>
          <a:off x="1171575" y="3125565"/>
          <a:ext cx="6800850" cy="1542826"/>
        </p:xfrm>
        <a:graphic>
          <a:graphicData uri="http://schemas.openxmlformats.org/drawingml/2006/table">
            <a:tbl>
              <a:tblPr firstRow="1" firstCol="1" bandRow="1">
                <a:tableStyleId>{5C22544A-7EE6-4342-B048-85BDC9FD1C3A}</a:tableStyleId>
              </a:tblPr>
              <a:tblGrid>
                <a:gridCol w="1524000">
                  <a:extLst>
                    <a:ext uri="{9D8B030D-6E8A-4147-A177-3AD203B41FA5}">
                      <a16:colId xmlns="" xmlns:a16="http://schemas.microsoft.com/office/drawing/2014/main" val="20000"/>
                    </a:ext>
                  </a:extLst>
                </a:gridCol>
                <a:gridCol w="1114425">
                  <a:extLst>
                    <a:ext uri="{9D8B030D-6E8A-4147-A177-3AD203B41FA5}">
                      <a16:colId xmlns="" xmlns:a16="http://schemas.microsoft.com/office/drawing/2014/main" val="20001"/>
                    </a:ext>
                  </a:extLst>
                </a:gridCol>
                <a:gridCol w="1123950">
                  <a:extLst>
                    <a:ext uri="{9D8B030D-6E8A-4147-A177-3AD203B41FA5}">
                      <a16:colId xmlns="" xmlns:a16="http://schemas.microsoft.com/office/drawing/2014/main" val="20002"/>
                    </a:ext>
                  </a:extLst>
                </a:gridCol>
                <a:gridCol w="1228725">
                  <a:extLst>
                    <a:ext uri="{9D8B030D-6E8A-4147-A177-3AD203B41FA5}">
                      <a16:colId xmlns="" xmlns:a16="http://schemas.microsoft.com/office/drawing/2014/main" val="20003"/>
                    </a:ext>
                  </a:extLst>
                </a:gridCol>
                <a:gridCol w="1143000">
                  <a:extLst>
                    <a:ext uri="{9D8B030D-6E8A-4147-A177-3AD203B41FA5}">
                      <a16:colId xmlns="" xmlns:a16="http://schemas.microsoft.com/office/drawing/2014/main" val="20004"/>
                    </a:ext>
                  </a:extLst>
                </a:gridCol>
                <a:gridCol w="666750">
                  <a:extLst>
                    <a:ext uri="{9D8B030D-6E8A-4147-A177-3AD203B41FA5}">
                      <a16:colId xmlns="" xmlns:a16="http://schemas.microsoft.com/office/drawing/2014/main" val="20005"/>
                    </a:ext>
                  </a:extLst>
                </a:gridCol>
              </a:tblGrid>
              <a:tr h="447451">
                <a:tc>
                  <a:txBody>
                    <a:bodyPr/>
                    <a:lstStyle/>
                    <a:p>
                      <a:pPr>
                        <a:lnSpc>
                          <a:spcPct val="115000"/>
                        </a:lnSpc>
                        <a:spcAft>
                          <a:spcPts val="0"/>
                        </a:spcAft>
                      </a:pPr>
                      <a:r>
                        <a:rPr lang="pl-PL" sz="1200" dirty="0">
                          <a:effectLst/>
                        </a:rPr>
                        <a:t> </a:t>
                      </a:r>
                      <a:endParaRPr lang="pl-PL" sz="1100" dirty="0">
                        <a:effectLst/>
                        <a:latin typeface="Calibri"/>
                        <a:ea typeface="Calibri"/>
                        <a:cs typeface="Times New Roman"/>
                      </a:endParaRPr>
                    </a:p>
                  </a:txBody>
                  <a:tcPr marL="9525" marR="9525" marT="9525" marB="9525"/>
                </a:tc>
                <a:tc gridSpan="4">
                  <a:txBody>
                    <a:bodyPr/>
                    <a:lstStyle/>
                    <a:p>
                      <a:pPr algn="ctr">
                        <a:lnSpc>
                          <a:spcPct val="115000"/>
                        </a:lnSpc>
                        <a:spcAft>
                          <a:spcPts val="0"/>
                        </a:spcAft>
                      </a:pPr>
                      <a:r>
                        <a:rPr lang="pl-PL" sz="1000" dirty="0">
                          <a:effectLst/>
                          <a:latin typeface="+mn-lt"/>
                          <a:ea typeface="+mn-ea"/>
                          <a:cs typeface="+mn-cs"/>
                        </a:rPr>
                        <a:t>TABUĽKA</a:t>
                      </a:r>
                      <a:r>
                        <a:rPr lang="pl-PL" sz="1000" baseline="0" dirty="0">
                          <a:effectLst/>
                          <a:latin typeface="+mn-lt"/>
                          <a:ea typeface="+mn-ea"/>
                          <a:cs typeface="+mn-cs"/>
                        </a:rPr>
                        <a:t> HODNOTENIA</a:t>
                      </a:r>
                      <a:endParaRPr lang="pl-PL" sz="1100" dirty="0">
                        <a:effectLst/>
                        <a:latin typeface="Calibri"/>
                        <a:ea typeface="Calibri"/>
                        <a:cs typeface="Times New Roman"/>
                      </a:endParaRPr>
                    </a:p>
                  </a:txBody>
                  <a:tcPr marL="9525" marR="9525" marT="9525" marB="9525"/>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nSpc>
                          <a:spcPct val="115000"/>
                        </a:lnSpc>
                        <a:spcAft>
                          <a:spcPts val="0"/>
                        </a:spcAft>
                      </a:pPr>
                      <a:r>
                        <a:rPr lang="pl-PL" sz="1200">
                          <a:effectLst/>
                        </a:rPr>
                        <a:t> </a:t>
                      </a:r>
                      <a:endParaRPr lang="pl-PL" sz="1100">
                        <a:effectLst/>
                        <a:latin typeface="Calibri"/>
                        <a:ea typeface="Calibri"/>
                        <a:cs typeface="Times New Roman"/>
                      </a:endParaRPr>
                    </a:p>
                  </a:txBody>
                  <a:tcPr marL="9525" marR="9525" marT="9525" marB="9525"/>
                </a:tc>
                <a:extLst>
                  <a:ext uri="{0D108BD9-81ED-4DB2-BD59-A6C34878D82A}">
                    <a16:rowId xmlns="" xmlns:a16="http://schemas.microsoft.com/office/drawing/2014/main" val="10000"/>
                  </a:ext>
                </a:extLst>
              </a:tr>
              <a:tr h="219075">
                <a:tc>
                  <a:txBody>
                    <a:bodyPr/>
                    <a:lstStyle/>
                    <a:p>
                      <a:pPr algn="ctr">
                        <a:lnSpc>
                          <a:spcPct val="115000"/>
                        </a:lnSpc>
                        <a:spcAft>
                          <a:spcPts val="0"/>
                        </a:spcAft>
                      </a:pPr>
                      <a:r>
                        <a:rPr lang="pl-PL" sz="1000" dirty="0">
                          <a:effectLst/>
                        </a:rPr>
                        <a:t> POŽADOVANÁ ÚROVEŇ</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ZÁKLADNÁ</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ROZŠIRUJÚCA</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DOPLŇUJÚCA</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latin typeface="+mn-lt"/>
                          <a:ea typeface="+mn-ea"/>
                          <a:cs typeface="+mn-cs"/>
                        </a:rPr>
                        <a:t>PREKRAČUJÚCA</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BODOV</a:t>
                      </a:r>
                      <a:endParaRPr lang="pl-PL" sz="1100" dirty="0">
                        <a:effectLst/>
                        <a:latin typeface="Calibri"/>
                        <a:ea typeface="Calibri"/>
                        <a:cs typeface="Times New Roman"/>
                      </a:endParaRPr>
                    </a:p>
                  </a:txBody>
                  <a:tcPr marL="9525" marR="9525" marT="9525" marB="9525"/>
                </a:tc>
                <a:extLst>
                  <a:ext uri="{0D108BD9-81ED-4DB2-BD59-A6C34878D82A}">
                    <a16:rowId xmlns="" xmlns:a16="http://schemas.microsoft.com/office/drawing/2014/main" val="10001"/>
                  </a:ext>
                </a:extLst>
              </a:tr>
              <a:tr h="219075">
                <a:tc>
                  <a:txBody>
                    <a:bodyPr/>
                    <a:lstStyle/>
                    <a:p>
                      <a:pPr algn="ctr">
                        <a:lnSpc>
                          <a:spcPct val="115000"/>
                        </a:lnSpc>
                        <a:spcAft>
                          <a:spcPts val="0"/>
                        </a:spcAft>
                      </a:pPr>
                      <a:r>
                        <a:rPr lang="pl-PL" sz="1000" dirty="0">
                          <a:effectLst/>
                        </a:rPr>
                        <a:t>POČET BODOV</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1</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2 </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3 </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4 </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1-4 </a:t>
                      </a:r>
                      <a:endParaRPr lang="pl-PL" sz="1100">
                        <a:effectLst/>
                        <a:latin typeface="Calibri"/>
                        <a:ea typeface="Calibri"/>
                        <a:cs typeface="Times New Roman"/>
                      </a:endParaRPr>
                    </a:p>
                  </a:txBody>
                  <a:tcPr marL="9525" marR="9525" marT="9525" marB="9525"/>
                </a:tc>
                <a:extLst>
                  <a:ext uri="{0D108BD9-81ED-4DB2-BD59-A6C34878D82A}">
                    <a16:rowId xmlns="" xmlns:a16="http://schemas.microsoft.com/office/drawing/2014/main" val="10002"/>
                  </a:ext>
                </a:extLst>
              </a:tr>
              <a:tr h="219075">
                <a:tc>
                  <a:txBody>
                    <a:bodyPr/>
                    <a:lstStyle/>
                    <a:p>
                      <a:pPr algn="ctr">
                        <a:lnSpc>
                          <a:spcPct val="115000"/>
                        </a:lnSpc>
                        <a:spcAft>
                          <a:spcPts val="0"/>
                        </a:spcAft>
                      </a:pPr>
                      <a:r>
                        <a:rPr lang="pl-PL" sz="1000" dirty="0">
                          <a:effectLst/>
                        </a:rPr>
                        <a:t>(KRITÉRIUM č. 1)</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a:t>
                      </a:r>
                      <a:endParaRPr lang="pl-PL" sz="1100">
                        <a:effectLst/>
                        <a:latin typeface="Calibri"/>
                        <a:ea typeface="Calibri"/>
                        <a:cs typeface="Times New Roman"/>
                      </a:endParaRPr>
                    </a:p>
                  </a:txBody>
                  <a:tcPr marL="9525" marR="9525" marT="9525" marB="9525"/>
                </a:tc>
                <a:extLst>
                  <a:ext uri="{0D108BD9-81ED-4DB2-BD59-A6C34878D82A}">
                    <a16:rowId xmlns="" xmlns:a16="http://schemas.microsoft.com/office/drawing/2014/main" val="10003"/>
                  </a:ext>
                </a:extLst>
              </a:tr>
              <a:tr h="219075">
                <a:tc>
                  <a:txBody>
                    <a:bodyPr/>
                    <a:lstStyle/>
                    <a:p>
                      <a:pPr algn="ctr">
                        <a:lnSpc>
                          <a:spcPct val="115000"/>
                        </a:lnSpc>
                        <a:spcAft>
                          <a:spcPts val="0"/>
                        </a:spcAft>
                      </a:pPr>
                      <a:r>
                        <a:rPr lang="pl-PL" sz="1000" dirty="0">
                          <a:effectLst/>
                        </a:rPr>
                        <a:t>(KRITÉRIUM č.</a:t>
                      </a:r>
                      <a:r>
                        <a:rPr lang="pl-PL" sz="1000" baseline="0" dirty="0">
                          <a:effectLst/>
                        </a:rPr>
                        <a:t> </a:t>
                      </a:r>
                      <a:r>
                        <a:rPr lang="pl-PL" sz="1000" dirty="0">
                          <a:effectLst/>
                        </a:rPr>
                        <a:t>2)</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a:t>
                      </a:r>
                      <a:endParaRPr lang="pl-PL" sz="1100">
                        <a:effectLst/>
                        <a:latin typeface="Calibri"/>
                        <a:ea typeface="Calibri"/>
                        <a:cs typeface="Times New Roman"/>
                      </a:endParaRPr>
                    </a:p>
                  </a:txBody>
                  <a:tcPr marL="9525" marR="9525" marT="9525" marB="9525"/>
                </a:tc>
                <a:extLst>
                  <a:ext uri="{0D108BD9-81ED-4DB2-BD59-A6C34878D82A}">
                    <a16:rowId xmlns="" xmlns:a16="http://schemas.microsoft.com/office/drawing/2014/main" val="10004"/>
                  </a:ext>
                </a:extLst>
              </a:tr>
              <a:tr h="219075">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a:t>
                      </a:r>
                      <a:endParaRPr lang="pl-PL" sz="1100" dirty="0">
                        <a:effectLst/>
                        <a:latin typeface="Calibri"/>
                        <a:ea typeface="Calibri"/>
                        <a:cs typeface="Times New Roman"/>
                      </a:endParaRPr>
                    </a:p>
                  </a:txBody>
                  <a:tcPr marL="9525" marR="9525" marT="9525" marB="9525"/>
                </a:tc>
                <a:extLst>
                  <a:ext uri="{0D108BD9-81ED-4DB2-BD59-A6C34878D82A}">
                    <a16:rowId xmlns="" xmlns:a16="http://schemas.microsoft.com/office/drawing/2014/main" val="10005"/>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2092141324"/>
              </p:ext>
            </p:extLst>
          </p:nvPr>
        </p:nvGraphicFramePr>
        <p:xfrm>
          <a:off x="611560" y="5085184"/>
          <a:ext cx="6878320" cy="1324737"/>
        </p:xfrm>
        <a:graphic>
          <a:graphicData uri="http://schemas.openxmlformats.org/drawingml/2006/table">
            <a:tbl>
              <a:tblPr firstRow="1" firstCol="1" bandRow="1">
                <a:tableStyleId>{5C22544A-7EE6-4342-B048-85BDC9FD1C3A}</a:tableStyleId>
              </a:tblPr>
              <a:tblGrid>
                <a:gridCol w="1524000">
                  <a:extLst>
                    <a:ext uri="{9D8B030D-6E8A-4147-A177-3AD203B41FA5}">
                      <a16:colId xmlns="" xmlns:a16="http://schemas.microsoft.com/office/drawing/2014/main" val="20000"/>
                    </a:ext>
                  </a:extLst>
                </a:gridCol>
                <a:gridCol w="1114425">
                  <a:extLst>
                    <a:ext uri="{9D8B030D-6E8A-4147-A177-3AD203B41FA5}">
                      <a16:colId xmlns="" xmlns:a16="http://schemas.microsoft.com/office/drawing/2014/main" val="20001"/>
                    </a:ext>
                  </a:extLst>
                </a:gridCol>
                <a:gridCol w="1201420">
                  <a:extLst>
                    <a:ext uri="{9D8B030D-6E8A-4147-A177-3AD203B41FA5}">
                      <a16:colId xmlns="" xmlns:a16="http://schemas.microsoft.com/office/drawing/2014/main" val="20002"/>
                    </a:ext>
                  </a:extLst>
                </a:gridCol>
                <a:gridCol w="1228725">
                  <a:extLst>
                    <a:ext uri="{9D8B030D-6E8A-4147-A177-3AD203B41FA5}">
                      <a16:colId xmlns="" xmlns:a16="http://schemas.microsoft.com/office/drawing/2014/main" val="20003"/>
                    </a:ext>
                  </a:extLst>
                </a:gridCol>
                <a:gridCol w="1143000">
                  <a:extLst>
                    <a:ext uri="{9D8B030D-6E8A-4147-A177-3AD203B41FA5}">
                      <a16:colId xmlns="" xmlns:a16="http://schemas.microsoft.com/office/drawing/2014/main" val="20004"/>
                    </a:ext>
                  </a:extLst>
                </a:gridCol>
                <a:gridCol w="666750">
                  <a:extLst>
                    <a:ext uri="{9D8B030D-6E8A-4147-A177-3AD203B41FA5}">
                      <a16:colId xmlns="" xmlns:a16="http://schemas.microsoft.com/office/drawing/2014/main" val="20005"/>
                    </a:ext>
                  </a:extLst>
                </a:gridCol>
              </a:tblGrid>
              <a:tr h="180975">
                <a:tc>
                  <a:txBody>
                    <a:bodyPr/>
                    <a:lstStyle/>
                    <a:p>
                      <a:pPr>
                        <a:lnSpc>
                          <a:spcPct val="115000"/>
                        </a:lnSpc>
                        <a:spcAft>
                          <a:spcPts val="0"/>
                        </a:spcAft>
                      </a:pPr>
                      <a:r>
                        <a:rPr lang="pl-PL" sz="1200" dirty="0">
                          <a:effectLst/>
                        </a:rPr>
                        <a:t> </a:t>
                      </a:r>
                      <a:endParaRPr lang="pl-PL" sz="1100" dirty="0">
                        <a:effectLst/>
                        <a:latin typeface="Calibri"/>
                        <a:ea typeface="Calibri"/>
                        <a:cs typeface="Times New Roman"/>
                      </a:endParaRPr>
                    </a:p>
                  </a:txBody>
                  <a:tcPr marL="9525" marR="9525" marT="9525" marB="9525"/>
                </a:tc>
                <a:tc gridSpan="4">
                  <a:txBody>
                    <a:bodyPr/>
                    <a:lstStyle/>
                    <a:p>
                      <a:pPr algn="ctr">
                        <a:lnSpc>
                          <a:spcPct val="115000"/>
                        </a:lnSpc>
                        <a:spcAft>
                          <a:spcPts val="0"/>
                        </a:spcAft>
                      </a:pPr>
                      <a:r>
                        <a:rPr lang="pl-PL" sz="1000" dirty="0">
                          <a:effectLst/>
                        </a:rPr>
                        <a:t>OHODNOŤTE SVOJE POSTUPY</a:t>
                      </a:r>
                      <a:endParaRPr lang="pl-PL" sz="1100" dirty="0">
                        <a:effectLst/>
                        <a:latin typeface="Calibri"/>
                        <a:ea typeface="Calibri"/>
                        <a:cs typeface="Times New Roman"/>
                      </a:endParaRPr>
                    </a:p>
                  </a:txBody>
                  <a:tcPr marL="9525" marR="9525" marT="9525" marB="9525"/>
                </a:tc>
                <a:tc hMerge="1">
                  <a:txBody>
                    <a:bodyPr/>
                    <a:lstStyle/>
                    <a:p>
                      <a:endParaRPr lang="pl-PL"/>
                    </a:p>
                  </a:txBody>
                  <a:tcPr/>
                </a:tc>
                <a:tc hMerge="1">
                  <a:txBody>
                    <a:bodyPr/>
                    <a:lstStyle/>
                    <a:p>
                      <a:endParaRPr lang="pl-PL"/>
                    </a:p>
                  </a:txBody>
                  <a:tcPr/>
                </a:tc>
                <a:tc hMerge="1">
                  <a:txBody>
                    <a:bodyPr/>
                    <a:lstStyle/>
                    <a:p>
                      <a:endParaRPr lang="pl-PL"/>
                    </a:p>
                  </a:txBody>
                  <a:tcPr/>
                </a:tc>
                <a:tc>
                  <a:txBody>
                    <a:bodyPr/>
                    <a:lstStyle/>
                    <a:p>
                      <a:pPr>
                        <a:lnSpc>
                          <a:spcPct val="115000"/>
                        </a:lnSpc>
                        <a:spcAft>
                          <a:spcPts val="0"/>
                        </a:spcAft>
                      </a:pPr>
                      <a:r>
                        <a:rPr lang="pl-PL" sz="1200">
                          <a:effectLst/>
                        </a:rPr>
                        <a:t> </a:t>
                      </a:r>
                      <a:endParaRPr lang="pl-PL" sz="1100">
                        <a:effectLst/>
                        <a:latin typeface="Calibri"/>
                        <a:ea typeface="Calibri"/>
                        <a:cs typeface="Times New Roman"/>
                      </a:endParaRPr>
                    </a:p>
                  </a:txBody>
                  <a:tcPr marL="9525" marR="9525" marT="9525" marB="9525"/>
                </a:tc>
                <a:extLst>
                  <a:ext uri="{0D108BD9-81ED-4DB2-BD59-A6C34878D82A}">
                    <a16:rowId xmlns="" xmlns:a16="http://schemas.microsoft.com/office/drawing/2014/main" val="10000"/>
                  </a:ext>
                </a:extLst>
              </a:tr>
              <a:tr h="219075">
                <a:tc>
                  <a:txBody>
                    <a:bodyPr/>
                    <a:lstStyle/>
                    <a:p>
                      <a:pPr algn="ctr">
                        <a:lnSpc>
                          <a:spcPct val="115000"/>
                        </a:lnSpc>
                        <a:spcAft>
                          <a:spcPts val="0"/>
                        </a:spcAft>
                      </a:pPr>
                      <a:r>
                        <a:rPr lang="pl-PL" sz="1000" dirty="0">
                          <a:effectLst/>
                        </a:rPr>
                        <a:t> POŽADOVANÁ ÚROVEŇ</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EXPERT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POKROČILÝ</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ROZVIJAJÚCI SA</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ZAČIATOČNÍK</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BODOV</a:t>
                      </a:r>
                      <a:endParaRPr lang="pl-PL" sz="1100" dirty="0">
                        <a:effectLst/>
                        <a:latin typeface="Calibri"/>
                        <a:ea typeface="Calibri"/>
                        <a:cs typeface="Times New Roman"/>
                      </a:endParaRPr>
                    </a:p>
                  </a:txBody>
                  <a:tcPr marL="9525" marR="9525" marT="9525" marB="9525"/>
                </a:tc>
                <a:extLst>
                  <a:ext uri="{0D108BD9-81ED-4DB2-BD59-A6C34878D82A}">
                    <a16:rowId xmlns="" xmlns:a16="http://schemas.microsoft.com/office/drawing/2014/main" val="10001"/>
                  </a:ext>
                </a:extLst>
              </a:tr>
              <a:tr h="219075">
                <a:tc>
                  <a:txBody>
                    <a:bodyPr/>
                    <a:lstStyle/>
                    <a:p>
                      <a:pPr algn="ctr">
                        <a:lnSpc>
                          <a:spcPct val="115000"/>
                        </a:lnSpc>
                        <a:spcAft>
                          <a:spcPts val="0"/>
                        </a:spcAft>
                      </a:pPr>
                      <a:r>
                        <a:rPr lang="pl-PL" sz="1000" dirty="0">
                          <a:effectLst/>
                        </a:rPr>
                        <a:t>POČET BODOV</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8-10</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6-7 </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4-5 </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1-3 </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1-10 </a:t>
                      </a:r>
                      <a:endParaRPr lang="pl-PL" sz="1100">
                        <a:effectLst/>
                        <a:latin typeface="Calibri"/>
                        <a:ea typeface="Calibri"/>
                        <a:cs typeface="Times New Roman"/>
                      </a:endParaRPr>
                    </a:p>
                  </a:txBody>
                  <a:tcPr marL="9525" marR="9525" marT="9525" marB="9525"/>
                </a:tc>
                <a:extLst>
                  <a:ext uri="{0D108BD9-81ED-4DB2-BD59-A6C34878D82A}">
                    <a16:rowId xmlns="" xmlns:a16="http://schemas.microsoft.com/office/drawing/2014/main" val="10002"/>
                  </a:ext>
                </a:extLst>
              </a:tr>
              <a:tr h="219075">
                <a:tc>
                  <a:txBody>
                    <a:bodyPr/>
                    <a:lstStyle/>
                    <a:p>
                      <a:pPr algn="ctr">
                        <a:lnSpc>
                          <a:spcPct val="115000"/>
                        </a:lnSpc>
                        <a:spcAft>
                          <a:spcPts val="0"/>
                        </a:spcAft>
                      </a:pPr>
                      <a:r>
                        <a:rPr lang="pl-PL" sz="1000" dirty="0">
                          <a:effectLst/>
                        </a:rPr>
                        <a:t>(KRITÉRIUM č. 1)</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a:t>
                      </a:r>
                      <a:endParaRPr lang="pl-PL" sz="1100">
                        <a:effectLst/>
                        <a:latin typeface="Calibri"/>
                        <a:ea typeface="Calibri"/>
                        <a:cs typeface="Times New Roman"/>
                      </a:endParaRPr>
                    </a:p>
                  </a:txBody>
                  <a:tcPr marL="9525" marR="9525" marT="9525" marB="9525"/>
                </a:tc>
                <a:extLst>
                  <a:ext uri="{0D108BD9-81ED-4DB2-BD59-A6C34878D82A}">
                    <a16:rowId xmlns="" xmlns:a16="http://schemas.microsoft.com/office/drawing/2014/main" val="10003"/>
                  </a:ext>
                </a:extLst>
              </a:tr>
              <a:tr h="219075">
                <a:tc>
                  <a:txBody>
                    <a:bodyPr/>
                    <a:lstStyle/>
                    <a:p>
                      <a:pPr algn="ctr">
                        <a:lnSpc>
                          <a:spcPct val="115000"/>
                        </a:lnSpc>
                        <a:spcAft>
                          <a:spcPts val="0"/>
                        </a:spcAft>
                      </a:pPr>
                      <a:r>
                        <a:rPr lang="pl-PL" sz="1000" dirty="0">
                          <a:effectLst/>
                        </a:rPr>
                        <a:t>(KRITÉRIUM č.</a:t>
                      </a:r>
                      <a:r>
                        <a:rPr lang="pl-PL" sz="1000" baseline="0" dirty="0">
                          <a:effectLst/>
                        </a:rPr>
                        <a:t> </a:t>
                      </a:r>
                      <a:r>
                        <a:rPr lang="pl-PL" sz="1000" dirty="0">
                          <a:effectLst/>
                        </a:rPr>
                        <a:t>2)</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 </a:t>
                      </a:r>
                      <a:endParaRPr lang="pl-PL" sz="1100">
                        <a:effectLst/>
                        <a:latin typeface="Calibri"/>
                        <a:ea typeface="Calibri"/>
                        <a:cs typeface="Times New Roman"/>
                      </a:endParaRPr>
                    </a:p>
                  </a:txBody>
                  <a:tcPr marL="9525" marR="9525" marT="9525" marB="9525"/>
                </a:tc>
                <a:extLst>
                  <a:ext uri="{0D108BD9-81ED-4DB2-BD59-A6C34878D82A}">
                    <a16:rowId xmlns="" xmlns:a16="http://schemas.microsoft.com/office/drawing/2014/main" val="10004"/>
                  </a:ext>
                </a:extLst>
              </a:tr>
              <a:tr h="219075">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a:effectLst/>
                        </a:rPr>
                        <a:t>...</a:t>
                      </a:r>
                      <a:endParaRPr lang="pl-PL" sz="110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a:t>
                      </a:r>
                      <a:endParaRPr lang="pl-PL" sz="1100" dirty="0">
                        <a:effectLst/>
                        <a:latin typeface="Calibri"/>
                        <a:ea typeface="Calibri"/>
                        <a:cs typeface="Times New Roman"/>
                      </a:endParaRPr>
                    </a:p>
                  </a:txBody>
                  <a:tcPr marL="9525" marR="9525" marT="9525" marB="9525"/>
                </a:tc>
                <a:tc>
                  <a:txBody>
                    <a:bodyPr/>
                    <a:lstStyle/>
                    <a:p>
                      <a:pPr algn="ctr">
                        <a:lnSpc>
                          <a:spcPct val="115000"/>
                        </a:lnSpc>
                        <a:spcAft>
                          <a:spcPts val="0"/>
                        </a:spcAft>
                      </a:pPr>
                      <a:r>
                        <a:rPr lang="pl-PL" sz="1000" dirty="0">
                          <a:effectLst/>
                        </a:rPr>
                        <a:t> </a:t>
                      </a:r>
                      <a:endParaRPr lang="pl-PL" sz="1100" dirty="0">
                        <a:effectLst/>
                        <a:latin typeface="Calibri"/>
                        <a:ea typeface="Calibri"/>
                        <a:cs typeface="Times New Roman"/>
                      </a:endParaRPr>
                    </a:p>
                  </a:txBody>
                  <a:tcPr marL="9525" marR="9525" marT="9525" marB="9525"/>
                </a:tc>
                <a:extLst>
                  <a:ext uri="{0D108BD9-81ED-4DB2-BD59-A6C34878D82A}">
                    <a16:rowId xmlns="" xmlns:a16="http://schemas.microsoft.com/office/drawing/2014/main" val="10005"/>
                  </a:ext>
                </a:extLst>
              </a:tr>
            </a:tbl>
          </a:graphicData>
        </a:graphic>
      </p:graphicFrame>
      <p:sp>
        <p:nvSpPr>
          <p:cNvPr id="6" name="Rectangle 1"/>
          <p:cNvSpPr>
            <a:spLocks noChangeArrowheads="1"/>
          </p:cNvSpPr>
          <p:nvPr/>
        </p:nvSpPr>
        <p:spPr bwMode="auto">
          <a:xfrm>
            <a:off x="0" y="1801361"/>
            <a:ext cx="4229043" cy="40011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1000" b="1" i="0" u="none" strike="noStrike" cap="none" normalizeH="0" baseline="0" dirty="0">
                <a:ln>
                  <a:noFill/>
                </a:ln>
                <a:solidFill>
                  <a:srgbClr val="000000"/>
                </a:solidFill>
                <a:effectLst/>
                <a:latin typeface="Arial" pitchFamily="34" charset="0"/>
                <a:ea typeface="Times New Roman" pitchFamily="18" charset="0"/>
                <a:cs typeface="Times New Roman" pitchFamily="18" charset="0"/>
              </a:rPr>
              <a:t>Tabuľka č. 1. Vzdialená</a:t>
            </a:r>
            <a:r>
              <a:rPr kumimoji="0" lang="sk-SK" sz="1000" b="1" i="0" u="none" strike="noStrike" cap="none" normalizeH="0" dirty="0">
                <a:ln>
                  <a:noFill/>
                </a:ln>
                <a:solidFill>
                  <a:srgbClr val="000000"/>
                </a:solidFill>
                <a:effectLst/>
                <a:latin typeface="Arial" pitchFamily="34" charset="0"/>
                <a:ea typeface="Times New Roman" pitchFamily="18" charset="0"/>
                <a:cs typeface="Times New Roman" pitchFamily="18" charset="0"/>
              </a:rPr>
              <a:t> optimálnej konštrukcii hodnotiacej tabuľky</a:t>
            </a:r>
            <a:endParaRPr kumimoji="0" lang="sk-SK"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k-SK" sz="1000" b="1" i="0" u="none" strike="noStrike" cap="none" normalizeH="0" baseline="0" dirty="0">
                <a:ln>
                  <a:noFill/>
                </a:ln>
                <a:solidFill>
                  <a:srgbClr val="000000"/>
                </a:solidFill>
                <a:effectLst/>
                <a:latin typeface="Arial" pitchFamily="34" charset="0"/>
                <a:ea typeface="Times New Roman" pitchFamily="18" charset="0"/>
                <a:cs typeface="Times New Roman" pitchFamily="18" charset="0"/>
              </a:rPr>
              <a:t>Tabuľka č 2. Bližšia</a:t>
            </a:r>
            <a:r>
              <a:rPr kumimoji="0" lang="sk-SK" sz="1000" b="1" i="0" u="none" strike="noStrike" cap="none" normalizeH="0" dirty="0">
                <a:ln>
                  <a:noFill/>
                </a:ln>
                <a:solidFill>
                  <a:srgbClr val="000000"/>
                </a:solidFill>
                <a:effectLst/>
                <a:latin typeface="Arial" pitchFamily="34" charset="0"/>
                <a:ea typeface="Times New Roman" pitchFamily="18" charset="0"/>
                <a:cs typeface="Times New Roman" pitchFamily="18" charset="0"/>
              </a:rPr>
              <a:t> optimálnej konštrukcii hodnotiacej tabuľky</a:t>
            </a:r>
            <a:endParaRPr kumimoji="0" lang="sk-SK"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44656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16632"/>
            <a:ext cx="8229600" cy="1872208"/>
          </a:xfrm>
          <a:solidFill>
            <a:schemeClr val="tx2">
              <a:lumMod val="60000"/>
              <a:lumOff val="40000"/>
            </a:schemeClr>
          </a:solidFill>
          <a:ln>
            <a:solidFill>
              <a:schemeClr val="tx2">
                <a:lumMod val="60000"/>
                <a:lumOff val="40000"/>
              </a:schemeClr>
            </a:solidFill>
          </a:ln>
        </p:spPr>
        <p:txBody>
          <a:bodyPr/>
          <a:lstStyle/>
          <a:p>
            <a:r>
              <a:rPr lang="pl-PL" dirty="0"/>
              <a:t>HODNOTENIE</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298272366"/>
              </p:ext>
            </p:extLst>
          </p:nvPr>
        </p:nvGraphicFramePr>
        <p:xfrm>
          <a:off x="683568" y="2924944"/>
          <a:ext cx="7848872" cy="3528392"/>
        </p:xfrm>
        <a:graphic>
          <a:graphicData uri="http://schemas.openxmlformats.org/drawingml/2006/table">
            <a:tbl>
              <a:tblPr firstRow="1" bandRow="1">
                <a:tableStyleId>{5C22544A-7EE6-4342-B048-85BDC9FD1C3A}</a:tableStyleId>
              </a:tblPr>
              <a:tblGrid>
                <a:gridCol w="3924436">
                  <a:extLst>
                    <a:ext uri="{9D8B030D-6E8A-4147-A177-3AD203B41FA5}">
                      <a16:colId xmlns="" xmlns:a16="http://schemas.microsoft.com/office/drawing/2014/main" val="20000"/>
                    </a:ext>
                  </a:extLst>
                </a:gridCol>
                <a:gridCol w="3924436">
                  <a:extLst>
                    <a:ext uri="{9D8B030D-6E8A-4147-A177-3AD203B41FA5}">
                      <a16:colId xmlns="" xmlns:a16="http://schemas.microsoft.com/office/drawing/2014/main" val="20001"/>
                    </a:ext>
                  </a:extLst>
                </a:gridCol>
              </a:tblGrid>
              <a:tr h="504056">
                <a:tc>
                  <a:txBody>
                    <a:bodyPr/>
                    <a:lstStyle/>
                    <a:p>
                      <a:pPr algn="ctr"/>
                      <a:r>
                        <a:rPr lang="pl-PL" dirty="0">
                          <a:effectLst/>
                        </a:rPr>
                        <a:t>BODY</a:t>
                      </a:r>
                    </a:p>
                  </a:txBody>
                  <a:tcPr marL="68580" marR="68580" marT="0" marB="0"/>
                </a:tc>
                <a:tc>
                  <a:txBody>
                    <a:bodyPr/>
                    <a:lstStyle/>
                    <a:p>
                      <a:pPr algn="ctr"/>
                      <a:r>
                        <a:rPr lang="pl-PL" sz="1800" dirty="0">
                          <a:effectLst/>
                          <a:latin typeface="Times New Roman"/>
                        </a:rPr>
                        <a:t>HODNOTENIE</a:t>
                      </a:r>
                      <a:endParaRPr lang="pl-PL" sz="1800" dirty="0">
                        <a:effectLst/>
                      </a:endParaRPr>
                    </a:p>
                  </a:txBody>
                  <a:tcPr marL="68580" marR="68580" marT="0" marB="0"/>
                </a:tc>
                <a:extLst>
                  <a:ext uri="{0D108BD9-81ED-4DB2-BD59-A6C34878D82A}">
                    <a16:rowId xmlns="" xmlns:a16="http://schemas.microsoft.com/office/drawing/2014/main" val="10000"/>
                  </a:ext>
                </a:extLst>
              </a:tr>
              <a:tr h="504056">
                <a:tc>
                  <a:txBody>
                    <a:bodyPr/>
                    <a:lstStyle/>
                    <a:p>
                      <a:pPr algn="ctr"/>
                      <a:r>
                        <a:rPr lang="sk-SK" noProof="0" dirty="0">
                          <a:effectLst/>
                        </a:rPr>
                        <a:t>   &lt;3</a:t>
                      </a:r>
                    </a:p>
                  </a:txBody>
                  <a:tcPr marL="68580" marR="68580" marT="0" marB="0"/>
                </a:tc>
                <a:tc>
                  <a:txBody>
                    <a:bodyPr/>
                    <a:lstStyle/>
                    <a:p>
                      <a:pPr algn="ctr"/>
                      <a:r>
                        <a:rPr lang="sk-SK" noProof="0" dirty="0">
                          <a:effectLst/>
                        </a:rPr>
                        <a:t>Nedostatočný</a:t>
                      </a:r>
                    </a:p>
                  </a:txBody>
                  <a:tcPr marL="68580" marR="68580" marT="0" marB="0"/>
                </a:tc>
                <a:extLst>
                  <a:ext uri="{0D108BD9-81ED-4DB2-BD59-A6C34878D82A}">
                    <a16:rowId xmlns="" xmlns:a16="http://schemas.microsoft.com/office/drawing/2014/main" val="10001"/>
                  </a:ext>
                </a:extLst>
              </a:tr>
              <a:tr h="504056">
                <a:tc>
                  <a:txBody>
                    <a:bodyPr/>
                    <a:lstStyle/>
                    <a:p>
                      <a:pPr algn="ctr"/>
                      <a:r>
                        <a:rPr lang="sk-SK" noProof="0" dirty="0">
                          <a:effectLst/>
                        </a:rPr>
                        <a:t>   3-6</a:t>
                      </a:r>
                    </a:p>
                  </a:txBody>
                  <a:tcPr marL="68580" marR="68580" marT="0" marB="0"/>
                </a:tc>
                <a:tc>
                  <a:txBody>
                    <a:bodyPr/>
                    <a:lstStyle/>
                    <a:p>
                      <a:pPr algn="ctr"/>
                      <a:r>
                        <a:rPr lang="sk-SK" noProof="0" dirty="0">
                          <a:effectLst/>
                        </a:rPr>
                        <a:t>Prípustný</a:t>
                      </a:r>
                    </a:p>
                  </a:txBody>
                  <a:tcPr marL="68580" marR="68580" marT="0" marB="0"/>
                </a:tc>
                <a:extLst>
                  <a:ext uri="{0D108BD9-81ED-4DB2-BD59-A6C34878D82A}">
                    <a16:rowId xmlns="" xmlns:a16="http://schemas.microsoft.com/office/drawing/2014/main" val="10002"/>
                  </a:ext>
                </a:extLst>
              </a:tr>
              <a:tr h="504056">
                <a:tc>
                  <a:txBody>
                    <a:bodyPr/>
                    <a:lstStyle/>
                    <a:p>
                      <a:pPr algn="ctr"/>
                      <a:r>
                        <a:rPr lang="sk-SK" noProof="0" dirty="0">
                          <a:effectLst/>
                        </a:rPr>
                        <a:t>   7-9</a:t>
                      </a:r>
                    </a:p>
                  </a:txBody>
                  <a:tcPr marL="68580" marR="68580" marT="0" marB="0"/>
                </a:tc>
                <a:tc>
                  <a:txBody>
                    <a:bodyPr/>
                    <a:lstStyle/>
                    <a:p>
                      <a:pPr algn="ctr"/>
                      <a:r>
                        <a:rPr lang="sk-SK" noProof="0" dirty="0">
                          <a:effectLst/>
                        </a:rPr>
                        <a:t>Dostatočný</a:t>
                      </a:r>
                    </a:p>
                  </a:txBody>
                  <a:tcPr marL="68580" marR="68580" marT="0" marB="0"/>
                </a:tc>
                <a:extLst>
                  <a:ext uri="{0D108BD9-81ED-4DB2-BD59-A6C34878D82A}">
                    <a16:rowId xmlns="" xmlns:a16="http://schemas.microsoft.com/office/drawing/2014/main" val="10003"/>
                  </a:ext>
                </a:extLst>
              </a:tr>
              <a:tr h="504056">
                <a:tc>
                  <a:txBody>
                    <a:bodyPr/>
                    <a:lstStyle/>
                    <a:p>
                      <a:pPr algn="ctr"/>
                      <a:r>
                        <a:rPr lang="sk-SK" noProof="0" dirty="0">
                          <a:effectLst/>
                        </a:rPr>
                        <a:t> 10-11</a:t>
                      </a:r>
                    </a:p>
                  </a:txBody>
                  <a:tcPr marL="68580" marR="68580" marT="0" marB="0"/>
                </a:tc>
                <a:tc>
                  <a:txBody>
                    <a:bodyPr/>
                    <a:lstStyle/>
                    <a:p>
                      <a:pPr algn="ctr"/>
                      <a:r>
                        <a:rPr lang="sk-SK" noProof="0" dirty="0">
                          <a:effectLst/>
                        </a:rPr>
                        <a:t>Dobrý</a:t>
                      </a:r>
                    </a:p>
                  </a:txBody>
                  <a:tcPr marL="68580" marR="68580" marT="0" marB="0"/>
                </a:tc>
                <a:extLst>
                  <a:ext uri="{0D108BD9-81ED-4DB2-BD59-A6C34878D82A}">
                    <a16:rowId xmlns="" xmlns:a16="http://schemas.microsoft.com/office/drawing/2014/main" val="10004"/>
                  </a:ext>
                </a:extLst>
              </a:tr>
              <a:tr h="504056">
                <a:tc>
                  <a:txBody>
                    <a:bodyPr/>
                    <a:lstStyle/>
                    <a:p>
                      <a:pPr algn="ctr"/>
                      <a:r>
                        <a:rPr lang="sk-SK" noProof="0" dirty="0">
                          <a:effectLst/>
                        </a:rPr>
                        <a:t> 12-13</a:t>
                      </a:r>
                    </a:p>
                  </a:txBody>
                  <a:tcPr marL="68580" marR="68580" marT="0" marB="0"/>
                </a:tc>
                <a:tc>
                  <a:txBody>
                    <a:bodyPr/>
                    <a:lstStyle/>
                    <a:p>
                      <a:pPr algn="ctr"/>
                      <a:r>
                        <a:rPr lang="sk-SK" noProof="0" dirty="0">
                          <a:effectLst/>
                        </a:rPr>
                        <a:t>Veľmi dobrý</a:t>
                      </a:r>
                    </a:p>
                  </a:txBody>
                  <a:tcPr marL="68580" marR="68580" marT="0" marB="0"/>
                </a:tc>
                <a:extLst>
                  <a:ext uri="{0D108BD9-81ED-4DB2-BD59-A6C34878D82A}">
                    <a16:rowId xmlns="" xmlns:a16="http://schemas.microsoft.com/office/drawing/2014/main" val="10005"/>
                  </a:ext>
                </a:extLst>
              </a:tr>
              <a:tr h="504056">
                <a:tc>
                  <a:txBody>
                    <a:bodyPr/>
                    <a:lstStyle/>
                    <a:p>
                      <a:pPr algn="ctr"/>
                      <a:r>
                        <a:rPr lang="sk-SK" noProof="0" dirty="0">
                          <a:effectLst/>
                        </a:rPr>
                        <a:t> 14-15</a:t>
                      </a:r>
                    </a:p>
                  </a:txBody>
                  <a:tcPr marL="68580" marR="68580" marT="0" marB="0"/>
                </a:tc>
                <a:tc>
                  <a:txBody>
                    <a:bodyPr/>
                    <a:lstStyle/>
                    <a:p>
                      <a:pPr algn="ctr"/>
                      <a:r>
                        <a:rPr lang="sk-SK" noProof="0" dirty="0">
                          <a:effectLst/>
                        </a:rPr>
                        <a:t>Výborný</a:t>
                      </a:r>
                    </a:p>
                  </a:txBody>
                  <a:tcPr marL="68580" marR="68580" marT="0" marB="0"/>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4075229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ZÁVER</a:t>
            </a:r>
          </a:p>
        </p:txBody>
      </p:sp>
      <p:sp>
        <p:nvSpPr>
          <p:cNvPr id="3" name="Symbol zastępczy zawartości 2"/>
          <p:cNvSpPr>
            <a:spLocks noGrp="1"/>
          </p:cNvSpPr>
          <p:nvPr>
            <p:ph idx="1"/>
          </p:nvPr>
        </p:nvSpPr>
        <p:spPr>
          <a:solidFill>
            <a:schemeClr val="tx2">
              <a:lumMod val="20000"/>
              <a:lumOff val="80000"/>
            </a:schemeClr>
          </a:solidFill>
        </p:spPr>
        <p:txBody>
          <a:bodyPr>
            <a:normAutofit/>
          </a:bodyPr>
          <a:lstStyle/>
          <a:p>
            <a:pPr marL="0" indent="0" algn="just">
              <a:buNone/>
            </a:pPr>
            <a:r>
              <a:rPr lang="sk-SK" sz="1600" u="sng" dirty="0"/>
              <a:t>Výhody, ktoré priniesla realizácia tohto projektu:</a:t>
            </a:r>
          </a:p>
          <a:p>
            <a:pPr algn="just"/>
            <a:r>
              <a:rPr lang="sk-SK" sz="1600" dirty="0"/>
              <a:t>Vďaka Vašej individuálnej a skupinovej práci vznikol zaujímavý plagát predstavujúci slnečnú sústavu, karty planét a multimediálna prezentácia. </a:t>
            </a:r>
          </a:p>
          <a:p>
            <a:pPr algn="just"/>
            <a:r>
              <a:rPr lang="sk-SK" sz="1600" dirty="0"/>
              <a:t>Získali sme veľa nových, zaujímavých informácií o vesmíre.</a:t>
            </a:r>
          </a:p>
          <a:p>
            <a:pPr algn="just"/>
            <a:r>
              <a:rPr lang="sk-SK" sz="1600" dirty="0"/>
              <a:t>Spoznali ste rôzne internetové zdroje a zásady bezpečného využívania internetu.</a:t>
            </a:r>
          </a:p>
          <a:p>
            <a:pPr algn="just"/>
            <a:r>
              <a:rPr lang="sk-SK" sz="1600" dirty="0"/>
              <a:t> Naučili ste sa spracovávať informácie v rôznych formách.</a:t>
            </a:r>
          </a:p>
          <a:p>
            <a:pPr lvl="0" algn="just">
              <a:buNone/>
            </a:pPr>
            <a:endParaRPr lang="pl-PL" sz="1800" dirty="0"/>
          </a:p>
          <a:p>
            <a:pPr lvl="0" algn="just">
              <a:buNone/>
            </a:pPr>
            <a:endParaRPr lang="pl-PL" sz="1800" dirty="0"/>
          </a:p>
          <a:p>
            <a:r>
              <a:rPr lang="sk-SK" sz="1400" dirty="0"/>
              <a:t>Krátky text</a:t>
            </a:r>
          </a:p>
          <a:p>
            <a:pPr lvl="0"/>
            <a:r>
              <a:rPr lang="sk-SK" sz="1400" dirty="0"/>
              <a:t>Zhrňujúci - </a:t>
            </a:r>
            <a:r>
              <a:rPr lang="sk-SK" sz="1400" b="1" dirty="0"/>
              <a:t>očakávané efekty</a:t>
            </a:r>
            <a:r>
              <a:rPr lang="sk-SK" sz="1400" dirty="0"/>
              <a:t> práce žiakov,</a:t>
            </a:r>
          </a:p>
          <a:p>
            <a:pPr lvl="0"/>
            <a:r>
              <a:rPr lang="sk-SK" sz="1400" dirty="0"/>
              <a:t>Zhrňujúci - čo sa žiaci naučili, dosiahli</a:t>
            </a:r>
          </a:p>
          <a:p>
            <a:r>
              <a:rPr lang="sk-SK" sz="1400" dirty="0"/>
              <a:t>Povzbudenie k reflexii, ďalšej činnosti, rozširovaní a prehlbovaní vedomosti, možno klásť ďalšie otázky.</a:t>
            </a:r>
          </a:p>
        </p:txBody>
      </p:sp>
    </p:spTree>
    <p:extLst>
      <p:ext uri="{BB962C8B-B14F-4D97-AF65-F5344CB8AC3E}">
        <p14:creationId xmlns:p14="http://schemas.microsoft.com/office/powerpoint/2010/main" val="372332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36499" y="260648"/>
            <a:ext cx="8229600" cy="1143000"/>
          </a:xfrm>
          <a:solidFill>
            <a:schemeClr val="tx2">
              <a:lumMod val="60000"/>
              <a:lumOff val="40000"/>
            </a:schemeClr>
          </a:solidFill>
        </p:spPr>
        <p:txBody>
          <a:bodyPr/>
          <a:lstStyle/>
          <a:p>
            <a:r>
              <a:rPr lang="pl-PL" dirty="0"/>
              <a:t>OBSAH</a:t>
            </a:r>
          </a:p>
        </p:txBody>
      </p:sp>
      <p:sp>
        <p:nvSpPr>
          <p:cNvPr id="3" name="Symbol zastępczy zawartości 2"/>
          <p:cNvSpPr>
            <a:spLocks noGrp="1"/>
          </p:cNvSpPr>
          <p:nvPr>
            <p:ph idx="1"/>
          </p:nvPr>
        </p:nvSpPr>
        <p:spPr>
          <a:solidFill>
            <a:schemeClr val="tx2">
              <a:lumMod val="20000"/>
              <a:lumOff val="80000"/>
            </a:schemeClr>
          </a:solidFill>
        </p:spPr>
        <p:txBody>
          <a:bodyPr/>
          <a:lstStyle/>
          <a:p>
            <a:pPr marL="0" indent="0">
              <a:buNone/>
            </a:pPr>
            <a:r>
              <a:rPr lang="pl-PL" dirty="0"/>
              <a:t>1. </a:t>
            </a:r>
            <a:r>
              <a:rPr lang="sk-SK" dirty="0"/>
              <a:t>Úvod</a:t>
            </a:r>
          </a:p>
          <a:p>
            <a:pPr marL="0" indent="0">
              <a:buNone/>
            </a:pPr>
            <a:r>
              <a:rPr lang="sk-SK" dirty="0"/>
              <a:t>2. Úlohy</a:t>
            </a:r>
          </a:p>
          <a:p>
            <a:pPr marL="0" indent="0">
              <a:buNone/>
            </a:pPr>
            <a:r>
              <a:rPr lang="sk-SK" dirty="0"/>
              <a:t>3. Proces</a:t>
            </a:r>
          </a:p>
          <a:p>
            <a:pPr marL="0" indent="0">
              <a:buNone/>
            </a:pPr>
            <a:r>
              <a:rPr lang="sk-SK" dirty="0"/>
              <a:t>4. Zdroje</a:t>
            </a:r>
          </a:p>
          <a:p>
            <a:pPr marL="0" indent="0">
              <a:buNone/>
            </a:pPr>
            <a:r>
              <a:rPr lang="sk-SK" dirty="0"/>
              <a:t>5. Hodnotenie</a:t>
            </a:r>
          </a:p>
          <a:p>
            <a:pPr marL="0" indent="0">
              <a:buNone/>
            </a:pPr>
            <a:r>
              <a:rPr lang="sk-SK" dirty="0"/>
              <a:t>6. Záver</a:t>
            </a:r>
          </a:p>
          <a:p>
            <a:pPr marL="0" indent="0">
              <a:buNone/>
            </a:pPr>
            <a:r>
              <a:rPr lang="sk-SK" dirty="0"/>
              <a:t>7. Pokyny pre učiteľa</a:t>
            </a:r>
          </a:p>
          <a:p>
            <a:endParaRPr lang="pl-PL" dirty="0"/>
          </a:p>
        </p:txBody>
      </p:sp>
    </p:spTree>
    <p:extLst>
      <p:ext uri="{BB962C8B-B14F-4D97-AF65-F5344CB8AC3E}">
        <p14:creationId xmlns:p14="http://schemas.microsoft.com/office/powerpoint/2010/main" val="6421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332656"/>
            <a:ext cx="8229600" cy="1143000"/>
          </a:xfrm>
          <a:solidFill>
            <a:schemeClr val="tx2">
              <a:lumMod val="60000"/>
              <a:lumOff val="40000"/>
            </a:schemeClr>
          </a:solidFill>
        </p:spPr>
        <p:txBody>
          <a:bodyPr/>
          <a:lstStyle/>
          <a:p>
            <a:r>
              <a:rPr lang="pl-PL" dirty="0"/>
              <a:t>ZÁVER</a:t>
            </a:r>
          </a:p>
        </p:txBody>
      </p:sp>
      <p:sp>
        <p:nvSpPr>
          <p:cNvPr id="3" name="Symbol zastępczy zawartości 2"/>
          <p:cNvSpPr>
            <a:spLocks noGrp="1"/>
          </p:cNvSpPr>
          <p:nvPr>
            <p:ph idx="1"/>
          </p:nvPr>
        </p:nvSpPr>
        <p:spPr>
          <a:solidFill>
            <a:schemeClr val="tx2">
              <a:lumMod val="20000"/>
              <a:lumOff val="80000"/>
            </a:schemeClr>
          </a:solidFill>
        </p:spPr>
        <p:txBody>
          <a:bodyPr>
            <a:normAutofit/>
          </a:bodyPr>
          <a:lstStyle/>
          <a:p>
            <a:pPr algn="just"/>
            <a:r>
              <a:rPr lang="sk-SK" sz="1900" dirty="0"/>
              <a:t>Tvorivo ste vyriešili všetky problémy. </a:t>
            </a:r>
          </a:p>
          <a:p>
            <a:pPr algn="just"/>
            <a:r>
              <a:rPr lang="sk-SK" sz="1900" dirty="0"/>
              <a:t>Máte vysokú osobnú kultúru, vysoký stupeň komunikácie, dokážete spolupracovať v skupine a spoločne riešiť úlohy.</a:t>
            </a:r>
          </a:p>
          <a:p>
            <a:pPr algn="just"/>
            <a:r>
              <a:rPr lang="sk-SK" sz="1900" dirty="0"/>
              <a:t>Uverili ste v seba samého, spoznali ste navzájom svoje vlastné možnosti.</a:t>
            </a:r>
          </a:p>
          <a:p>
            <a:pPr algn="just"/>
            <a:r>
              <a:rPr lang="sk-SK" sz="1900" dirty="0"/>
              <a:t>Precvičili ste si prezentáciu získaných vedomostí.</a:t>
            </a:r>
          </a:p>
          <a:p>
            <a:pPr algn="just"/>
            <a:r>
              <a:rPr lang="sk-SK" sz="1900" dirty="0"/>
              <a:t>Boli ste zodpovední za získavanie vedomostí.</a:t>
            </a:r>
          </a:p>
          <a:p>
            <a:pPr algn="just"/>
            <a:r>
              <a:rPr lang="sk-SK" sz="1900" dirty="0"/>
              <a:t>Vaša práca môže byť vzorom spolupráce a súčinnosti pre iné skupiny a triedy.</a:t>
            </a:r>
            <a:endParaRPr lang="sk-SK" dirty="0"/>
          </a:p>
        </p:txBody>
      </p:sp>
    </p:spTree>
    <p:extLst>
      <p:ext uri="{BB962C8B-B14F-4D97-AF65-F5344CB8AC3E}">
        <p14:creationId xmlns:p14="http://schemas.microsoft.com/office/powerpoint/2010/main" val="3832778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POKYNY PRE UČITEĽA</a:t>
            </a:r>
          </a:p>
        </p:txBody>
      </p:sp>
      <p:sp>
        <p:nvSpPr>
          <p:cNvPr id="3" name="Symbol zastępczy zawartości 2"/>
          <p:cNvSpPr>
            <a:spLocks noGrp="1"/>
          </p:cNvSpPr>
          <p:nvPr>
            <p:ph idx="1"/>
          </p:nvPr>
        </p:nvSpPr>
        <p:spPr>
          <a:xfrm>
            <a:off x="467544" y="1484784"/>
            <a:ext cx="8219256" cy="4641379"/>
          </a:xfrm>
          <a:solidFill>
            <a:schemeClr val="tx2">
              <a:lumMod val="20000"/>
              <a:lumOff val="80000"/>
            </a:schemeClr>
          </a:solidFill>
        </p:spPr>
        <p:txBody>
          <a:bodyPr>
            <a:normAutofit/>
          </a:bodyPr>
          <a:lstStyle/>
          <a:p>
            <a:pPr marL="0" indent="0" algn="just">
              <a:buNone/>
            </a:pPr>
            <a:r>
              <a:rPr lang="pl-PL" sz="1800" dirty="0"/>
              <a:t>1. </a:t>
            </a:r>
            <a:r>
              <a:rPr lang="sk-SK" sz="1800" dirty="0"/>
              <a:t>Pred začiatkom projektu dôkladne oboznámte žiakov s obsahom úloh, prispôsobte spôsob komunikácie možnostiam žiakov.</a:t>
            </a:r>
          </a:p>
          <a:p>
            <a:pPr marL="0" indent="0" algn="just">
              <a:buNone/>
            </a:pPr>
            <a:r>
              <a:rPr lang="sk-SK" sz="1800" dirty="0"/>
              <a:t>2. Oboznámte žiakov so zásadami bezpečného využívania internetu. Prezrite si so žiakmi internetové zdroje a pomôžte im ich pochopiť.</a:t>
            </a:r>
          </a:p>
          <a:p>
            <a:pPr marL="0" indent="0" algn="just">
              <a:buNone/>
            </a:pPr>
            <a:r>
              <a:rPr lang="sk-SK" sz="1800" dirty="0"/>
              <a:t>3. Prvú časť projektu, teda prezentáciu alebo plagát, by žiaci mali vypracovať čiastočne alebo úplne na školských hodinách. Učiteľ by mal pomôcť vypracovať pracovný plán pre obe skupiny, ktorý uľahči správnu realizáciu projektu.</a:t>
            </a:r>
          </a:p>
          <a:p>
            <a:pPr marL="0" indent="0" algn="just">
              <a:buNone/>
            </a:pPr>
            <a:r>
              <a:rPr lang="sk-SK" sz="1800" dirty="0"/>
              <a:t>4. Individuálnu prácu žiaci urobia doma.</a:t>
            </a:r>
          </a:p>
          <a:p>
            <a:pPr marL="0" lvl="0" indent="0" algn="just">
              <a:lnSpc>
                <a:spcPct val="80000"/>
              </a:lnSpc>
              <a:spcBef>
                <a:spcPts val="473"/>
              </a:spcBef>
              <a:spcAft>
                <a:spcPts val="598"/>
              </a:spcAft>
              <a:buNone/>
            </a:pPr>
            <a:r>
              <a:rPr lang="sk-SK" sz="1800" dirty="0"/>
              <a:t>5. Určte si na projekt od 4  do 5 týždňov (spolu s prezentáciu projektu). </a:t>
            </a:r>
          </a:p>
          <a:p>
            <a:pPr marL="0" indent="0" algn="just">
              <a:buNone/>
            </a:pPr>
            <a:endParaRPr lang="pl-PL" dirty="0"/>
          </a:p>
          <a:p>
            <a:pPr algn="just"/>
            <a:endParaRPr lang="pl-PL" dirty="0"/>
          </a:p>
        </p:txBody>
      </p:sp>
    </p:spTree>
    <p:extLst>
      <p:ext uri="{BB962C8B-B14F-4D97-AF65-F5344CB8AC3E}">
        <p14:creationId xmlns:p14="http://schemas.microsoft.com/office/powerpoint/2010/main" val="3200056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1520" y="1877231"/>
            <a:ext cx="8229600" cy="861517"/>
          </a:xfrm>
          <a:noFill/>
        </p:spPr>
        <p:txBody>
          <a:bodyPr/>
          <a:lstStyle/>
          <a:p>
            <a:r>
              <a:rPr lang="pl-PL" dirty="0"/>
              <a:t>POKYNY PRE UČITEĽA</a:t>
            </a:r>
          </a:p>
        </p:txBody>
      </p:sp>
      <p:sp>
        <p:nvSpPr>
          <p:cNvPr id="3" name="Symbol zastępczy zawartości 2"/>
          <p:cNvSpPr>
            <a:spLocks noGrp="1"/>
          </p:cNvSpPr>
          <p:nvPr>
            <p:ph idx="1"/>
          </p:nvPr>
        </p:nvSpPr>
        <p:spPr>
          <a:xfrm>
            <a:off x="323528" y="2708920"/>
            <a:ext cx="8229600" cy="2980927"/>
          </a:xfrm>
          <a:noFill/>
        </p:spPr>
        <p:txBody>
          <a:bodyPr>
            <a:normAutofit/>
          </a:bodyPr>
          <a:lstStyle/>
          <a:p>
            <a:pPr marL="0" lvl="0" indent="0" algn="just">
              <a:lnSpc>
                <a:spcPct val="80000"/>
              </a:lnSpc>
              <a:spcBef>
                <a:spcPts val="473"/>
              </a:spcBef>
              <a:spcAft>
                <a:spcPts val="598"/>
              </a:spcAft>
              <a:buNone/>
            </a:pPr>
            <a:r>
              <a:rPr lang="pl-PL" sz="1800" dirty="0"/>
              <a:t>6</a:t>
            </a:r>
            <a:r>
              <a:rPr lang="sk-SK" sz="1800" dirty="0"/>
              <a:t>.  Rozdelenie do skupín možno robiť podľa rôznych kritérií, napr. vzhľadom na poznávacie možnosti žiakov, ich zručnosti, záujmy, tak aby boli „rovnomerne” rozložené sily v jednotlivých skupinách.</a:t>
            </a:r>
          </a:p>
          <a:p>
            <a:pPr marL="0" lvl="0" indent="0" algn="just">
              <a:lnSpc>
                <a:spcPct val="80000"/>
              </a:lnSpc>
              <a:spcBef>
                <a:spcPts val="473"/>
              </a:spcBef>
              <a:spcAft>
                <a:spcPts val="598"/>
              </a:spcAft>
              <a:buNone/>
            </a:pPr>
            <a:r>
              <a:rPr lang="sk-SK" sz="1800" dirty="0"/>
              <a:t>7. Forma spracovania prezentácie nie je vopred určená. Každá skupina si môže vybrať tú formu, ktorá je pre ňu najprijateľnejšie, v ktorej sa cíti dobre, napr. namiesto prezentácie môžu byť kartičky alebo koncept prezentácie.</a:t>
            </a:r>
          </a:p>
          <a:p>
            <a:pPr marL="0" lvl="0" indent="0" algn="just">
              <a:lnSpc>
                <a:spcPct val="80000"/>
              </a:lnSpc>
              <a:spcBef>
                <a:spcPts val="473"/>
              </a:spcBef>
              <a:spcAft>
                <a:spcPts val="598"/>
              </a:spcAft>
              <a:buNone/>
            </a:pPr>
            <a:r>
              <a:rPr lang="sk-SK" sz="1800" dirty="0"/>
              <a:t>8. Možno zaviesť aj spoločné hodnotenie prezentovanej práce v súlade s inštrukciami – vzájomné hodnotenie a sebahodnotenie.</a:t>
            </a:r>
          </a:p>
          <a:p>
            <a:pPr marL="0" lvl="0" indent="0" algn="just">
              <a:lnSpc>
                <a:spcPct val="80000"/>
              </a:lnSpc>
              <a:spcBef>
                <a:spcPts val="473"/>
              </a:spcBef>
              <a:spcAft>
                <a:spcPts val="598"/>
              </a:spcAft>
              <a:buNone/>
            </a:pPr>
            <a:r>
              <a:rPr lang="sk-SK" sz="1800" dirty="0"/>
              <a:t>9. Vzniknuté práce umiestnite v škole, aby žiaci vedeli, že ich práca má praktické využitie. Zorganizujte prezentáciu pre žiakov inej skupiny.</a:t>
            </a:r>
          </a:p>
          <a:p>
            <a:endParaRPr lang="pl-PL" dirty="0"/>
          </a:p>
        </p:txBody>
      </p:sp>
      <p:pic>
        <p:nvPicPr>
          <p:cNvPr id="6" name="Obraz 5">
            <a:extLst>
              <a:ext uri="{FF2B5EF4-FFF2-40B4-BE49-F238E27FC236}">
                <a16:creationId xmlns="" xmlns:a16="http://schemas.microsoft.com/office/drawing/2014/main" id="{372B8861-2799-4E6E-919D-0756B0C68BC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7" name="Obraz 6"/>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739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ÚVOD</a:t>
            </a:r>
          </a:p>
        </p:txBody>
      </p:sp>
      <p:sp>
        <p:nvSpPr>
          <p:cNvPr id="3" name="Symbol zastępczy zawartości 2"/>
          <p:cNvSpPr>
            <a:spLocks noGrp="1"/>
          </p:cNvSpPr>
          <p:nvPr>
            <p:ph idx="1"/>
          </p:nvPr>
        </p:nvSpPr>
        <p:spPr>
          <a:solidFill>
            <a:schemeClr val="tx2">
              <a:lumMod val="20000"/>
              <a:lumOff val="80000"/>
            </a:schemeClr>
          </a:solidFill>
        </p:spPr>
        <p:txBody>
          <a:bodyPr>
            <a:normAutofit/>
          </a:bodyPr>
          <a:lstStyle/>
          <a:p>
            <a:pPr algn="just"/>
            <a:r>
              <a:rPr lang="sk-SK" sz="1900" dirty="0"/>
              <a:t>Bývate na Zemi, vidíte z nej slnko, mesiac, hviezdy.... Ako vlastne vznikol vesmír, čo je jeho úlohou, ako vyzerá? Možno existuje nejaká planéta, ktorá je podobná našej Zemi? Je Zem plochá doska? Existuje život aj na iných planétach? Čím sa od seba líšia? …  </a:t>
            </a:r>
          </a:p>
          <a:p>
            <a:pPr lvl="0" algn="just"/>
            <a:r>
              <a:rPr lang="sk-SK" sz="1900" dirty="0"/>
              <a:t>Odpovede na tieto otázky získate spolu so svojimi rovesníkmi počas realizácie tohto projektu. Bude to VAŠA PRÁCA, sami vyhľadáte informácie o SLNEČNEJ SÚSTAVE, vyriešite otázky týkajúce sa vesmíru, odpoviete si na otázky. Budete expertami v tejto oblasti.</a:t>
            </a:r>
          </a:p>
          <a:p>
            <a:pPr lvl="0" algn="just"/>
            <a:endParaRPr lang="pl-PL" sz="1900" dirty="0"/>
          </a:p>
          <a:p>
            <a:r>
              <a:rPr lang="sk-SK" sz="1100" dirty="0"/>
              <a:t>Úvod pripraví učiteľ.</a:t>
            </a:r>
          </a:p>
          <a:p>
            <a:pPr lvl="0"/>
            <a:r>
              <a:rPr lang="sk-SK" sz="1100" b="1" dirty="0"/>
              <a:t>Opíše ciele a očakávané výsledky</a:t>
            </a:r>
            <a:r>
              <a:rPr lang="sk-SK" sz="1100" dirty="0"/>
              <a:t>: čo by sa žiaci mali naučiť, čo preskúmať, aké programové (školské) obsahy budú realizované (tu sa môžete odvolať na Základné programy a štandardné požiadavky požadované pri testovaní žiakov). </a:t>
            </a:r>
          </a:p>
          <a:p>
            <a:pPr lvl="0"/>
            <a:r>
              <a:rPr lang="sk-SK" sz="1100" dirty="0"/>
              <a:t>Opíšte tiež, aké zručnosti by mali mať žiaci pred realizáciou </a:t>
            </a:r>
            <a:r>
              <a:rPr lang="sk-SK" sz="1100" dirty="0" err="1"/>
              <a:t>WebQuestu</a:t>
            </a:r>
            <a:r>
              <a:rPr lang="sk-SK" sz="1100" dirty="0"/>
              <a:t>. </a:t>
            </a:r>
          </a:p>
          <a:p>
            <a:pPr lvl="0"/>
            <a:r>
              <a:rPr lang="sk-SK" sz="1100" dirty="0"/>
              <a:t>Krátko opíšte celý projekt.</a:t>
            </a:r>
          </a:p>
          <a:p>
            <a:r>
              <a:rPr lang="sk-SK" sz="1100" b="1" dirty="0"/>
              <a:t>Ukážte žiakom reálne (nie len v školskom kontexte!) výhody a možnosti.</a:t>
            </a:r>
            <a:endParaRPr lang="sk-SK" sz="1100" dirty="0"/>
          </a:p>
        </p:txBody>
      </p:sp>
    </p:spTree>
    <p:extLst>
      <p:ext uri="{BB962C8B-B14F-4D97-AF65-F5344CB8AC3E}">
        <p14:creationId xmlns:p14="http://schemas.microsoft.com/office/powerpoint/2010/main" val="951827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3528" y="404664"/>
            <a:ext cx="8267786" cy="6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ytuł 1"/>
          <p:cNvSpPr>
            <a:spLocks noGrp="1"/>
          </p:cNvSpPr>
          <p:nvPr>
            <p:ph type="title"/>
          </p:nvPr>
        </p:nvSpPr>
        <p:spPr>
          <a:solidFill>
            <a:schemeClr val="tx2">
              <a:lumMod val="60000"/>
              <a:lumOff val="40000"/>
            </a:schemeClr>
          </a:solidFill>
        </p:spPr>
        <p:txBody>
          <a:bodyPr/>
          <a:lstStyle/>
          <a:p>
            <a:r>
              <a:rPr lang="pl-PL" dirty="0"/>
              <a:t>ÚLOHA</a:t>
            </a:r>
          </a:p>
        </p:txBody>
      </p:sp>
      <p:sp>
        <p:nvSpPr>
          <p:cNvPr id="3" name="Symbol zastępczy zawartości 2"/>
          <p:cNvSpPr>
            <a:spLocks noGrp="1"/>
          </p:cNvSpPr>
          <p:nvPr>
            <p:ph idx="1"/>
          </p:nvPr>
        </p:nvSpPr>
        <p:spPr/>
        <p:txBody>
          <a:bodyPr>
            <a:normAutofit fontScale="70000" lnSpcReduction="20000"/>
          </a:bodyPr>
          <a:lstStyle/>
          <a:p>
            <a:pPr marL="0" indent="0" algn="just">
              <a:buNone/>
            </a:pPr>
            <a:r>
              <a:rPr lang="sk-SK" sz="1900" dirty="0"/>
              <a:t>Pripravte prezentáciu vo formáte PowerPoint, ktorá bude obsahovať informácie o veľkosti planét, ich mesiacoch, vzdialenosti od slnka, čase otáčania. Nájdite dôkazy na to, že Slnko je stredom našej sústavy.</a:t>
            </a:r>
          </a:p>
          <a:p>
            <a:pPr marL="0" indent="0" algn="just">
              <a:buNone/>
            </a:pPr>
            <a:r>
              <a:rPr lang="sk-SK" sz="1900" dirty="0"/>
              <a:t>Prezrite si fotografie a kresby našej slnečnej sústavy. Preanalyzujte zozbierané materiály, porovnajte ich s materiálmi vypracovanými inými členmi skupiny. Vyberte tie, ktoré Vám prinesú odpovede na vzniknuté otázky. </a:t>
            </a:r>
          </a:p>
          <a:p>
            <a:pPr marL="0" indent="0" algn="just">
              <a:buNone/>
            </a:pPr>
            <a:r>
              <a:rPr lang="sk-SK" sz="1900" dirty="0"/>
              <a:t>Predstavte zozbierané informácie, ilustrácie, fotografie druhej skupine. Porovnajte ich, urobte výber zozbieraných materiálov, dopnite a navrhnite prezentácie, ktoré budú spojené do jedného celku. </a:t>
            </a:r>
          </a:p>
          <a:p>
            <a:pPr marL="0" indent="0" algn="just">
              <a:buNone/>
            </a:pPr>
            <a:r>
              <a:rPr lang="sk-SK" sz="1900" dirty="0"/>
              <a:t>Vytvorte plagát predstavujúci slnečnú sústavu (Slnko a planéty), vyrobte ho Vami vybranou výtvarnou technikou na modrom kartóne vo formáte A1. Snažte sa, aby plagát vyzeral esteticky. </a:t>
            </a:r>
          </a:p>
          <a:p>
            <a:pPr marL="0" indent="0" algn="just">
              <a:buNone/>
            </a:pPr>
            <a:r>
              <a:rPr lang="sk-SK" sz="1900" dirty="0"/>
              <a:t>Vymyslite a pripravte kartičky vo formáte A4 s informáciami o každej planéte /veľkosť, počet mesiacov, vzdialenosť od Slnka/ - jedna strana /biela/. Druhá strana– /čierna farba/ napíšte názov planéty, nalepte ilustrácie alebo ju nakreslite. Pripravte dva technické bloky: s bielymi a čiernymi kartičkami, zlepte ich. Tieto kartičky neskôr využijete na hodinách zemepisu.</a:t>
            </a:r>
          </a:p>
          <a:p>
            <a:pPr marL="0" indent="0" algn="just">
              <a:buNone/>
            </a:pPr>
            <a:r>
              <a:rPr lang="sk-SK" sz="1900" dirty="0">
                <a:solidFill>
                  <a:srgbClr val="C00000"/>
                </a:solidFill>
              </a:rPr>
              <a:t>Možno pripraviť projekt takejto kartičky?                             Projekt realizujú skupiny alebo jednotlivé osoby?</a:t>
            </a:r>
          </a:p>
          <a:p>
            <a:pPr marL="0" indent="0" algn="just">
              <a:buNone/>
            </a:pPr>
            <a:endParaRPr lang="pl-PL" sz="1900" dirty="0"/>
          </a:p>
          <a:p>
            <a:r>
              <a:rPr lang="sk-SK" sz="2000" dirty="0"/>
              <a:t>Úloha je kľúčovou časťou </a:t>
            </a:r>
            <a:r>
              <a:rPr lang="sk-SK" sz="2000" dirty="0" err="1"/>
              <a:t>WebQuestu</a:t>
            </a:r>
            <a:r>
              <a:rPr lang="sk-SK" sz="2000" dirty="0"/>
              <a:t> a musí byť dôkladne pripravená.</a:t>
            </a:r>
          </a:p>
          <a:p>
            <a:pPr lvl="0"/>
            <a:r>
              <a:rPr lang="sk-SK" sz="2000" dirty="0"/>
              <a:t>Úloha nemôže byť zopakovaná krok po kroku;</a:t>
            </a:r>
          </a:p>
          <a:p>
            <a:pPr lvl="0"/>
            <a:r>
              <a:rPr lang="sk-SK" sz="2000" dirty="0"/>
              <a:t>Úloha musí angažovať samostatné myslenie a kreativitu žiaka;</a:t>
            </a:r>
          </a:p>
          <a:p>
            <a:pPr lvl="0"/>
            <a:r>
              <a:rPr lang="sk-SK" sz="2000" dirty="0"/>
              <a:t>Používajte formy určujúce konkrétne aktivity </a:t>
            </a:r>
            <a:br>
              <a:rPr lang="sk-SK" sz="2000" dirty="0"/>
            </a:br>
            <a:r>
              <a:rPr lang="sk-SK" sz="2000" i="1" dirty="0"/>
              <a:t>(navrhnite, vyriešte úlohu, nájdite dôkazy na..., preanalyzujte, zozbierajte názory, porovnajte ich s vlastnými,...)</a:t>
            </a:r>
            <a:r>
              <a:rPr lang="sk-SK" sz="2000" dirty="0"/>
              <a:t>;</a:t>
            </a:r>
          </a:p>
          <a:p>
            <a:pPr lvl="0"/>
            <a:r>
              <a:rPr lang="sk-SK" sz="2000" dirty="0"/>
              <a:t>Stručne a jasne uveďte, aké sú očakávané výsledky;</a:t>
            </a:r>
          </a:p>
          <a:p>
            <a:pPr lvl="0"/>
            <a:r>
              <a:rPr lang="sk-SK" sz="2000" dirty="0"/>
              <a:t>Ak budete potrebovať konkrétne nástroje, povedzte o tom.</a:t>
            </a:r>
          </a:p>
          <a:p>
            <a:pPr marL="0" indent="0" algn="ctr">
              <a:buNone/>
            </a:pPr>
            <a:endParaRPr lang="pl-PL" sz="1200" dirty="0"/>
          </a:p>
        </p:txBody>
      </p:sp>
    </p:spTree>
    <p:extLst>
      <p:ext uri="{BB962C8B-B14F-4D97-AF65-F5344CB8AC3E}">
        <p14:creationId xmlns:p14="http://schemas.microsoft.com/office/powerpoint/2010/main" val="338397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xfrm>
            <a:off x="467544" y="1556792"/>
            <a:ext cx="8280920" cy="4641379"/>
          </a:xfrm>
          <a:solidFill>
            <a:schemeClr val="tx2">
              <a:lumMod val="20000"/>
              <a:lumOff val="80000"/>
            </a:schemeClr>
          </a:solidFill>
        </p:spPr>
        <p:txBody>
          <a:bodyPr>
            <a:normAutofit/>
          </a:bodyPr>
          <a:lstStyle/>
          <a:p>
            <a:pPr marL="0" indent="0" algn="just">
              <a:lnSpc>
                <a:spcPct val="70000"/>
              </a:lnSpc>
              <a:spcBef>
                <a:spcPts val="600"/>
              </a:spcBef>
              <a:buNone/>
            </a:pPr>
            <a:endParaRPr lang="pl-PL" sz="1900" dirty="0"/>
          </a:p>
          <a:p>
            <a:pPr marL="0" indent="0" algn="just">
              <a:lnSpc>
                <a:spcPct val="70000"/>
              </a:lnSpc>
              <a:spcBef>
                <a:spcPts val="600"/>
              </a:spcBef>
              <a:buNone/>
            </a:pPr>
            <a:r>
              <a:rPr lang="pl-PL" sz="1300" dirty="0">
                <a:solidFill>
                  <a:srgbClr val="C00000"/>
                </a:solidFill>
              </a:rPr>
              <a:t>SKUPINOVÁ PRÁCA</a:t>
            </a:r>
          </a:p>
          <a:p>
            <a:pPr marL="0" indent="0" algn="just">
              <a:buNone/>
            </a:pPr>
            <a:r>
              <a:rPr lang="sk-SK" sz="1300" dirty="0"/>
              <a:t>Rozdeľte sa do dvoch skupín, každá skupina vypracuje inú otázku, ktorú predstaví v prezentácií, ktorá sa skladá z fotografií a textu.</a:t>
            </a:r>
            <a:r>
              <a:rPr lang="sk-SK" sz="1300" dirty="0">
                <a:solidFill>
                  <a:srgbClr val="C00000"/>
                </a:solidFill>
              </a:rPr>
              <a:t> /skupina – počet osôb?/</a:t>
            </a:r>
            <a:endParaRPr lang="sk-SK" sz="1300" dirty="0"/>
          </a:p>
          <a:p>
            <a:pPr marL="0" lvl="0" indent="0">
              <a:buNone/>
            </a:pPr>
            <a:endParaRPr lang="pl-PL" b="1" dirty="0"/>
          </a:p>
          <a:p>
            <a:pPr marL="0" lvl="0" indent="0">
              <a:buNone/>
            </a:pPr>
            <a:endParaRPr lang="pl-PL" b="1" dirty="0"/>
          </a:p>
          <a:p>
            <a:pPr marL="0" lvl="0" indent="0">
              <a:buNone/>
            </a:pPr>
            <a:endParaRPr lang="pl-PL" b="1" dirty="0"/>
          </a:p>
          <a:p>
            <a:pPr marL="0" lvl="0" indent="0">
              <a:buNone/>
            </a:pPr>
            <a:endParaRPr lang="pl-PL" b="1" dirty="0"/>
          </a:p>
          <a:p>
            <a:pPr marL="0" lvl="0" indent="0">
              <a:buNone/>
            </a:pPr>
            <a:endParaRPr lang="pl-PL" b="1" dirty="0"/>
          </a:p>
          <a:p>
            <a:pPr marL="0" lvl="0" indent="0">
              <a:buNone/>
            </a:pPr>
            <a:endParaRPr lang="pl-PL" b="1" dirty="0"/>
          </a:p>
          <a:p>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3872813205"/>
              </p:ext>
            </p:extLst>
          </p:nvPr>
        </p:nvGraphicFramePr>
        <p:xfrm>
          <a:off x="467544" y="3068960"/>
          <a:ext cx="8280920" cy="2112264"/>
        </p:xfrm>
        <a:graphic>
          <a:graphicData uri="http://schemas.openxmlformats.org/drawingml/2006/table">
            <a:tbl>
              <a:tblPr firstRow="1" bandRow="1">
                <a:tableStyleId>{5C22544A-7EE6-4342-B048-85BDC9FD1C3A}</a:tableStyleId>
              </a:tblPr>
              <a:tblGrid>
                <a:gridCol w="4140460">
                  <a:extLst>
                    <a:ext uri="{9D8B030D-6E8A-4147-A177-3AD203B41FA5}">
                      <a16:colId xmlns="" xmlns:a16="http://schemas.microsoft.com/office/drawing/2014/main" val="20000"/>
                    </a:ext>
                  </a:extLst>
                </a:gridCol>
                <a:gridCol w="4140460">
                  <a:extLst>
                    <a:ext uri="{9D8B030D-6E8A-4147-A177-3AD203B41FA5}">
                      <a16:colId xmlns="" xmlns:a16="http://schemas.microsoft.com/office/drawing/2014/main" val="20001"/>
                    </a:ext>
                  </a:extLst>
                </a:gridCol>
              </a:tblGrid>
              <a:tr h="370840">
                <a:tc>
                  <a:txBody>
                    <a:bodyPr/>
                    <a:lstStyle/>
                    <a:p>
                      <a:pPr marL="0" indent="0">
                        <a:buNone/>
                      </a:pPr>
                      <a:r>
                        <a:rPr lang="sk-SK" sz="1300" u="sng" noProof="0" dirty="0">
                          <a:solidFill>
                            <a:schemeClr val="bg2"/>
                          </a:solidFill>
                        </a:rPr>
                        <a:t>I. SKUPINA</a:t>
                      </a:r>
                    </a:p>
                    <a:p>
                      <a:pPr marL="0" indent="0">
                        <a:buNone/>
                      </a:pPr>
                      <a:endParaRPr lang="sk-SK" sz="1300" noProof="0" dirty="0"/>
                    </a:p>
                    <a:p>
                      <a:r>
                        <a:rPr lang="sk-SK" sz="1300" noProof="0" dirty="0"/>
                        <a:t>Vznik a vývoj</a:t>
                      </a:r>
                      <a:r>
                        <a:rPr lang="sk-SK" sz="1300" baseline="0" noProof="0" dirty="0"/>
                        <a:t> vesmíru</a:t>
                      </a:r>
                      <a:endParaRPr lang="sk-SK" sz="1300" noProof="0" dirty="0"/>
                    </a:p>
                    <a:p>
                      <a:r>
                        <a:rPr lang="sk-SK" sz="1300" noProof="0" dirty="0"/>
                        <a:t>Slnko</a:t>
                      </a:r>
                    </a:p>
                    <a:p>
                      <a:r>
                        <a:rPr lang="sk-SK" sz="1300" noProof="0" dirty="0"/>
                        <a:t>Merkúr</a:t>
                      </a:r>
                    </a:p>
                    <a:p>
                      <a:r>
                        <a:rPr lang="sk-SK" sz="1300" noProof="0" dirty="0"/>
                        <a:t>Venuša</a:t>
                      </a:r>
                    </a:p>
                    <a:p>
                      <a:r>
                        <a:rPr lang="sk-SK" sz="1300" noProof="0" dirty="0"/>
                        <a:t>Zem</a:t>
                      </a:r>
                    </a:p>
                    <a:p>
                      <a:r>
                        <a:rPr lang="sk-SK" sz="1300" noProof="0" dirty="0"/>
                        <a:t>Mars</a:t>
                      </a:r>
                    </a:p>
                    <a:p>
                      <a:endParaRPr lang="sk-SK" sz="13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k-SK" sz="1300" u="sng" noProof="0" dirty="0">
                          <a:solidFill>
                            <a:schemeClr val="bg2"/>
                          </a:solidFill>
                        </a:rPr>
                        <a:t>II.</a:t>
                      </a:r>
                      <a:r>
                        <a:rPr lang="sk-SK" sz="1300" u="sng" baseline="0" noProof="0" dirty="0">
                          <a:solidFill>
                            <a:schemeClr val="bg2"/>
                          </a:solidFill>
                        </a:rPr>
                        <a:t> SKUPINA</a:t>
                      </a:r>
                      <a:endParaRPr lang="sk-SK" sz="1300" u="sng" noProof="0" dirty="0">
                        <a:solidFill>
                          <a:schemeClr val="bg2"/>
                        </a:solidFill>
                      </a:endParaRPr>
                    </a:p>
                    <a:p>
                      <a:pPr marL="0" indent="0">
                        <a:buNone/>
                      </a:pPr>
                      <a:endParaRPr lang="sk-SK" sz="1300" noProof="0" dirty="0"/>
                    </a:p>
                    <a:p>
                      <a:pPr marL="288000" indent="-288000" algn="just">
                        <a:lnSpc>
                          <a:spcPct val="60000"/>
                        </a:lnSpc>
                        <a:spcBef>
                          <a:spcPts val="0"/>
                        </a:spcBef>
                      </a:pPr>
                      <a:r>
                        <a:rPr lang="sk-SK" sz="1300" noProof="0" dirty="0"/>
                        <a:t>Jupiter</a:t>
                      </a:r>
                    </a:p>
                    <a:p>
                      <a:pPr marL="288000" indent="-288000" algn="just">
                        <a:lnSpc>
                          <a:spcPct val="60000"/>
                        </a:lnSpc>
                        <a:spcBef>
                          <a:spcPts val="0"/>
                        </a:spcBef>
                      </a:pPr>
                      <a:endParaRPr lang="sk-SK" sz="1300" noProof="0" dirty="0"/>
                    </a:p>
                    <a:p>
                      <a:pPr marL="288000" indent="-288000" algn="just">
                        <a:lnSpc>
                          <a:spcPct val="60000"/>
                        </a:lnSpc>
                        <a:spcBef>
                          <a:spcPts val="0"/>
                        </a:spcBef>
                      </a:pPr>
                      <a:r>
                        <a:rPr lang="sk-SK" sz="1300" noProof="0" dirty="0"/>
                        <a:t>Saturn </a:t>
                      </a:r>
                    </a:p>
                    <a:p>
                      <a:pPr marL="288000" indent="-288000" algn="just">
                        <a:lnSpc>
                          <a:spcPct val="60000"/>
                        </a:lnSpc>
                        <a:spcBef>
                          <a:spcPts val="0"/>
                        </a:spcBef>
                      </a:pPr>
                      <a:endParaRPr lang="sk-SK" sz="1300" noProof="0" dirty="0"/>
                    </a:p>
                    <a:p>
                      <a:pPr marL="288000" indent="-288000" algn="just">
                        <a:lnSpc>
                          <a:spcPct val="60000"/>
                        </a:lnSpc>
                        <a:spcBef>
                          <a:spcPts val="0"/>
                        </a:spcBef>
                      </a:pPr>
                      <a:r>
                        <a:rPr lang="sk-SK" sz="1300" noProof="0" dirty="0"/>
                        <a:t>Urán</a:t>
                      </a:r>
                    </a:p>
                    <a:p>
                      <a:pPr marL="288000" indent="-288000" algn="just">
                        <a:lnSpc>
                          <a:spcPct val="60000"/>
                        </a:lnSpc>
                        <a:spcBef>
                          <a:spcPts val="0"/>
                        </a:spcBef>
                      </a:pPr>
                      <a:endParaRPr lang="sk-SK" sz="1300" noProof="0" dirty="0"/>
                    </a:p>
                    <a:p>
                      <a:pPr marL="288000" indent="-288000" algn="just">
                        <a:lnSpc>
                          <a:spcPct val="60000"/>
                        </a:lnSpc>
                        <a:spcBef>
                          <a:spcPts val="0"/>
                        </a:spcBef>
                      </a:pPr>
                      <a:r>
                        <a:rPr lang="sk-SK" sz="1300" noProof="0" dirty="0"/>
                        <a:t>Neptún</a:t>
                      </a:r>
                    </a:p>
                    <a:p>
                      <a:pPr marL="288000" indent="-288000" algn="just">
                        <a:lnSpc>
                          <a:spcPct val="60000"/>
                        </a:lnSpc>
                        <a:spcBef>
                          <a:spcPts val="0"/>
                        </a:spcBef>
                      </a:pPr>
                      <a:r>
                        <a:rPr lang="sk-SK" sz="1300" noProof="0" dirty="0"/>
                        <a:t> </a:t>
                      </a:r>
                    </a:p>
                    <a:p>
                      <a:pPr marL="288000" indent="-288000" algn="just">
                        <a:lnSpc>
                          <a:spcPct val="60000"/>
                        </a:lnSpc>
                        <a:spcBef>
                          <a:spcPts val="0"/>
                        </a:spcBef>
                      </a:pPr>
                      <a:r>
                        <a:rPr lang="sk-SK" sz="1300" noProof="0" dirty="0"/>
                        <a:t>Nebeské telesá (mesiace, trpasličie planéty, asteroidy, kométy,</a:t>
                      </a:r>
                    </a:p>
                    <a:p>
                      <a:pPr marL="288000" indent="-288000" algn="just">
                        <a:lnSpc>
                          <a:spcPct val="60000"/>
                        </a:lnSpc>
                        <a:spcBef>
                          <a:spcPts val="0"/>
                        </a:spcBef>
                      </a:pPr>
                      <a:endParaRPr lang="sk-SK" sz="1300" noProof="0" dirty="0"/>
                    </a:p>
                    <a:p>
                      <a:pPr marL="288000" indent="-288000" algn="just">
                        <a:lnSpc>
                          <a:spcPct val="60000"/>
                        </a:lnSpc>
                        <a:spcBef>
                          <a:spcPts val="0"/>
                        </a:spcBef>
                      </a:pPr>
                      <a:r>
                        <a:rPr lang="sk-SK" sz="1300" noProof="0" dirty="0"/>
                        <a:t>meteority, medziplanetárny prach)</a:t>
                      </a:r>
                    </a:p>
                    <a:p>
                      <a:endParaRPr lang="sk-SK" sz="1300" noProof="0" dirty="0"/>
                    </a:p>
                  </a:txBody>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3511218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tx2">
              <a:lumMod val="60000"/>
              <a:lumOff val="40000"/>
            </a:schemeClr>
          </a:solidFill>
        </p:spPr>
        <p:txBody>
          <a:bodyPr/>
          <a:lstStyle/>
          <a:p>
            <a:r>
              <a:rPr lang="pl-PL" dirty="0"/>
              <a:t>Proces</a:t>
            </a:r>
          </a:p>
        </p:txBody>
      </p:sp>
      <p:sp>
        <p:nvSpPr>
          <p:cNvPr id="3" name="Symbol zastępczy zawartości 2"/>
          <p:cNvSpPr>
            <a:spLocks noGrp="1"/>
          </p:cNvSpPr>
          <p:nvPr>
            <p:ph idx="1"/>
          </p:nvPr>
        </p:nvSpPr>
        <p:spPr>
          <a:xfrm>
            <a:off x="395536" y="1628800"/>
            <a:ext cx="8291264" cy="5184576"/>
          </a:xfrm>
          <a:solidFill>
            <a:schemeClr val="tx2">
              <a:lumMod val="20000"/>
              <a:lumOff val="80000"/>
            </a:schemeClr>
          </a:solidFill>
        </p:spPr>
        <p:txBody>
          <a:bodyPr>
            <a:normAutofit lnSpcReduction="10000"/>
          </a:bodyPr>
          <a:lstStyle/>
          <a:p>
            <a:pPr marL="0" indent="0" algn="just">
              <a:buNone/>
            </a:pPr>
            <a:r>
              <a:rPr lang="sk-SK" sz="1400" dirty="0"/>
              <a:t>Materiály pripravte v škole /na hodinách informatiky/ a doma/ako domácu úlohu /. </a:t>
            </a:r>
          </a:p>
          <a:p>
            <a:pPr marL="0" indent="0" algn="just">
              <a:buNone/>
            </a:pPr>
            <a:r>
              <a:rPr lang="sk-SK" sz="1400" dirty="0"/>
              <a:t>Rozdeľte sa do trojčlenných skupín, vyberte si lídra. </a:t>
            </a:r>
          </a:p>
          <a:p>
            <a:pPr marL="0" lvl="0" indent="0" algn="just">
              <a:buNone/>
            </a:pPr>
            <a:r>
              <a:rPr lang="sk-SK" sz="1400" dirty="0"/>
              <a:t>Na realizáciu projektu máte 4 týždne. Pracovný harmonogram:</a:t>
            </a:r>
          </a:p>
          <a:p>
            <a:pPr marL="0" lvl="0" indent="0" algn="just">
              <a:buNone/>
            </a:pPr>
            <a:endParaRPr lang="pl-PL" sz="1400"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1100" b="1" dirty="0"/>
          </a:p>
          <a:p>
            <a:pPr marL="0" lvl="0" indent="0">
              <a:buNone/>
            </a:pPr>
            <a:endParaRPr lang="pl-PL" sz="800" b="1" dirty="0"/>
          </a:p>
          <a:p>
            <a:pPr marL="0" lvl="0" indent="0">
              <a:buNone/>
            </a:pPr>
            <a:endParaRPr lang="pl-PL" sz="800" b="1" dirty="0"/>
          </a:p>
          <a:p>
            <a:pPr marL="0" lvl="0" indent="0">
              <a:buNone/>
            </a:pPr>
            <a:r>
              <a:rPr lang="sk-SK" sz="1000" b="1" dirty="0"/>
              <a:t>Krátky opis realizácie a plánovaného priebehu </a:t>
            </a:r>
            <a:r>
              <a:rPr lang="sk-SK" sz="1000" b="1" dirty="0" err="1"/>
              <a:t>WebQuestu</a:t>
            </a:r>
            <a:endParaRPr lang="sk-SK" sz="1000" dirty="0"/>
          </a:p>
          <a:p>
            <a:pPr lvl="0"/>
            <a:r>
              <a:rPr lang="sk-SK" sz="1000" dirty="0"/>
              <a:t>Kroky, ktoré by mal žiak urobiť počas realizácie úlohy.</a:t>
            </a:r>
          </a:p>
          <a:p>
            <a:pPr lvl="0"/>
            <a:r>
              <a:rPr lang="sk-SK" sz="1000" dirty="0"/>
              <a:t>Opis, čo očakávate ako učiteľ,  aké  zručnosti by mal žiak získať (napr. skúsenosti s verejným vystúpením, moderovanie diskusie, herectvo).</a:t>
            </a:r>
          </a:p>
          <a:p>
            <a:pPr lvl="0"/>
            <a:r>
              <a:rPr lang="sk-SK" sz="1000" dirty="0"/>
              <a:t>Miesto realizácie projektu.</a:t>
            </a:r>
          </a:p>
          <a:p>
            <a:pPr lvl="0"/>
            <a:r>
              <a:rPr lang="sk-SK" sz="1000" dirty="0"/>
              <a:t>Čas realizácie (koľko dní/ týždňov).</a:t>
            </a:r>
          </a:p>
          <a:p>
            <a:pPr lvl="0"/>
            <a:r>
              <a:rPr lang="sk-SK" sz="1000" dirty="0"/>
              <a:t>Rozsah predmetov (jeden predmet, niekoľko - akých, interdisciplinárny).</a:t>
            </a:r>
          </a:p>
          <a:p>
            <a:pPr lvl="0"/>
            <a:r>
              <a:rPr lang="sk-SK" sz="1000" dirty="0"/>
              <a:t>Ak žiaci budú pracovať v skupinách, tak opis: v akých skupinách, aké budú zásady rozdelenia do skupín, kto to urobí</a:t>
            </a:r>
          </a:p>
          <a:p>
            <a:pPr lvl="0"/>
            <a:r>
              <a:rPr lang="sk-SK" sz="1000" dirty="0"/>
              <a:t>Uvedenie najčastejších chýb a metód, ktorým sa je potrebné vyhnúť.</a:t>
            </a:r>
          </a:p>
          <a:p>
            <a:r>
              <a:rPr lang="sk-SK" sz="1000" dirty="0"/>
              <a:t>Spôsob prípravy a realizácie prezentácie (napr. počítač(e), projektor, trieda, učebňa informatiky, technické prostriedky, verejnosť atď.).</a:t>
            </a:r>
          </a:p>
        </p:txBody>
      </p:sp>
      <p:graphicFrame>
        <p:nvGraphicFramePr>
          <p:cNvPr id="4" name="Tabela 3"/>
          <p:cNvGraphicFramePr>
            <a:graphicFrameLocks noGrp="1"/>
          </p:cNvGraphicFramePr>
          <p:nvPr>
            <p:extLst>
              <p:ext uri="{D42A27DB-BD31-4B8C-83A1-F6EECF244321}">
                <p14:modId xmlns:p14="http://schemas.microsoft.com/office/powerpoint/2010/main" val="3364095321"/>
              </p:ext>
            </p:extLst>
          </p:nvPr>
        </p:nvGraphicFramePr>
        <p:xfrm>
          <a:off x="395536" y="2636912"/>
          <a:ext cx="8280920" cy="2376264"/>
        </p:xfrm>
        <a:graphic>
          <a:graphicData uri="http://schemas.openxmlformats.org/drawingml/2006/table">
            <a:tbl>
              <a:tblPr firstRow="1" bandRow="1">
                <a:tableStyleId>{5C22544A-7EE6-4342-B048-85BDC9FD1C3A}</a:tableStyleId>
              </a:tblPr>
              <a:tblGrid>
                <a:gridCol w="2070230">
                  <a:extLst>
                    <a:ext uri="{9D8B030D-6E8A-4147-A177-3AD203B41FA5}">
                      <a16:colId xmlns="" xmlns:a16="http://schemas.microsoft.com/office/drawing/2014/main" val="20000"/>
                    </a:ext>
                  </a:extLst>
                </a:gridCol>
                <a:gridCol w="2070230">
                  <a:extLst>
                    <a:ext uri="{9D8B030D-6E8A-4147-A177-3AD203B41FA5}">
                      <a16:colId xmlns="" xmlns:a16="http://schemas.microsoft.com/office/drawing/2014/main" val="20001"/>
                    </a:ext>
                  </a:extLst>
                </a:gridCol>
                <a:gridCol w="2070230">
                  <a:extLst>
                    <a:ext uri="{9D8B030D-6E8A-4147-A177-3AD203B41FA5}">
                      <a16:colId xmlns="" xmlns:a16="http://schemas.microsoft.com/office/drawing/2014/main" val="20002"/>
                    </a:ext>
                  </a:extLst>
                </a:gridCol>
                <a:gridCol w="2070230">
                  <a:extLst>
                    <a:ext uri="{9D8B030D-6E8A-4147-A177-3AD203B41FA5}">
                      <a16:colId xmlns="" xmlns:a16="http://schemas.microsoft.com/office/drawing/2014/main" val="20003"/>
                    </a:ext>
                  </a:extLst>
                </a:gridCol>
              </a:tblGrid>
              <a:tr h="370840">
                <a:tc>
                  <a:txBody>
                    <a:bodyPr/>
                    <a:lstStyle/>
                    <a:p>
                      <a:pPr algn="ctr"/>
                      <a:r>
                        <a:rPr lang="sk-SK" sz="1300" b="0" noProof="0" dirty="0">
                          <a:solidFill>
                            <a:schemeClr val="bg2"/>
                          </a:solidFill>
                        </a:rPr>
                        <a:t>1.</a:t>
                      </a:r>
                      <a:r>
                        <a:rPr lang="sk-SK" sz="1300" b="0" baseline="0" noProof="0" dirty="0">
                          <a:solidFill>
                            <a:schemeClr val="bg2"/>
                          </a:solidFill>
                        </a:rPr>
                        <a:t> týždeň</a:t>
                      </a:r>
                      <a:endParaRPr lang="sk-SK" sz="1300" b="0" noProof="0" dirty="0">
                        <a:solidFill>
                          <a:schemeClr val="bg2"/>
                        </a:solidFill>
                      </a:endParaRPr>
                    </a:p>
                  </a:txBody>
                  <a:tcPr/>
                </a:tc>
                <a:tc>
                  <a:txBody>
                    <a:bodyPr/>
                    <a:lstStyle/>
                    <a:p>
                      <a:pPr algn="ctr"/>
                      <a:r>
                        <a:rPr lang="sk-SK" sz="1300" b="0" noProof="0" dirty="0">
                          <a:solidFill>
                            <a:schemeClr val="bg2"/>
                          </a:solidFill>
                        </a:rPr>
                        <a:t>2. týždeň</a:t>
                      </a:r>
                    </a:p>
                  </a:txBody>
                  <a:tcPr/>
                </a:tc>
                <a:tc>
                  <a:txBody>
                    <a:bodyPr/>
                    <a:lstStyle/>
                    <a:p>
                      <a:pPr algn="ctr"/>
                      <a:r>
                        <a:rPr lang="sk-SK" sz="1300" b="0" noProof="0" dirty="0">
                          <a:solidFill>
                            <a:schemeClr val="bg2"/>
                          </a:solidFill>
                        </a:rPr>
                        <a:t>3 . týždeň</a:t>
                      </a:r>
                    </a:p>
                  </a:txBody>
                  <a:tcPr/>
                </a:tc>
                <a:tc>
                  <a:txBody>
                    <a:bodyPr/>
                    <a:lstStyle/>
                    <a:p>
                      <a:pPr algn="ctr"/>
                      <a:r>
                        <a:rPr lang="sk-SK" sz="1300" b="0" noProof="0" dirty="0">
                          <a:solidFill>
                            <a:schemeClr val="bg2"/>
                          </a:solidFill>
                        </a:rPr>
                        <a:t>4.</a:t>
                      </a:r>
                      <a:r>
                        <a:rPr lang="sk-SK" sz="1300" b="0" baseline="0" noProof="0" dirty="0">
                          <a:solidFill>
                            <a:schemeClr val="bg2"/>
                          </a:solidFill>
                        </a:rPr>
                        <a:t> týždeň</a:t>
                      </a:r>
                      <a:endParaRPr lang="sk-SK" sz="1300" b="0" noProof="0" dirty="0">
                        <a:solidFill>
                          <a:schemeClr val="bg2"/>
                        </a:solidFill>
                      </a:endParaRPr>
                    </a:p>
                  </a:txBody>
                  <a:tcPr/>
                </a:tc>
                <a:extLst>
                  <a:ext uri="{0D108BD9-81ED-4DB2-BD59-A6C34878D82A}">
                    <a16:rowId xmlns="" xmlns:a16="http://schemas.microsoft.com/office/drawing/2014/main" val="10000"/>
                  </a:ext>
                </a:extLst>
              </a:tr>
              <a:tr h="2005424">
                <a:tc>
                  <a:txBody>
                    <a:bodyPr/>
                    <a:lstStyle/>
                    <a:p>
                      <a:pPr algn="just"/>
                      <a:r>
                        <a:rPr lang="sk-SK" sz="1100" noProof="0" dirty="0"/>
                        <a:t>Hľadanie</a:t>
                      </a:r>
                      <a:r>
                        <a:rPr lang="sk-SK" sz="1100" baseline="0" noProof="0" dirty="0"/>
                        <a:t> informácií v rôznych dostupných zdrojoch, zhromažďovanie materiálov zhodne s pridelenou skupinou</a:t>
                      </a:r>
                      <a:r>
                        <a:rPr lang="sk-SK" sz="1100" noProof="0" dirty="0"/>
                        <a:t>.</a:t>
                      </a:r>
                    </a:p>
                    <a:p>
                      <a:pPr algn="just"/>
                      <a:endParaRPr lang="sk-SK" sz="1100" noProof="0" dirty="0"/>
                    </a:p>
                    <a:p>
                      <a:pPr algn="just"/>
                      <a:endParaRPr lang="sk-SK" sz="1100" noProof="0" dirty="0"/>
                    </a:p>
                    <a:p>
                      <a:pPr algn="just"/>
                      <a:r>
                        <a:rPr lang="sk-SK" sz="1100" noProof="0" dirty="0">
                          <a:solidFill>
                            <a:srgbClr val="C00000"/>
                          </a:solidFill>
                        </a:rPr>
                        <a:t>Týždne možno rozdeliť na jednotlivé snímky. Možno použiť aj kresbu alebo perokresbu?</a:t>
                      </a:r>
                    </a:p>
                  </a:txBody>
                  <a:tcPr/>
                </a:tc>
                <a:tc>
                  <a:txBody>
                    <a:bodyPr/>
                    <a:lstStyle/>
                    <a:p>
                      <a:pPr algn="just"/>
                      <a:r>
                        <a:rPr lang="sk-SK" sz="1100" noProof="0" dirty="0"/>
                        <a:t>Delenie informácií, konzultácia s inými členmi skupiny. Výber tých, ktoré budú využité v prezentácií. Počiatočná tvorba</a:t>
                      </a:r>
                      <a:r>
                        <a:rPr lang="sk-SK" sz="1100" baseline="0" noProof="0" dirty="0"/>
                        <a:t> prezentácia</a:t>
                      </a:r>
                      <a:r>
                        <a:rPr lang="sk-SK" sz="1100" noProof="0" dirty="0"/>
                        <a:t>.</a:t>
                      </a:r>
                    </a:p>
                  </a:txBody>
                  <a:tcPr/>
                </a:tc>
                <a:tc>
                  <a:txBody>
                    <a:bodyPr/>
                    <a:lstStyle/>
                    <a:p>
                      <a:pPr algn="just"/>
                      <a:r>
                        <a:rPr lang="sk-SK" sz="1100" noProof="0" dirty="0"/>
                        <a:t>Príprava prezentácie na hodinách informatiky a doma. Jej prezentácia pomocou počítača. Vytvorenie jednej</a:t>
                      </a:r>
                      <a:r>
                        <a:rPr lang="sk-SK" sz="1100" baseline="0" noProof="0" dirty="0"/>
                        <a:t> prezentácie s využitím projektora na hodinách zemepisu. </a:t>
                      </a:r>
                      <a:endParaRPr lang="sk-SK" sz="1100" noProof="0" dirty="0"/>
                    </a:p>
                    <a:p>
                      <a:pPr algn="just"/>
                      <a:r>
                        <a:rPr lang="sk-SK" sz="1100" noProof="0" dirty="0"/>
                        <a:t>Možno tiež pripraviť hudobný podklad.</a:t>
                      </a:r>
                    </a:p>
                    <a:p>
                      <a:pPr algn="just"/>
                      <a:endParaRPr lang="sk-SK" sz="1100" noProof="0" dirty="0"/>
                    </a:p>
                  </a:txBody>
                  <a:tcPr/>
                </a:tc>
                <a:tc>
                  <a:txBody>
                    <a:bodyPr/>
                    <a:lstStyle/>
                    <a:p>
                      <a:pPr algn="just"/>
                      <a:r>
                        <a:rPr lang="sk-SK" sz="1100" noProof="0" dirty="0"/>
                        <a:t>Príprava a realizácia plagátu,</a:t>
                      </a:r>
                      <a:r>
                        <a:rPr lang="sk-SK" sz="1100" baseline="0" noProof="0" dirty="0"/>
                        <a:t> jeho zavesenie v učebni zemepisu</a:t>
                      </a:r>
                      <a:r>
                        <a:rPr lang="sk-SK" sz="1100" noProof="0" dirty="0"/>
                        <a:t>. </a:t>
                      </a:r>
                    </a:p>
                    <a:p>
                      <a:pPr algn="just"/>
                      <a:r>
                        <a:rPr lang="sk-SK" sz="1100" noProof="0" dirty="0"/>
                        <a:t>Príprava a realizácia kartičiek</a:t>
                      </a:r>
                      <a:r>
                        <a:rPr lang="sk-SK" sz="1100" baseline="0" noProof="0" dirty="0"/>
                        <a:t> planét</a:t>
                      </a:r>
                      <a:r>
                        <a:rPr lang="sk-SK" sz="1100" noProof="0" dirty="0"/>
                        <a:t>. Súťaž</a:t>
                      </a:r>
                      <a:r>
                        <a:rPr lang="sk-SK" sz="1100" baseline="0" noProof="0" dirty="0"/>
                        <a:t> na hodine zemepisu </a:t>
                      </a:r>
                      <a:r>
                        <a:rPr lang="sk-SK" sz="1100" noProof="0" dirty="0"/>
                        <a:t>– losovanie karty, overenie vedomosti.</a:t>
                      </a:r>
                    </a:p>
                    <a:p>
                      <a:pPr algn="just"/>
                      <a:r>
                        <a:rPr lang="sk-SK" sz="1100" noProof="0" dirty="0"/>
                        <a:t>Zhrnutie práce: nedostatky a výhody metódy </a:t>
                      </a:r>
                      <a:r>
                        <a:rPr lang="sk-SK" sz="1100" noProof="0" dirty="0" err="1"/>
                        <a:t>WebQuest</a:t>
                      </a:r>
                      <a:r>
                        <a:rPr lang="sk-SK" sz="1100" noProof="0" dirty="0"/>
                        <a:t>.</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41372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extLst>
              <p:ext uri="{D42A27DB-BD31-4B8C-83A1-F6EECF244321}">
                <p14:modId xmlns:p14="http://schemas.microsoft.com/office/powerpoint/2010/main" val="1494554735"/>
              </p:ext>
            </p:extLst>
          </p:nvPr>
        </p:nvGraphicFramePr>
        <p:xfrm>
          <a:off x="467544" y="404664"/>
          <a:ext cx="8496944" cy="3482712"/>
        </p:xfrm>
        <a:graphic>
          <a:graphicData uri="http://schemas.openxmlformats.org/drawingml/2006/table">
            <a:tbl>
              <a:tblPr firstRow="1" bandRow="1">
                <a:tableStyleId>{5C22544A-7EE6-4342-B048-85BDC9FD1C3A}</a:tableStyleId>
              </a:tblPr>
              <a:tblGrid>
                <a:gridCol w="8496944">
                  <a:extLst>
                    <a:ext uri="{9D8B030D-6E8A-4147-A177-3AD203B41FA5}">
                      <a16:colId xmlns="" xmlns:a16="http://schemas.microsoft.com/office/drawing/2014/main" val="20000"/>
                    </a:ext>
                  </a:extLst>
                </a:gridCol>
              </a:tblGrid>
              <a:tr h="648072">
                <a:tc>
                  <a:txBody>
                    <a:bodyPr/>
                    <a:lstStyle/>
                    <a:p>
                      <a:pPr algn="ctr"/>
                      <a:r>
                        <a:rPr lang="sk-SK" noProof="0" dirty="0">
                          <a:solidFill>
                            <a:schemeClr val="bg2"/>
                          </a:solidFill>
                        </a:rPr>
                        <a:t>1. týždeň – pracovný plán skupiny</a:t>
                      </a:r>
                    </a:p>
                  </a:txBody>
                  <a:tcPr/>
                </a:tc>
                <a:extLst>
                  <a:ext uri="{0D108BD9-81ED-4DB2-BD59-A6C34878D82A}">
                    <a16:rowId xmlns="" xmlns:a16="http://schemas.microsoft.com/office/drawing/2014/main" val="10000"/>
                  </a:ext>
                </a:extLst>
              </a:tr>
              <a:tr h="1620180">
                <a:tc>
                  <a:txBody>
                    <a:bodyPr/>
                    <a:lstStyle/>
                    <a:p>
                      <a:pPr marL="285750" indent="-285750" algn="just">
                        <a:buFont typeface="Arial" pitchFamily="34" charset="0"/>
                        <a:buChar char="•"/>
                      </a:pPr>
                      <a:r>
                        <a:rPr lang="sk-SK" noProof="0" dirty="0"/>
                        <a:t>Rozdelenie do</a:t>
                      </a:r>
                      <a:r>
                        <a:rPr lang="sk-SK" baseline="0" noProof="0" dirty="0"/>
                        <a:t> skupín</a:t>
                      </a:r>
                      <a:r>
                        <a:rPr lang="sk-SK" noProof="0" dirty="0"/>
                        <a:t>.</a:t>
                      </a:r>
                    </a:p>
                    <a:p>
                      <a:pPr marL="285750" indent="-285750" algn="just">
                        <a:buFont typeface="Arial" pitchFamily="34" charset="0"/>
                        <a:buChar char="•"/>
                      </a:pPr>
                      <a:r>
                        <a:rPr lang="sk-SK" noProof="0" dirty="0"/>
                        <a:t>Určenie zásad spolupráce v skupinách</a:t>
                      </a:r>
                      <a:r>
                        <a:rPr lang="sk-SK" baseline="0" noProof="0" dirty="0"/>
                        <a:t>.</a:t>
                      </a:r>
                      <a:endParaRPr lang="sk-SK" noProof="0" dirty="0"/>
                    </a:p>
                    <a:p>
                      <a:pPr marL="285750" indent="-285750" algn="just">
                        <a:buFont typeface="Arial" pitchFamily="34" charset="0"/>
                        <a:buChar char="•"/>
                      </a:pPr>
                      <a:r>
                        <a:rPr lang="sk-SK" baseline="0" noProof="0" dirty="0"/>
                        <a:t>Brainstorming– Čo chceme vedieť? Ako to dosiahneme? Čo je dôležité?</a:t>
                      </a:r>
                    </a:p>
                    <a:p>
                      <a:pPr marL="285750" indent="-285750" algn="just">
                        <a:buFont typeface="Arial" pitchFamily="34" charset="0"/>
                        <a:buChar char="•"/>
                      </a:pPr>
                      <a:r>
                        <a:rPr lang="sk-SK" baseline="0" noProof="0" dirty="0"/>
                        <a:t>Spôsob zhromažďovania informácií nevyhnutných na realizáciu témy.</a:t>
                      </a:r>
                    </a:p>
                    <a:p>
                      <a:pPr marL="285750" indent="-285750" algn="just">
                        <a:buFont typeface="Arial" pitchFamily="34" charset="0"/>
                        <a:buChar char="•"/>
                      </a:pPr>
                      <a:r>
                        <a:rPr lang="sk-SK" baseline="0" noProof="0" dirty="0"/>
                        <a:t>Analýza predmetu výskumu – spracovanie schém. /Aké informácie nás zaujímajú?/</a:t>
                      </a:r>
                    </a:p>
                    <a:p>
                      <a:pPr marL="285750" indent="-285750" algn="just">
                        <a:buFont typeface="Arial" pitchFamily="34" charset="0"/>
                        <a:buChar char="•"/>
                      </a:pPr>
                      <a:r>
                        <a:rPr lang="sk-SK" baseline="0" noProof="0" dirty="0"/>
                        <a:t>Úprava otázok, na ktoré hľadáme odpovede. /Aké fakty zapísať + zaujímavosť/</a:t>
                      </a:r>
                    </a:p>
                    <a:p>
                      <a:pPr marL="285750"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sk-SK" baseline="0" noProof="0" dirty="0"/>
                        <a:t>Rozdelenie individuálnych úloh a určenie času na ich realizáciu.</a:t>
                      </a:r>
                    </a:p>
                    <a:p>
                      <a:pPr marL="285750" indent="-285750">
                        <a:buFont typeface="Arial" pitchFamily="34" charset="0"/>
                        <a:buChar char="•"/>
                      </a:pPr>
                      <a:endParaRPr lang="sk-SK" baseline="0" noProof="0" dirty="0"/>
                    </a:p>
                    <a:p>
                      <a:pPr marL="285750" indent="-285750">
                        <a:buFont typeface="Arial" pitchFamily="34" charset="0"/>
                        <a:buChar char="•"/>
                      </a:pPr>
                      <a:endParaRPr lang="sk-SK" noProof="0" dirty="0"/>
                    </a:p>
                    <a:p>
                      <a:pPr marL="285750" indent="-285750">
                        <a:buFont typeface="Arial" pitchFamily="34" charset="0"/>
                        <a:buChar char="•"/>
                      </a:pPr>
                      <a:endParaRPr lang="sk-SK" noProof="0"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304908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1704791436"/>
              </p:ext>
            </p:extLst>
          </p:nvPr>
        </p:nvGraphicFramePr>
        <p:xfrm>
          <a:off x="539552" y="404664"/>
          <a:ext cx="8064896" cy="2457440"/>
        </p:xfrm>
        <a:graphic>
          <a:graphicData uri="http://schemas.openxmlformats.org/drawingml/2006/table">
            <a:tbl>
              <a:tblPr firstRow="1" bandRow="1">
                <a:tableStyleId>{5C22544A-7EE6-4342-B048-85BDC9FD1C3A}</a:tableStyleId>
              </a:tblPr>
              <a:tblGrid>
                <a:gridCol w="8064896">
                  <a:extLst>
                    <a:ext uri="{9D8B030D-6E8A-4147-A177-3AD203B41FA5}">
                      <a16:colId xmlns="" xmlns:a16="http://schemas.microsoft.com/office/drawing/2014/main" val="20000"/>
                    </a:ext>
                  </a:extLst>
                </a:gridCol>
              </a:tblGrid>
              <a:tr h="720080">
                <a:tc>
                  <a:txBody>
                    <a:bodyPr/>
                    <a:lstStyle/>
                    <a:p>
                      <a:pPr algn="ctr"/>
                      <a:r>
                        <a:rPr lang="sk-SK" noProof="0" dirty="0"/>
                        <a:t>2. týždeň – pracovný plán</a:t>
                      </a:r>
                    </a:p>
                  </a:txBody>
                  <a:tcPr/>
                </a:tc>
                <a:extLst>
                  <a:ext uri="{0D108BD9-81ED-4DB2-BD59-A6C34878D82A}">
                    <a16:rowId xmlns="" xmlns:a16="http://schemas.microsoft.com/office/drawing/2014/main" val="10000"/>
                  </a:ext>
                </a:extLst>
              </a:tr>
              <a:tr h="1584176">
                <a:tc>
                  <a:txBody>
                    <a:bodyPr/>
                    <a:lstStyle/>
                    <a:p>
                      <a:pPr marL="285750" indent="-285750" algn="just">
                        <a:buFont typeface="Arial" pitchFamily="34" charset="0"/>
                        <a:buChar char="•"/>
                      </a:pPr>
                      <a:r>
                        <a:rPr lang="sk-SK" noProof="0" dirty="0"/>
                        <a:t>Triedenie informácií podľa dohody.</a:t>
                      </a:r>
                    </a:p>
                    <a:p>
                      <a:pPr marL="285750" indent="-285750" algn="just">
                        <a:buFont typeface="Arial" pitchFamily="34" charset="0"/>
                        <a:buChar char="•"/>
                      </a:pPr>
                      <a:r>
                        <a:rPr lang="sk-SK" noProof="0" dirty="0"/>
                        <a:t>Doplnenie informácií inými členmi</a:t>
                      </a:r>
                      <a:r>
                        <a:rPr lang="sk-SK" baseline="0" noProof="0" dirty="0"/>
                        <a:t> skupiny -  ak vznikne taká potreba.</a:t>
                      </a:r>
                    </a:p>
                    <a:p>
                      <a:pPr marL="285750" indent="-285750" algn="just">
                        <a:buFont typeface="Arial" pitchFamily="34" charset="0"/>
                        <a:buChar char="•"/>
                      </a:pPr>
                      <a:r>
                        <a:rPr lang="sk-SK" baseline="0" noProof="0" dirty="0"/>
                        <a:t>Overenie, či získané informácie sú odpoveďou na otázky z prvého pracovného týždňa.</a:t>
                      </a:r>
                    </a:p>
                    <a:p>
                      <a:pPr marL="285750" indent="-285750" algn="just">
                        <a:buFont typeface="Arial" pitchFamily="34" charset="0"/>
                        <a:buChar char="•"/>
                      </a:pPr>
                      <a:r>
                        <a:rPr lang="sk-SK" baseline="0" noProof="0" dirty="0"/>
                        <a:t>Spoločná porada – čo necháme a čo vyhodíme do koša.</a:t>
                      </a:r>
                    </a:p>
                    <a:p>
                      <a:pPr marL="285750" indent="-285750" algn="just">
                        <a:buFont typeface="Arial" pitchFamily="34" charset="0"/>
                        <a:buChar char="•"/>
                      </a:pPr>
                      <a:r>
                        <a:rPr lang="sk-SK" baseline="0" noProof="0" dirty="0"/>
                        <a:t>Realizácia prezentácie – výber formátu, písma, počtu kartičiek, čas trvania atď.</a:t>
                      </a:r>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124301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a 1"/>
          <p:cNvGraphicFramePr>
            <a:graphicFrameLocks noGrp="1"/>
          </p:cNvGraphicFramePr>
          <p:nvPr>
            <p:extLst>
              <p:ext uri="{D42A27DB-BD31-4B8C-83A1-F6EECF244321}">
                <p14:modId xmlns:p14="http://schemas.microsoft.com/office/powerpoint/2010/main" val="3561214939"/>
              </p:ext>
            </p:extLst>
          </p:nvPr>
        </p:nvGraphicFramePr>
        <p:xfrm>
          <a:off x="683568" y="404664"/>
          <a:ext cx="7920880" cy="2183120"/>
        </p:xfrm>
        <a:graphic>
          <a:graphicData uri="http://schemas.openxmlformats.org/drawingml/2006/table">
            <a:tbl>
              <a:tblPr firstRow="1" bandRow="1">
                <a:tableStyleId>{5C22544A-7EE6-4342-B048-85BDC9FD1C3A}</a:tableStyleId>
              </a:tblPr>
              <a:tblGrid>
                <a:gridCol w="7920880">
                  <a:extLst>
                    <a:ext uri="{9D8B030D-6E8A-4147-A177-3AD203B41FA5}">
                      <a16:colId xmlns="" xmlns:a16="http://schemas.microsoft.com/office/drawing/2014/main" val="20000"/>
                    </a:ext>
                  </a:extLst>
                </a:gridCol>
              </a:tblGrid>
              <a:tr h="720080">
                <a:tc>
                  <a:txBody>
                    <a:bodyPr/>
                    <a:lstStyle/>
                    <a:p>
                      <a:pPr algn="ctr"/>
                      <a:r>
                        <a:rPr lang="sk-SK" noProof="0" dirty="0"/>
                        <a:t>3.</a:t>
                      </a:r>
                      <a:r>
                        <a:rPr lang="sk-SK" baseline="0" noProof="0" dirty="0"/>
                        <a:t> týždeň</a:t>
                      </a:r>
                      <a:r>
                        <a:rPr lang="sk-SK" noProof="0" dirty="0"/>
                        <a:t> – pracovný plán</a:t>
                      </a:r>
                    </a:p>
                  </a:txBody>
                  <a:tcPr/>
                </a:tc>
                <a:extLst>
                  <a:ext uri="{0D108BD9-81ED-4DB2-BD59-A6C34878D82A}">
                    <a16:rowId xmlns="" xmlns:a16="http://schemas.microsoft.com/office/drawing/2014/main" val="10000"/>
                  </a:ext>
                </a:extLst>
              </a:tr>
              <a:tr h="867008">
                <a:tc>
                  <a:txBody>
                    <a:bodyPr/>
                    <a:lstStyle/>
                    <a:p>
                      <a:pPr marL="285750" indent="-285750">
                        <a:buFont typeface="Arial" pitchFamily="34" charset="0"/>
                        <a:buChar char="•"/>
                      </a:pPr>
                      <a:r>
                        <a:rPr lang="sk-SK" noProof="0" dirty="0"/>
                        <a:t>Tvorba prezentácie, konzultácie s inými</a:t>
                      </a:r>
                      <a:r>
                        <a:rPr lang="sk-SK" baseline="0" noProof="0" dirty="0"/>
                        <a:t> členmi skupiny.</a:t>
                      </a:r>
                    </a:p>
                    <a:p>
                      <a:pPr marL="285750" indent="-285750" algn="just">
                        <a:buFont typeface="Arial" pitchFamily="34" charset="0"/>
                        <a:buChar char="•"/>
                      </a:pPr>
                      <a:r>
                        <a:rPr lang="sk-SK" baseline="0" noProof="0" dirty="0"/>
                        <a:t>Porada skupín – prezentácia pripravených častí prezentácie.</a:t>
                      </a:r>
                    </a:p>
                    <a:p>
                      <a:pPr marL="285750" indent="-285750" algn="just">
                        <a:buFont typeface="Arial" pitchFamily="34" charset="0"/>
                        <a:buChar char="•"/>
                      </a:pPr>
                      <a:r>
                        <a:rPr lang="sk-SK" baseline="0" noProof="0" dirty="0"/>
                        <a:t>Zloženie prezentácie do jedného celku.</a:t>
                      </a:r>
                    </a:p>
                    <a:p>
                      <a:pPr marL="285750" indent="-285750" algn="just">
                        <a:buFont typeface="Arial" pitchFamily="34" charset="0"/>
                        <a:buChar char="•"/>
                      </a:pPr>
                      <a:r>
                        <a:rPr lang="sk-SK" baseline="0" noProof="0" dirty="0"/>
                        <a:t>Predstavenie výsledkov práce na hodinách zemepisu.</a:t>
                      </a:r>
                    </a:p>
                    <a:p>
                      <a:pPr marL="285750" indent="-285750" algn="just">
                        <a:buFont typeface="Arial" pitchFamily="34" charset="0"/>
                        <a:buChar char="•"/>
                      </a:pPr>
                      <a:endParaRPr lang="pl-PL"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val="236910810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1873</TotalTime>
  <Words>2067</Words>
  <Application>Microsoft Office PowerPoint</Application>
  <PresentationFormat>Pokaz na ekranie (4:3)</PresentationFormat>
  <Paragraphs>322</Paragraphs>
  <Slides>22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22</vt:i4>
      </vt:variant>
    </vt:vector>
  </HeadingPairs>
  <TitlesOfParts>
    <vt:vector size="27" baseType="lpstr">
      <vt:lpstr>Arial</vt:lpstr>
      <vt:lpstr>Calibri</vt:lpstr>
      <vt:lpstr>Comic Sans MS</vt:lpstr>
      <vt:lpstr>Times New Roman</vt:lpstr>
      <vt:lpstr>Motyw pakietu Office</vt:lpstr>
      <vt:lpstr>Prezentacja programu PowerPoint</vt:lpstr>
      <vt:lpstr>OBSAH</vt:lpstr>
      <vt:lpstr>ÚVOD</vt:lpstr>
      <vt:lpstr>ÚLOHA</vt:lpstr>
      <vt:lpstr>PROCES</vt:lpstr>
      <vt:lpstr>Proces</vt:lpstr>
      <vt:lpstr>Prezentacja programu PowerPoint</vt:lpstr>
      <vt:lpstr>Prezentacja programu PowerPoint</vt:lpstr>
      <vt:lpstr>Prezentacja programu PowerPoint</vt:lpstr>
      <vt:lpstr>Prezentacja programu PowerPoint</vt:lpstr>
      <vt:lpstr>Proces</vt:lpstr>
      <vt:lpstr>PROCES</vt:lpstr>
      <vt:lpstr>PROCES</vt:lpstr>
      <vt:lpstr>ZDROJE</vt:lpstr>
      <vt:lpstr>ZDROJE</vt:lpstr>
      <vt:lpstr>HODNOTENIE</vt:lpstr>
      <vt:lpstr>Prezentacja programu PowerPoint</vt:lpstr>
      <vt:lpstr>HODNOTENIE</vt:lpstr>
      <vt:lpstr>ZÁVER</vt:lpstr>
      <vt:lpstr>ZÁVER</vt:lpstr>
      <vt:lpstr>POKYNY PRE UČITEĽA</vt:lpstr>
      <vt:lpstr>POKYNY PRE UČITEĽA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Joanna Wronka</dc:creator>
  <cp:lastModifiedBy>Anna Basta</cp:lastModifiedBy>
  <cp:revision>131</cp:revision>
  <cp:lastPrinted>2017-06-25T16:42:19Z</cp:lastPrinted>
  <dcterms:created xsi:type="dcterms:W3CDTF">2017-03-02T13:34:24Z</dcterms:created>
  <dcterms:modified xsi:type="dcterms:W3CDTF">2020-01-22T12:44:41Z</dcterms:modified>
</cp:coreProperties>
</file>