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5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romedar.zoznam.sk/cl/1000014/1787943/Hradny-vrch-Wawel-bol-sidlom-kralov-a-ukryva-aj-draciu-jaskynu" TargetMode="External"/><Relationship Id="rId3" Type="http://schemas.openxmlformats.org/officeDocument/2006/relationships/hyperlink" Target="https://referaty.aktuality.sk/pamiatky-a-atrakcie-polska/referat-21249?i9=ce7d8ba97175" TargetMode="External"/><Relationship Id="rId7" Type="http://schemas.openxmlformats.org/officeDocument/2006/relationships/hyperlink" Target="https://www.muzeumkrakowa.pl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kowairport.pl/sk/" TargetMode="External"/><Relationship Id="rId11" Type="http://schemas.openxmlformats.org/officeDocument/2006/relationships/hyperlink" Target="https://sk.wikipedia.org/wiki/Sukiennice" TargetMode="External"/><Relationship Id="rId5" Type="http://schemas.openxmlformats.org/officeDocument/2006/relationships/hyperlink" Target="https://zaujimavysvet.webnoviny.sk/polsky-krakow-je-krasne-mesto-ktore-sa-oplati-vidiet-a-chcete-vediet-preco/" TargetMode="External"/><Relationship Id="rId10" Type="http://schemas.openxmlformats.org/officeDocument/2006/relationships/hyperlink" Target="https://www.zlavadna.sk/tipy-na-vylety/hrad-wawel" TargetMode="External"/><Relationship Id="rId4" Type="http://schemas.openxmlformats.org/officeDocument/2006/relationships/hyperlink" Target="https://sk.wikipedia.org/wiki/Krakov" TargetMode="External"/><Relationship Id="rId9" Type="http://schemas.openxmlformats.org/officeDocument/2006/relationships/hyperlink" Target="https://en.wikipedia.org/wiki/Wawe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 descr="Samolo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02373" y="3727314"/>
            <a:ext cx="914400" cy="9144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513490" y="2815296"/>
            <a:ext cx="9448800" cy="1824037"/>
          </a:xfrm>
          <a:noFill/>
        </p:spPr>
        <p:txBody>
          <a:bodyPr>
            <a:normAutofit/>
          </a:bodyPr>
          <a:lstStyle/>
          <a:p>
            <a:r>
              <a:rPr lang="sk-SK" sz="5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Plánovanie ŠKOLSKÉHO výletu do </a:t>
            </a:r>
            <a:r>
              <a:rPr lang="sk-SK" sz="56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krakova</a:t>
            </a:r>
            <a:endParaRPr lang="sk-SK" sz="56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0" y="5127243"/>
            <a:ext cx="9448800" cy="685800"/>
          </a:xfrm>
        </p:spPr>
        <p:txBody>
          <a:bodyPr>
            <a:normAutofit/>
          </a:bodyPr>
          <a:lstStyle/>
          <a:p>
            <a:r>
              <a:rPr lang="sk-SK" sz="1700" dirty="0">
                <a:solidFill>
                  <a:schemeClr val="bg1"/>
                </a:solidFill>
              </a:rPr>
              <a:t>Web </a:t>
            </a:r>
            <a:r>
              <a:rPr lang="sk-SK" sz="1700" dirty="0" err="1">
                <a:solidFill>
                  <a:schemeClr val="bg1"/>
                </a:solidFill>
              </a:rPr>
              <a:t>Quest</a:t>
            </a:r>
            <a:r>
              <a:rPr lang="sk-SK" sz="1700" dirty="0">
                <a:solidFill>
                  <a:schemeClr val="bg1"/>
                </a:solidFill>
              </a:rPr>
              <a:t> určený pre žiakov šiestych tried základných škôl.</a:t>
            </a:r>
          </a:p>
          <a:p>
            <a:r>
              <a:rPr lang="sk-SK" sz="1700" dirty="0">
                <a:solidFill>
                  <a:schemeClr val="bg1"/>
                </a:solidFill>
              </a:rPr>
              <a:t>Autor: </a:t>
            </a:r>
            <a:r>
              <a:rPr lang="sk-SK" sz="1700" dirty="0" err="1">
                <a:solidFill>
                  <a:schemeClr val="bg1"/>
                </a:solidFill>
              </a:rPr>
              <a:t>Sabina</a:t>
            </a:r>
            <a:r>
              <a:rPr lang="sk-SK" sz="1700" dirty="0">
                <a:solidFill>
                  <a:schemeClr val="bg1"/>
                </a:solidFill>
              </a:rPr>
              <a:t> </a:t>
            </a:r>
            <a:r>
              <a:rPr lang="sk-SK" sz="1700" dirty="0" err="1">
                <a:solidFill>
                  <a:schemeClr val="bg1"/>
                </a:solidFill>
              </a:rPr>
              <a:t>Folwarska</a:t>
            </a:r>
            <a:endParaRPr lang="sk-SK" sz="1700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D512F59-776F-41B1-8FD3-B0BD2CD7D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5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2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amolot, Muzeum, Wystawa, Kraków, Polska">
            <a:extLst>
              <a:ext uri="{FF2B5EF4-FFF2-40B4-BE49-F238E27FC236}">
                <a16:creationId xmlns:a16="http://schemas.microsoft.com/office/drawing/2014/main" xmlns="" id="{5EE9E352-2E6B-48CB-BDB2-DE35889AD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644"/>
          <a:stretch/>
        </p:blipFill>
        <p:spPr bwMode="auto">
          <a:xfrm>
            <a:off x="7861238" y="933693"/>
            <a:ext cx="3644962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ino, Płótno, Na Parze, Kurtyna, Reżyser">
            <a:extLst>
              <a:ext uri="{FF2B5EF4-FFF2-40B4-BE49-F238E27FC236}">
                <a16:creationId xmlns:a16="http://schemas.microsoft.com/office/drawing/2014/main" xmlns="" id="{2C6F3D9A-21B0-4FA9-BA0F-40D86BF06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r="466" b="-4"/>
          <a:stretch/>
        </p:blipFill>
        <p:spPr bwMode="auto">
          <a:xfrm>
            <a:off x="7861238" y="3588301"/>
            <a:ext cx="3644962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pl-PL" dirty="0"/>
              <a:t>PROCES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Baskerville Old Face" panose="02020602080505020303" pitchFamily="18" charset="0"/>
              </a:rPr>
              <a:t>8. KULTÚRNE INŠTITÚCIE</a:t>
            </a:r>
          </a:p>
          <a:p>
            <a:pPr marL="0" indent="0">
              <a:buNone/>
            </a:pPr>
            <a:r>
              <a:rPr lang="sk-SK" sz="2000" dirty="0">
                <a:latin typeface="Baskerville Old Face" panose="02020602080505020303" pitchFamily="18" charset="0"/>
              </a:rPr>
              <a:t>Krakov patrí medzi najdôležitejšie kultúrne miesta v Poľsku i v Európe. Preto by bolo vhodné navštíviť múzeum, kino, operu alebo divadlo. Zamyslite sa nad tým a umiestnite vhodnú informáciu.</a:t>
            </a:r>
          </a:p>
          <a:p>
            <a:pPr marL="0" indent="0">
              <a:buNone/>
            </a:pPr>
            <a:endParaRPr lang="pl-PL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l-PL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l-PL" sz="2000" dirty="0">
                <a:latin typeface="Baskerville Old Face" panose="02020602080505020303" pitchFamily="18" charset="0"/>
              </a:rPr>
              <a:t>9</a:t>
            </a:r>
            <a:r>
              <a:rPr lang="sk-SK" sz="2000" dirty="0">
                <a:latin typeface="Baskerville Old Face" panose="02020602080505020303" pitchFamily="18" charset="0"/>
              </a:rPr>
              <a:t>. DOPRAVA</a:t>
            </a:r>
          </a:p>
          <a:p>
            <a:pPr marL="0" indent="0">
              <a:buNone/>
            </a:pPr>
            <a:r>
              <a:rPr lang="sk-SK" sz="2000" dirty="0">
                <a:latin typeface="Baskerville Old Face" panose="02020602080505020303" pitchFamily="18" charset="0"/>
              </a:rPr>
              <a:t>Na tomto mieste uveďte, ako budete cestovať- vlakom, autobusom, </a:t>
            </a:r>
            <a:r>
              <a:rPr lang="sk-SK" sz="2000" dirty="0" err="1">
                <a:latin typeface="Baskerville Old Face" panose="02020602080505020303" pitchFamily="18" charset="0"/>
              </a:rPr>
              <a:t>minibusom</a:t>
            </a:r>
            <a:r>
              <a:rPr lang="sk-SK" sz="2000" dirty="0">
                <a:latin typeface="Baskerville Old Face" panose="02020602080505020303" pitchFamily="18" charset="0"/>
              </a:rPr>
              <a:t>. Dopravu je potrebné zabezpečiť s veľkým časovým predstihom– vtedy môže byť lacnejšia a pohodenejšia.</a:t>
            </a:r>
          </a:p>
          <a:p>
            <a:pPr marL="0" indent="0">
              <a:buNone/>
            </a:pPr>
            <a:endParaRPr lang="pl-PL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l-PL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l-PL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l-PL" sz="2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6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Portmonetka, Monety, Pieniądze, Euro">
            <a:extLst>
              <a:ext uri="{FF2B5EF4-FFF2-40B4-BE49-F238E27FC236}">
                <a16:creationId xmlns:a16="http://schemas.microsoft.com/office/drawing/2014/main" xmlns="" id="{8527C7D5-604B-4D40-A334-ED2F3F3F7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 descr="Obraz zawierający wewnątrz, siedzi&#10;&#10;Opis wygenerowany przy wysokim poziomie pewności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pl-PL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latin typeface="Baskerville Old Face" panose="02020602080505020303" pitchFamily="18" charset="0"/>
              </a:rPr>
              <a:t>10. ROZPOČET</a:t>
            </a:r>
          </a:p>
          <a:p>
            <a:pPr marL="0" indent="0">
              <a:buNone/>
            </a:pPr>
            <a:r>
              <a:rPr lang="sk-SK" dirty="0">
                <a:latin typeface="Baskerville Old Face" panose="02020602080505020303" pitchFamily="18" charset="0"/>
              </a:rPr>
              <a:t>Keď už budete vedieť, koľko stojí cesta, ubytovanie, strava, návšteva pamiatok a iné dôležité veci súvisiace s výletom, urobte si plán výdavkov. Každý účastník výletu, by mal vedieť, koľko ho to bude stáť. Pripravte zoznam všetkých výdavkov. Niekedy sa nedá všetko dôkladne naplánovať. Je lepšie rátať s vyššími výdavkami. Ak Vám zostanú nejaké peniaze, možno ísť na zmrzlinu alebo pizzu. Dôležité je prepočítať výdavky na jedného účastníka.</a:t>
            </a:r>
          </a:p>
          <a:p>
            <a:pPr marL="0" indent="0">
              <a:buNone/>
            </a:pPr>
            <a:r>
              <a:rPr lang="sk-SK" dirty="0">
                <a:latin typeface="Baskerville Old Face" panose="02020602080505020303" pitchFamily="18" charset="0"/>
              </a:rPr>
              <a:t>11. ZOZNAM ÚČASTNÍKOV</a:t>
            </a:r>
          </a:p>
          <a:p>
            <a:pPr marL="0" indent="0">
              <a:buNone/>
            </a:pPr>
            <a:r>
              <a:rPr lang="sk-SK" dirty="0">
                <a:latin typeface="Baskerville Old Face" panose="02020602080505020303" pitchFamily="18" charset="0"/>
              </a:rPr>
              <a:t>Dôležité je mať kontakt (telefónne číslo, e-mail) na každého účastníka, môže sa Vám zísť počas príprav aj počas samotného výletu.</a:t>
            </a:r>
          </a:p>
        </p:txBody>
      </p:sp>
    </p:spTree>
    <p:extLst>
      <p:ext uri="{BB962C8B-B14F-4D97-AF65-F5344CB8AC3E}">
        <p14:creationId xmlns:p14="http://schemas.microsoft.com/office/powerpoint/2010/main" val="292163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lanu, Cel, Strategii, Gola, Proces">
            <a:extLst>
              <a:ext uri="{FF2B5EF4-FFF2-40B4-BE49-F238E27FC236}">
                <a16:creationId xmlns:a16="http://schemas.microsoft.com/office/drawing/2014/main" xmlns="" id="{A1B625C7-FFF2-44EA-B24C-ED3FA3BAB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3"/>
          <a:stretch/>
        </p:blipFill>
        <p:spPr bwMode="auto">
          <a:xfrm>
            <a:off x="6985000" y="2501159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pl-PL" dirty="0"/>
              <a:t>PROCES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200" dirty="0"/>
              <a:t>12. ČO SI SO SEBOU ZOBRAŤ</a:t>
            </a:r>
          </a:p>
          <a:p>
            <a:pPr marL="0" indent="0">
              <a:buNone/>
            </a:pPr>
            <a:r>
              <a:rPr lang="sk-SK" sz="1200" dirty="0"/>
              <a:t>Dobrý cestovateľ vie, že na výlet sa treba pripraviť. Určite sa bude hodiť zoznam najpotrebnejších vecí. Každý sa balí podľa svojich potrieb a uznania, ale sú aj také veci, ktoré je potrebné mať stále pri sebe – napr. hygienické vreckovky</a:t>
            </a:r>
            <a:r>
              <a:rPr lang="sk-SK" sz="1200" dirty="0">
                <a:sym typeface="Wingdings" panose="05000000000000000000" pitchFamily="2" charset="2"/>
              </a:rPr>
              <a:t>. Pripravte zoznam.</a:t>
            </a:r>
          </a:p>
          <a:p>
            <a:pPr marL="0" indent="0">
              <a:buNone/>
            </a:pPr>
            <a:r>
              <a:rPr lang="sk-SK" sz="1200" dirty="0">
                <a:sym typeface="Wingdings" panose="05000000000000000000" pitchFamily="2" charset="2"/>
              </a:rPr>
              <a:t>13. PLÁN VÝLETU</a:t>
            </a:r>
          </a:p>
          <a:p>
            <a:pPr marL="0" indent="0">
              <a:buNone/>
            </a:pPr>
            <a:r>
              <a:rPr lang="sk-SK" sz="1200" dirty="0">
                <a:sym typeface="Wingdings" panose="05000000000000000000" pitchFamily="2" charset="2"/>
              </a:rPr>
              <a:t>Pripravte podrobný hodinový plán Vašej cesty. Každý účastník sa určite poteší a bude sa cítiť bezpečnejšie, keď na začiatku výletu dostane takéto informácie.</a:t>
            </a:r>
          </a:p>
          <a:p>
            <a:pPr marL="0" indent="0">
              <a:buNone/>
            </a:pPr>
            <a:endParaRPr lang="sk-SK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sz="1200" dirty="0">
                <a:sym typeface="Wingdings" panose="05000000000000000000" pitchFamily="2" charset="2"/>
              </a:rPr>
              <a:t>14. DOZOR</a:t>
            </a:r>
          </a:p>
          <a:p>
            <a:pPr marL="0" indent="0">
              <a:buNone/>
            </a:pPr>
            <a:r>
              <a:rPr lang="sk-SK" sz="1200" dirty="0">
                <a:sym typeface="Wingdings" panose="05000000000000000000" pitchFamily="2" charset="2"/>
              </a:rPr>
              <a:t>Myslite na to, že počas výletu budete potrebovať aj dozor. Dozor nad mládežou počas školského výletu je veľmi dôležitá a zodpovedná úloha. Nie všetci sú taký poslušní ako Vy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67319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ody, Technologia, Staw, Fontanna">
            <a:extLst>
              <a:ext uri="{FF2B5EF4-FFF2-40B4-BE49-F238E27FC236}">
                <a16:creationId xmlns:a16="http://schemas.microsoft.com/office/drawing/2014/main" xmlns="" id="{51962089-406D-4D18-B6B1-2B9491710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" b="-3"/>
          <a:stretch/>
        </p:blipFill>
        <p:spPr bwMode="auto">
          <a:xfrm>
            <a:off x="630705" y="746124"/>
            <a:ext cx="3644962" cy="54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3600" y="333375"/>
            <a:ext cx="6832600" cy="108585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ZDROJE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95963" y="1633843"/>
            <a:ext cx="6832600" cy="402412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l-PL" sz="1400" dirty="0" smtClean="0">
                <a:hlinkClick r:id="rId3"/>
              </a:rPr>
              <a:t>https://referaty.aktuality.sk/pamiatky-a-atrakcie-polska/referat-21249?i9=ce7d8ba97175</a:t>
            </a:r>
            <a:endParaRPr lang="pl-PL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400" dirty="0" smtClean="0">
                <a:hlinkClick r:id="rId4"/>
              </a:rPr>
              <a:t>https://sk.wikipedia.org/wiki/Krakov</a:t>
            </a:r>
            <a:endParaRPr lang="pl-PL" sz="1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sz="1400" dirty="0" smtClean="0">
                <a:hlinkClick r:id="rId5"/>
              </a:rPr>
              <a:t>https://zaujimavysvet.webnoviny.sk/polsky-krakow-je-krasne-mesto-ktore-sa-oplati-vidiet-a-chcete-vediet-preco/</a:t>
            </a:r>
            <a:endParaRPr lang="pl-PL" sz="1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sz="1400" dirty="0" smtClean="0">
                <a:hlinkClick r:id="rId6"/>
              </a:rPr>
              <a:t>https://www.krakowairport.pl/sk/</a:t>
            </a:r>
            <a:endParaRPr lang="pl-PL" sz="1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sz="1400" dirty="0" smtClean="0">
                <a:hlinkClick r:id="rId7"/>
              </a:rPr>
              <a:t>https://www.muzeumkrakowa.pl/</a:t>
            </a:r>
            <a:endParaRPr lang="pl-PL" sz="1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sz="1400" dirty="0" smtClean="0">
                <a:hlinkClick r:id="rId8"/>
              </a:rPr>
              <a:t>https://dromedar.zoznam.sk/cl/1000014/1787943/Hradny-vrch-Wawel-bol-sidlom-kralov-a-ukryva-aj-draciu-jaskynu</a:t>
            </a:r>
            <a:endParaRPr lang="pl-PL" sz="1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sz="1400" smtClean="0">
                <a:hlinkClick r:id="rId9"/>
              </a:rPr>
              <a:t>https</a:t>
            </a:r>
            <a:r>
              <a:rPr lang="pl-PL" sz="1400" dirty="0" smtClean="0">
                <a:hlinkClick r:id="rId9"/>
              </a:rPr>
              <a:t>://en.wikipedia.org/wiki/Wawel</a:t>
            </a:r>
            <a:endParaRPr lang="pl-PL" sz="1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sz="1400" dirty="0" smtClean="0">
                <a:hlinkClick r:id="rId10"/>
              </a:rPr>
              <a:t>https://www.zlavadna.sk/tipy-na-vylety/hrad-wawel</a:t>
            </a:r>
            <a:endParaRPr lang="pl-PL" sz="1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sz="1400" dirty="0" smtClean="0">
                <a:hlinkClick r:id="rId11"/>
              </a:rPr>
              <a:t>https://sk.wikipedia.org/wiki/Sukiennice</a:t>
            </a:r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286654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HODNOTENIE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221390"/>
              </p:ext>
            </p:extLst>
          </p:nvPr>
        </p:nvGraphicFramePr>
        <p:xfrm>
          <a:off x="685799" y="2193925"/>
          <a:ext cx="11159456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864">
                  <a:extLst>
                    <a:ext uri="{9D8B030D-6E8A-4147-A177-3AD203B41FA5}">
                      <a16:colId xmlns:a16="http://schemas.microsoft.com/office/drawing/2014/main" xmlns="" val="3467523235"/>
                    </a:ext>
                  </a:extLst>
                </a:gridCol>
                <a:gridCol w="2789864">
                  <a:extLst>
                    <a:ext uri="{9D8B030D-6E8A-4147-A177-3AD203B41FA5}">
                      <a16:colId xmlns:a16="http://schemas.microsoft.com/office/drawing/2014/main" xmlns="" val="2281014452"/>
                    </a:ext>
                  </a:extLst>
                </a:gridCol>
                <a:gridCol w="2789864">
                  <a:extLst>
                    <a:ext uri="{9D8B030D-6E8A-4147-A177-3AD203B41FA5}">
                      <a16:colId xmlns:a16="http://schemas.microsoft.com/office/drawing/2014/main" xmlns="" val="594951659"/>
                    </a:ext>
                  </a:extLst>
                </a:gridCol>
                <a:gridCol w="2789864">
                  <a:extLst>
                    <a:ext uri="{9D8B030D-6E8A-4147-A177-3AD203B41FA5}">
                      <a16:colId xmlns:a16="http://schemas.microsoft.com/office/drawing/2014/main" xmlns="" val="3350437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noProof="0" dirty="0">
                          <a:solidFill>
                            <a:schemeClr val="bg1"/>
                          </a:solidFill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5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sk-SK" sz="1600" b="0" i="0" u="none" strike="noStrike" kern="1200" noProof="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Obsahová stránke prezentácie</a:t>
                      </a:r>
                      <a:r>
                        <a:rPr lang="sk-SK" sz="1600" b="0" i="0" u="none" strike="noStrike" kern="1200" baseline="0" noProof="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vo formáte </a:t>
                      </a:r>
                      <a:r>
                        <a:rPr lang="sk-SK" sz="1600" b="0" i="0" u="none" strike="noStrike" kern="1200" noProof="0" dirty="0" err="1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Power</a:t>
                      </a:r>
                      <a:r>
                        <a:rPr lang="sk-SK" sz="1600" b="0" i="0" u="none" strike="noStrike" kern="1200" noProof="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Neúplné</a:t>
                      </a:r>
                      <a:r>
                        <a:rPr lang="sk-SK" sz="16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informácie, ktoré nesúvisia s témou</a:t>
                      </a: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Chybné informácie, zlé</a:t>
                      </a:r>
                      <a:r>
                        <a:rPr lang="sk-SK" sz="16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využitie zdrojov</a:t>
                      </a: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Správne informácie, prípadne malé chyby.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 súvisiace s témou,</a:t>
                      </a:r>
                      <a:r>
                        <a:rPr lang="sk-SK" sz="16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dobré využitie zdrojov</a:t>
                      </a: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Úplné</a:t>
                      </a:r>
                      <a:r>
                        <a:rPr lang="sk-SK" sz="16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informácie, ktoré súvisia s témou</a:t>
                      </a: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Vyčerpávajúce využitie uvedených zdrojov, prípadne využitie iných zdrojov.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387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sk-SK" sz="1600" b="0" i="0" u="none" strike="noStrike" kern="1200" noProof="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Estetický dojem prezentácie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Nečitateľná</a:t>
                      </a:r>
                      <a:r>
                        <a:rPr lang="sk-SK" sz="16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neestetická prezentácia</a:t>
                      </a: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Zlé rozvrhnutie informácií na stránke. Chýbajúce grafické prvky.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 a estetická prezentácia.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rozvrhnutie</a:t>
                      </a:r>
                      <a:r>
                        <a:rPr lang="sk-SK" sz="16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informácií na stránke</a:t>
                      </a: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na uspokojivej úrovni.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Estetická, čitateľná,</a:t>
                      </a:r>
                      <a:r>
                        <a:rPr lang="sk-SK" sz="16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prehľadná a zaujímavá prezentácia. Dobré, tvorivé rozvrhnutie informácií na stránke. Dobre zvolená grafika</a:t>
                      </a: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5771961"/>
                  </a:ext>
                </a:extLst>
              </a:tr>
            </a:tbl>
          </a:graphicData>
        </a:graphic>
      </p:graphicFrame>
      <p:pic>
        <p:nvPicPr>
          <p:cNvPr id="6" name="Picture 2" descr="Grafika, Wykres, Wynik, Obroty, Zysk">
            <a:extLst>
              <a:ext uri="{FF2B5EF4-FFF2-40B4-BE49-F238E27FC236}">
                <a16:creationId xmlns:a16="http://schemas.microsoft.com/office/drawing/2014/main" xmlns="" id="{077286FA-D99A-4CA8-AA29-6D6B30F1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0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1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18783"/>
            <a:ext cx="10820400" cy="1224792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HODNOTENIE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848013"/>
              </p:ext>
            </p:extLst>
          </p:nvPr>
        </p:nvGraphicFramePr>
        <p:xfrm>
          <a:off x="685800" y="2193925"/>
          <a:ext cx="10820400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xmlns="" val="28109292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xmlns="" val="396742861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xmlns="" val="3551511034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xmlns="" val="595716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Počet</a:t>
                      </a:r>
                      <a:r>
                        <a:rPr lang="sk-SK" sz="1800" b="0" i="0" u="none" strike="noStrike" kern="1200" baseline="0" noProof="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 bodov</a:t>
                      </a:r>
                      <a:endParaRPr lang="sk-SK" sz="1800" b="0" i="0" u="none" strike="noStrike" kern="1200" noProof="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4204901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Pracovné zaangažovanie a schopnosť spolupráce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Chýbajúce zaangažovanie všetkých členov skupiny a slabá kreatívna</a:t>
                      </a:r>
                      <a:r>
                        <a:rPr lang="sk-SK" sz="16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spolupráca</a:t>
                      </a: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zaangažovanie všetkých členov skupina a spolupráca na uspokojivej úrovní.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Veľmi dobre zaangažovanie všetkých členov skupiny. Vzájomné motivovanie sa do práce. Schopnosť spolupráce na veľmi dobrej úrovní.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903858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Len čítaná prezentácia. Chýbajú odpovede</a:t>
                      </a:r>
                      <a:r>
                        <a:rPr lang="sk-SK" sz="16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otázky učiteľa a žiakov</a:t>
                      </a: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čiastočne hovorená spamäti a čiastočne čítaná. Chýbajú</a:t>
                      </a:r>
                      <a:r>
                        <a:rPr lang="sk-SK" sz="16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uspokojivé odpovede na otázky učiteľa a žiakov</a:t>
                      </a: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hovorená spamäti. Správne odpovede na otázky učiteľa a žiakov. Ambiciózny prístup.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1947565"/>
                  </a:ext>
                </a:extLst>
              </a:tr>
            </a:tbl>
          </a:graphicData>
        </a:graphic>
      </p:graphicFrame>
      <p:pic>
        <p:nvPicPr>
          <p:cNvPr id="5" name="Picture 2" descr="Grafika, Wykres, Wynik, Obroty, Zysk">
            <a:extLst>
              <a:ext uri="{FF2B5EF4-FFF2-40B4-BE49-F238E27FC236}">
                <a16:creationId xmlns:a16="http://schemas.microsoft.com/office/drawing/2014/main" xmlns="" id="{A7576FD5-347A-4869-8536-5CA5DC74C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313" y="0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188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57A980-17C8-4EE0-B6B2-34F2D654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HODNOTENIE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D095D10C-807D-4F1E-B90F-DD919FE16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322387"/>
              </p:ext>
            </p:extLst>
          </p:nvPr>
        </p:nvGraphicFramePr>
        <p:xfrm>
          <a:off x="685800" y="2193925"/>
          <a:ext cx="108204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xmlns="" val="1859854478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xmlns="" val="813379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HODNOTENIE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819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Garamond" panose="02020404030301010803" pitchFamily="18" charset="0"/>
                        </a:rPr>
                        <a:t>nedostatočný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779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Garamond" panose="02020404030301010803" pitchFamily="18" charset="0"/>
                        </a:rPr>
                        <a:t>prípustný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219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Garamond" panose="02020404030301010803" pitchFamily="18" charset="0"/>
                        </a:rPr>
                        <a:t>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688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Garamond" panose="02020404030301010803" pitchFamily="18" charset="0"/>
                        </a:rPr>
                        <a:t>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310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Garamond" panose="02020404030301010803" pitchFamily="18" charset="0"/>
                        </a:rPr>
                        <a:t>veľmi 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538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Garamond" panose="02020404030301010803" pitchFamily="18" charset="0"/>
                        </a:rPr>
                        <a:t>výborný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3309365"/>
                  </a:ext>
                </a:extLst>
              </a:tr>
            </a:tbl>
          </a:graphicData>
        </a:graphic>
      </p:graphicFrame>
      <p:pic>
        <p:nvPicPr>
          <p:cNvPr id="5" name="Picture 2" descr="Grafika, Wykres, Wynik, Obroty, Zysk">
            <a:extLst>
              <a:ext uri="{FF2B5EF4-FFF2-40B4-BE49-F238E27FC236}">
                <a16:creationId xmlns:a16="http://schemas.microsoft.com/office/drawing/2014/main" xmlns="" id="{59995C0F-F468-4AAF-AED4-C806DFD32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0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0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owa, Ptak, Książka, Wise, Natura, Znak">
            <a:extLst>
              <a:ext uri="{FF2B5EF4-FFF2-40B4-BE49-F238E27FC236}">
                <a16:creationId xmlns:a16="http://schemas.microsoft.com/office/drawing/2014/main" xmlns="" id="{ABFD24BC-54EA-4999-9A09-7272B0E43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705" y="1845309"/>
            <a:ext cx="3644962" cy="34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>
            <a:normAutofit/>
          </a:bodyPr>
          <a:lstStyle/>
          <a:p>
            <a:r>
              <a:rPr lang="pl-PL" dirty="0"/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3600" y="2194560"/>
            <a:ext cx="6832600" cy="40241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k-SK" sz="1500" b="1" dirty="0"/>
              <a:t>Aké výhody priniesla realizácia tohto projektu?</a:t>
            </a:r>
          </a:p>
          <a:p>
            <a:pPr marL="0" lvl="0" indent="0">
              <a:buNone/>
            </a:pPr>
            <a:endParaRPr lang="sk-SK" sz="1500" b="1" dirty="0"/>
          </a:p>
          <a:p>
            <a:pPr marL="342900" lvl="0" indent="-342900">
              <a:buAutoNum type="arabicPeriod"/>
            </a:pPr>
            <a:r>
              <a:rPr lang="sk-SK" sz="1500" dirty="0"/>
              <a:t>Zistili ste, že organizácia výletu je mnohohodinovou prácou.</a:t>
            </a:r>
          </a:p>
          <a:p>
            <a:pPr marL="342900" lvl="0" indent="-342900">
              <a:buAutoNum type="arabicPeriod"/>
            </a:pPr>
            <a:r>
              <a:rPr lang="sk-SK" sz="1500" dirty="0"/>
              <a:t>Zistili ste, aké je to byť zodpovedný za prípravu výletu.</a:t>
            </a:r>
          </a:p>
          <a:p>
            <a:pPr marL="342900" lvl="0" indent="-342900">
              <a:buAutoNum type="arabicPeriod"/>
            </a:pPr>
            <a:r>
              <a:rPr lang="sk-SK" sz="1500" dirty="0"/>
              <a:t>Mohli ste si precvičiť matematiku pri tvorbe rozpočtu.</a:t>
            </a:r>
          </a:p>
          <a:p>
            <a:pPr marL="342900" lvl="0" indent="-342900">
              <a:buAutoNum type="arabicPeriod"/>
            </a:pPr>
            <a:r>
              <a:rPr lang="sk-SK" sz="1500" dirty="0"/>
              <a:t>Mohli ste sa predbežne oboznámiť s pamiatkami Krakova.</a:t>
            </a:r>
          </a:p>
          <a:p>
            <a:pPr marL="342900" lvl="0" indent="-342900">
              <a:buAutoNum type="arabicPeriod"/>
            </a:pPr>
            <a:r>
              <a:rPr lang="sk-SK" sz="1500" dirty="0"/>
              <a:t>Naučili ste sa využívať internet ako zdroj informácií.</a:t>
            </a:r>
          </a:p>
          <a:p>
            <a:pPr marL="342900" lvl="0" indent="-342900">
              <a:buAutoNum type="arabicPeriod"/>
            </a:pPr>
            <a:r>
              <a:rPr lang="sk-SK" sz="1500" dirty="0"/>
              <a:t>Naučili ste sa spracovávať tieto informácie prostredníctvom multimediálnej prezentácie v </a:t>
            </a:r>
            <a:r>
              <a:rPr lang="sk-SK" sz="1500" dirty="0" err="1"/>
              <a:t>Power</a:t>
            </a:r>
            <a:r>
              <a:rPr lang="sk-SK" sz="1500" dirty="0"/>
              <a:t> Pointe.</a:t>
            </a:r>
          </a:p>
          <a:p>
            <a:pPr marL="342900" lvl="0" indent="-342900">
              <a:buAutoNum type="arabicPeriod"/>
            </a:pPr>
            <a:r>
              <a:rPr lang="sk-SK" sz="1500" dirty="0"/>
              <a:t>Naučili ste sa pracovať v skupine.</a:t>
            </a:r>
          </a:p>
          <a:p>
            <a:endParaRPr lang="pl-PL" sz="1500" dirty="0"/>
          </a:p>
        </p:txBody>
      </p:sp>
      <p:pic>
        <p:nvPicPr>
          <p:cNvPr id="5" name="Obraz 4" descr="Obraz zawierający rzecz, clipart&#10;&#10;Opis wygenerowany przy wysokim poziomie pewności">
            <a:extLst>
              <a:ext uri="{FF2B5EF4-FFF2-40B4-BE49-F238E27FC236}">
                <a16:creationId xmlns:a16="http://schemas.microsoft.com/office/drawing/2014/main" xmlns="" id="{BEEC2D4B-10E1-4998-B63E-08F04FD1A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377" y="135114"/>
            <a:ext cx="2593910" cy="14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69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owa, Ptak, Książka, Wise, Natura, Znak">
            <a:extLst>
              <a:ext uri="{FF2B5EF4-FFF2-40B4-BE49-F238E27FC236}">
                <a16:creationId xmlns:a16="http://schemas.microsoft.com/office/drawing/2014/main" xmlns="" id="{75663D12-E4E6-4DA8-8877-0FEBFE282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8892" y="2272748"/>
            <a:ext cx="3853415" cy="36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pl-PL" dirty="0"/>
              <a:t>PORADCA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sk-SK" sz="1700" dirty="0">
                <a:latin typeface="Trebuchet MS" pitchFamily="34"/>
              </a:rPr>
              <a:t>Rozdelenie do skupín by malo byť realizované s ohľadom na poznávacie možnosti žiakov, ich schopnosti a záujmy. Sily v jednotlivých skupinách by mali byť rozdelené rovnomerne.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sk-SK" sz="1700" dirty="0">
                <a:latin typeface="Trebuchet MS" pitchFamily="34"/>
              </a:rPr>
              <a:t>Učiteľ by mal dôkladne preanalyzovať obsah Web </a:t>
            </a:r>
            <a:r>
              <a:rPr lang="sk-SK" sz="1700" dirty="0" err="1">
                <a:latin typeface="Trebuchet MS" pitchFamily="34"/>
              </a:rPr>
              <a:t>Questu</a:t>
            </a:r>
            <a:r>
              <a:rPr lang="sk-SK" sz="1700" dirty="0">
                <a:latin typeface="Trebuchet MS" pitchFamily="34"/>
              </a:rPr>
              <a:t> spolu so žiakmi, až kým si nebude istý, že ho žiaci správne pochopili. Mal by im pomáhať, radiť, objasňovať a nie prinášať hotové riešenia. Táto metóda bude dobrou formou učenia sa samostatnosti. 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sk-SK" sz="1700" dirty="0">
                <a:latin typeface="Trebuchet MS" pitchFamily="34"/>
              </a:rPr>
              <a:t>Učiteľ by mal pomáhať žiakom pri oboznamovaní sa so zdrojovými materiálmi. Mal by objasniť neznáme slová alebo ich odkázať na príslušný slovník.</a:t>
            </a:r>
          </a:p>
          <a:p>
            <a:pPr marL="0" indent="0">
              <a:buNone/>
            </a:pP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3690262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ukienka, Edukacja, Stos, Czerwony, Kobieta, Blask">
            <a:extLst>
              <a:ext uri="{FF2B5EF4-FFF2-40B4-BE49-F238E27FC236}">
                <a16:creationId xmlns:a16="http://schemas.microsoft.com/office/drawing/2014/main" xmlns="" id="{E6E442FF-91A9-4691-B13E-EAF237D35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4" r="5450" b="-3"/>
          <a:stretch/>
        </p:blipFill>
        <p:spPr bwMode="auto">
          <a:xfrm>
            <a:off x="803317" y="2441746"/>
            <a:ext cx="2834212" cy="42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6083" y="2324759"/>
            <a:ext cx="6832600" cy="1293028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Poradca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12543" y="3617787"/>
            <a:ext cx="8076140" cy="2606040"/>
          </a:xfrm>
        </p:spPr>
        <p:txBody>
          <a:bodyPr>
            <a:normAutofit/>
          </a:bodyPr>
          <a:lstStyle/>
          <a:p>
            <a:pPr lvl="0" algn="just">
              <a:spcBef>
                <a:spcPts val="475"/>
              </a:spcBef>
              <a:spcAft>
                <a:spcPts val="600"/>
              </a:spcAft>
            </a:pPr>
            <a:r>
              <a:rPr lang="sk-SK" dirty="0">
                <a:solidFill>
                  <a:schemeClr val="bg1"/>
                </a:solidFill>
                <a:latin typeface="Trebuchet MS" pitchFamily="34"/>
              </a:rPr>
              <a:t>Čas určený na realizáciu projektu by mal byť prispôsobený možnostiam žiakov. Nie je vopred určený.</a:t>
            </a: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r>
              <a:rPr lang="sk-SK" dirty="0">
                <a:solidFill>
                  <a:schemeClr val="bg1"/>
                </a:solidFill>
                <a:latin typeface="Trebuchet MS" pitchFamily="34"/>
              </a:rPr>
              <a:t> Možno zaviesť aj anonymné hodnotenie prezentovanej práce žiakmi z iných skupín.</a:t>
            </a: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r>
              <a:rPr lang="sk-SK" dirty="0">
                <a:solidFill>
                  <a:schemeClr val="bg1"/>
                </a:solidFill>
                <a:latin typeface="Trebuchet MS" pitchFamily="34"/>
              </a:rPr>
              <a:t> Prezentácie môžu slúžiť ako didaktické materiály na hodiny informatiky.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0DCAEB9-BBEE-49D7-A258-B30D82C4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38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B0F0"/>
                </a:solidFill>
                <a:latin typeface="Baskerville Old Face" panose="02020602080505020303" pitchFamily="18" charset="0"/>
              </a:rPr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  <a:latin typeface="Baskerville Old Face" panose="02020602080505020303" pitchFamily="18" charset="0"/>
              </a:rPr>
              <a:t>Vitajte milí žiaci!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  <a:latin typeface="Baskerville Old Face" panose="02020602080505020303" pitchFamily="18" charset="0"/>
              </a:rPr>
              <a:t>Radi cestujete? Čo poviete na to, aby ste na niekoľko dní vybočili z každodenných koľají? Určite ste už neraz boli na školskom výlete. Ale organizovali ste už niekedy takýto výlet sami? Rozmýšľali ste niekedy nad tým, koľko vecí treba zabezpečiť? Koľko činností urobiť?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  <a:latin typeface="Baskerville Old Face" panose="02020602080505020303" pitchFamily="18" charset="0"/>
              </a:rPr>
              <a:t>Dnes Vám chceme navrhnúť, aby ste pripravili plán a rozpočet (odhad nákladov) školského výletu. Môže to byť pre Vás niečo úplne nové. Začiatky môžu byť ťažké, ale oplatí sa to vyskúšať, lebo schopnosť plánovania a predvídania sa Vám v živote zíde.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  <a:latin typeface="Baskerville Old Face" panose="02020602080505020303" pitchFamily="18" charset="0"/>
              </a:rPr>
              <a:t>A spokojnosť s výletom, ktorý sami pripravíte, bude zaručená.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  <a:latin typeface="Baskerville Old Face" panose="02020602080505020303" pitchFamily="18" charset="0"/>
              </a:rPr>
              <a:t>Veľa úspechov</a:t>
            </a:r>
            <a:r>
              <a:rPr lang="sk-SK" dirty="0">
                <a:solidFill>
                  <a:srgbClr val="FF0000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</a:t>
            </a:r>
            <a:endParaRPr lang="sk-SK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Grafika 4" descr="Monety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77" y="307173"/>
            <a:ext cx="914400" cy="914400"/>
          </a:xfrm>
          <a:prstGeom prst="rect">
            <a:avLst/>
          </a:prstGeom>
        </p:spPr>
      </p:pic>
      <p:pic>
        <p:nvPicPr>
          <p:cNvPr id="7" name="Grafika 6" descr="Stoper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5281" y="267887"/>
            <a:ext cx="914400" cy="914400"/>
          </a:xfrm>
          <a:prstGeom prst="rect">
            <a:avLst/>
          </a:prstGeom>
        </p:spPr>
      </p:pic>
      <p:pic>
        <p:nvPicPr>
          <p:cNvPr id="9" name="Grafika 8" descr="Widelec i nóż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54604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5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aca Zespołowa, Zespół, Bieg, Deska">
            <a:extLst>
              <a:ext uri="{FF2B5EF4-FFF2-40B4-BE49-F238E27FC236}">
                <a16:creationId xmlns:a16="http://schemas.microsoft.com/office/drawing/2014/main" xmlns="" id="{D38EB0E0-D72F-4930-9533-CC681F6C5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r="14548" b="3"/>
          <a:stretch/>
        </p:blipFill>
        <p:spPr bwMode="auto">
          <a:xfrm>
            <a:off x="6985000" y="2501159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pl-PL" dirty="0"/>
              <a:t>ÚLOHA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sk-SK" sz="1700" b="1" dirty="0">
                <a:latin typeface="Baskerville Old Face" panose="02020602080505020303" pitchFamily="18" charset="0"/>
              </a:rPr>
              <a:t>Budete pracovať v 2 skupinách.</a:t>
            </a:r>
          </a:p>
          <a:p>
            <a:r>
              <a:rPr lang="sk-SK" sz="1700" b="1" dirty="0">
                <a:latin typeface="Baskerville Old Face" panose="02020602080505020303" pitchFamily="18" charset="0"/>
              </a:rPr>
              <a:t> Každá skupina bude mať tú istú úlohu. </a:t>
            </a:r>
          </a:p>
          <a:p>
            <a:r>
              <a:rPr lang="sk-SK" sz="1700" b="1" dirty="0">
                <a:latin typeface="Baskerville Old Face" panose="02020602080505020303" pitchFamily="18" charset="0"/>
              </a:rPr>
              <a:t>Na záver bude každá skupina prezentovať svoj plán výletu pred celou triedou.</a:t>
            </a:r>
          </a:p>
          <a:p>
            <a:r>
              <a:rPr lang="sk-SK" sz="1700" b="1" dirty="0">
                <a:latin typeface="Baskerville Old Face" panose="02020602080505020303" pitchFamily="18" charset="0"/>
              </a:rPr>
              <a:t>Na záver budete môcť porovnať Vaše plány a zistiť, čo zaujímavé navrhujú Vaši spolužiaci z druhej skupiny. </a:t>
            </a:r>
          </a:p>
          <a:p>
            <a:r>
              <a:rPr lang="sk-SK" sz="1700" b="1" dirty="0">
                <a:latin typeface="Baskerville Old Face" panose="02020602080505020303" pitchFamily="18" charset="0"/>
              </a:rPr>
              <a:t>Váš plán výletu by mal mať formu prezentácie v programe </a:t>
            </a:r>
            <a:r>
              <a:rPr lang="sk-SK" sz="1700" b="1" dirty="0" err="1">
                <a:latin typeface="Baskerville Old Face" panose="02020602080505020303" pitchFamily="18" charset="0"/>
              </a:rPr>
              <a:t>Power</a:t>
            </a:r>
            <a:r>
              <a:rPr lang="sk-SK" sz="1700" b="1" dirty="0">
                <a:latin typeface="Baskerville Old Face" panose="02020602080505020303" pitchFamily="18" charset="0"/>
              </a:rPr>
              <a:t> Point.</a:t>
            </a:r>
          </a:p>
          <a:p>
            <a:r>
              <a:rPr lang="sk-SK" sz="1700" b="1" dirty="0">
                <a:latin typeface="Baskerville Old Face" panose="02020602080505020303" pitchFamily="18" charset="0"/>
              </a:rPr>
              <a:t>Niektoré informácie budete čerpať zo života, z Vašich doterajších skúseností, iné z internetových stránok – potrebné odkazy nájdete v časti Zdroje.</a:t>
            </a:r>
          </a:p>
          <a:p>
            <a:pPr marL="457200" indent="-457200">
              <a:buFont typeface="+mj-lt"/>
              <a:buAutoNum type="arabicPeriod"/>
            </a:pPr>
            <a:endParaRPr lang="pl-PL" sz="17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1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alendarz, New Year'S Day, Sylwester">
            <a:extLst>
              <a:ext uri="{FF2B5EF4-FFF2-40B4-BE49-F238E27FC236}">
                <a16:creationId xmlns:a16="http://schemas.microsoft.com/office/drawing/2014/main" xmlns="" id="{AFCBA460-1001-4696-8D18-D12171467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3" b="2"/>
          <a:stretch/>
        </p:blipFill>
        <p:spPr bwMode="auto">
          <a:xfrm>
            <a:off x="6985000" y="2501159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pl-PL" dirty="0"/>
              <a:t>PROCES – 1. HODINA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700" b="1" dirty="0" err="1">
                <a:latin typeface="Baskerville Old Face" panose="02020602080505020303" pitchFamily="18" charset="0"/>
              </a:rPr>
              <a:t>Vašou</a:t>
            </a:r>
            <a:r>
              <a:rPr lang="pl-PL" sz="1700" b="1" dirty="0">
                <a:latin typeface="Baskerville Old Face" panose="02020602080505020303" pitchFamily="18" charset="0"/>
              </a:rPr>
              <a:t> </a:t>
            </a:r>
            <a:r>
              <a:rPr lang="pl-PL" sz="1700" b="1" dirty="0" err="1">
                <a:latin typeface="Baskerville Old Face" panose="02020602080505020303" pitchFamily="18" charset="0"/>
              </a:rPr>
              <a:t>úlohou</a:t>
            </a:r>
            <a:r>
              <a:rPr lang="pl-PL" sz="1700" b="1" dirty="0">
                <a:latin typeface="Baskerville Old Face" panose="02020602080505020303" pitchFamily="18" charset="0"/>
              </a:rPr>
              <a:t> </a:t>
            </a:r>
            <a:r>
              <a:rPr lang="pl-PL" sz="1700" b="1" dirty="0" err="1">
                <a:latin typeface="Baskerville Old Face" panose="02020602080505020303" pitchFamily="18" charset="0"/>
              </a:rPr>
              <a:t>bude</a:t>
            </a:r>
            <a:r>
              <a:rPr lang="pl-PL" sz="1700" b="1" dirty="0">
                <a:latin typeface="Baskerville Old Face" panose="02020602080505020303" pitchFamily="18" charset="0"/>
              </a:rPr>
              <a:t>:</a:t>
            </a:r>
            <a:endParaRPr lang="en-US" sz="1700" b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l-PL" sz="1700" dirty="0"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sz="1700" dirty="0">
                <a:latin typeface="Baskerville Old Face" panose="02020602080505020303" pitchFamily="18" charset="0"/>
              </a:rPr>
              <a:t>Vybrať termín výletu.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1700" dirty="0">
                <a:latin typeface="Baskerville Old Face" panose="02020602080505020303" pitchFamily="18" charset="0"/>
              </a:rPr>
              <a:t>Určiť, ako dlho bude výlet trvať.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1700" dirty="0">
                <a:latin typeface="Baskerville Old Face" panose="02020602080505020303" pitchFamily="18" charset="0"/>
              </a:rPr>
              <a:t>Nájsť ubytovanie a stravu.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1700" dirty="0">
                <a:latin typeface="Baskerville Old Face" panose="02020602080505020303" pitchFamily="18" charset="0"/>
              </a:rPr>
              <a:t>Vybrať miesta (pamiatky), ktoré by ste chceli vidieť v Krakove a okolí. 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1700" dirty="0">
                <a:latin typeface="Baskerville Old Face" panose="02020602080505020303" pitchFamily="18" charset="0"/>
              </a:rPr>
              <a:t>Pripraviť základné informácie o pamiatkach a oboznámiť sa s nimi pred samotnou návštevou pamiatok.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1700" dirty="0">
                <a:latin typeface="Baskerville Old Face" panose="02020602080505020303" pitchFamily="18" charset="0"/>
              </a:rPr>
              <a:t>Objednať sprievodcu – ak sa rozhodnete, že budete mať aj sprievodcu.</a:t>
            </a:r>
          </a:p>
          <a:p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194956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 descr="Obraz zawierający wewnątrz, siedzi&#10;&#10;Opis wygenerowany przy wysokim poziomie pewności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1441450"/>
          </a:xfrm>
          <a:prstGeom prst="rect">
            <a:avLst/>
          </a:prstGeom>
        </p:spPr>
      </p:pic>
      <p:pic>
        <p:nvPicPr>
          <p:cNvPr id="4104" name="Picture 8" descr="Streszczenie, Plama, Brytanii, British">
            <a:extLst>
              <a:ext uri="{FF2B5EF4-FFF2-40B4-BE49-F238E27FC236}">
                <a16:creationId xmlns:a16="http://schemas.microsoft.com/office/drawing/2014/main" xmlns="" id="{10428DE1-1F1D-42B4-8D2E-97A0D1182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r="28532" b="-1"/>
          <a:stretch/>
        </p:blipFill>
        <p:spPr bwMode="auto">
          <a:xfrm>
            <a:off x="6417734" y="10"/>
            <a:ext cx="3270176" cy="39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raków, Polska, Europa, Rzeźba, Głowa">
            <a:extLst>
              <a:ext uri="{FF2B5EF4-FFF2-40B4-BE49-F238E27FC236}">
                <a16:creationId xmlns:a16="http://schemas.microsoft.com/office/drawing/2014/main" xmlns="" id="{E10B4B00-4160-4A3B-81D9-E368B1821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 r="2" b="14209"/>
          <a:stretch/>
        </p:blipFill>
        <p:spPr bwMode="auto">
          <a:xfrm>
            <a:off x="6417734" y="4019723"/>
            <a:ext cx="5774266" cy="28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age.shutterstock.com/display_pic_with_logo/1172675/179479142/stock-photo-boy-has-into-pool-after-going-down-water-slide-during-summer-179479142.jpg">
            <a:extLst>
              <a:ext uri="{FF2B5EF4-FFF2-40B4-BE49-F238E27FC236}">
                <a16:creationId xmlns:a16="http://schemas.microsoft.com/office/drawing/2014/main" xmlns="" id="{684BF220-02CA-4A44-8E60-DBEB5CF30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r="19542" b="-5"/>
          <a:stretch/>
        </p:blipFill>
        <p:spPr bwMode="auto">
          <a:xfrm>
            <a:off x="9782174" y="10"/>
            <a:ext cx="2409826" cy="25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raków, Polska, Ptak Wodny, Woda, Natura">
            <a:extLst>
              <a:ext uri="{FF2B5EF4-FFF2-40B4-BE49-F238E27FC236}">
                <a16:creationId xmlns:a16="http://schemas.microsoft.com/office/drawing/2014/main" xmlns="" id="{C2ECC1C6-EC2A-42EA-89C8-40B9A2293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7" r="3" b="24394"/>
          <a:stretch/>
        </p:blipFill>
        <p:spPr bwMode="auto">
          <a:xfrm>
            <a:off x="9782173" y="2624474"/>
            <a:ext cx="2409827" cy="130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760" y="764373"/>
            <a:ext cx="5450152" cy="1293028"/>
          </a:xfrm>
        </p:spPr>
        <p:txBody>
          <a:bodyPr>
            <a:normAutofit/>
          </a:bodyPr>
          <a:lstStyle/>
          <a:p>
            <a:r>
              <a:rPr lang="sk-SK" sz="3200" dirty="0"/>
              <a:t>Proces – 2. a 3. hodina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9760" y="2194560"/>
            <a:ext cx="5450152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500" dirty="0">
                <a:latin typeface="Baskerville Old Face" panose="02020602080505020303" pitchFamily="18" charset="0"/>
              </a:rPr>
              <a:t>7. </a:t>
            </a:r>
            <a:r>
              <a:rPr lang="sk-SK" sz="1500" dirty="0">
                <a:latin typeface="Baskerville Old Face" panose="02020602080505020303" pitchFamily="18" charset="0"/>
              </a:rPr>
              <a:t>Vybrať športové a rekreačné miesta, ktoré chcete navštíviť.</a:t>
            </a:r>
          </a:p>
          <a:p>
            <a:pPr marL="0" indent="0">
              <a:buNone/>
            </a:pPr>
            <a:r>
              <a:rPr lang="sk-SK" sz="1500" dirty="0">
                <a:latin typeface="Baskerville Old Face" panose="02020602080505020303" pitchFamily="18" charset="0"/>
              </a:rPr>
              <a:t>8. Zvoliť kultúrne inštitúcie, ktoré využijete.</a:t>
            </a:r>
          </a:p>
          <a:p>
            <a:pPr marL="0" indent="0">
              <a:buNone/>
            </a:pPr>
            <a:r>
              <a:rPr lang="sk-SK" sz="1500" dirty="0">
                <a:latin typeface="Baskerville Old Face" panose="02020602080505020303" pitchFamily="18" charset="0"/>
              </a:rPr>
              <a:t>9. Vybrať </a:t>
            </a:r>
            <a:r>
              <a:rPr lang="sk-SK" sz="1500" dirty="0" err="1">
                <a:latin typeface="Baskerville Old Face" panose="02020602080505020303" pitchFamily="18" charset="0"/>
              </a:rPr>
              <a:t>najoptimálnejší</a:t>
            </a:r>
            <a:r>
              <a:rPr lang="sk-SK" sz="1500" dirty="0">
                <a:latin typeface="Baskerville Old Face" panose="02020602080505020303" pitchFamily="18" charset="0"/>
              </a:rPr>
              <a:t> dopravný prostriedok.</a:t>
            </a:r>
          </a:p>
          <a:p>
            <a:pPr marL="0" indent="0">
              <a:buNone/>
            </a:pPr>
            <a:r>
              <a:rPr lang="sk-SK" sz="1500" dirty="0">
                <a:latin typeface="Baskerville Old Face" panose="02020602080505020303" pitchFamily="18" charset="0"/>
              </a:rPr>
              <a:t>10. Pripraviť  zoznam výdavkov – náklady súvisiace s výletom (keď je známa cena výletu, vtedy sa je ľahšie rozhodnúť, či sa ho zúčastnime).</a:t>
            </a:r>
          </a:p>
          <a:p>
            <a:pPr marL="0" indent="0">
              <a:buNone/>
            </a:pPr>
            <a:r>
              <a:rPr lang="sk-SK" sz="1500" dirty="0">
                <a:latin typeface="Baskerville Old Face" panose="02020602080505020303" pitchFamily="18" charset="0"/>
              </a:rPr>
              <a:t>11. Pripraviť zoznam účastníkov.</a:t>
            </a:r>
          </a:p>
          <a:p>
            <a:pPr marL="0" indent="0">
              <a:buNone/>
            </a:pPr>
            <a:r>
              <a:rPr lang="sk-SK" sz="1500" dirty="0">
                <a:latin typeface="Baskerville Old Face" panose="02020602080505020303" pitchFamily="18" charset="0"/>
              </a:rPr>
              <a:t>12. Pripraviť zoznam dôležitých vecí, ktoré by ste si mali zobrať so sebou.</a:t>
            </a:r>
          </a:p>
          <a:p>
            <a:pPr marL="0" indent="0">
              <a:buNone/>
            </a:pPr>
            <a:r>
              <a:rPr lang="sk-SK" sz="1500" dirty="0">
                <a:latin typeface="Baskerville Old Face" panose="02020602080505020303" pitchFamily="18" charset="0"/>
              </a:rPr>
              <a:t>13. Pripraviť plán výletu. </a:t>
            </a:r>
          </a:p>
          <a:p>
            <a:pPr marL="0" indent="0">
              <a:buNone/>
            </a:pPr>
            <a:r>
              <a:rPr lang="sk-SK" sz="1500" dirty="0">
                <a:latin typeface="Baskerville Old Face" panose="02020602080505020303" pitchFamily="18" charset="0"/>
              </a:rPr>
              <a:t>14. Postarať sa o dozor výletu</a:t>
            </a:r>
            <a:br>
              <a:rPr lang="sk-SK" sz="1500" dirty="0">
                <a:latin typeface="Baskerville Old Face" panose="02020602080505020303" pitchFamily="18" charset="0"/>
              </a:rPr>
            </a:br>
            <a:r>
              <a:rPr lang="sk-SK" sz="1500" dirty="0">
                <a:latin typeface="Baskerville Old Face" panose="02020602080505020303" pitchFamily="18" charset="0"/>
              </a:rPr>
              <a:t>( učitelia, rodičia).</a:t>
            </a:r>
          </a:p>
          <a:p>
            <a:pPr marL="0" indent="0">
              <a:buNone/>
            </a:pPr>
            <a:endParaRPr lang="pl-PL" sz="1500" dirty="0">
              <a:latin typeface="Baskerville Old Face" panose="02020602080505020303" pitchFamily="18" charset="0"/>
            </a:endParaRPr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52221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 descr="Obraz zawierający wewnątrz, siedzi&#10;&#10;Opis wygenerowany przy wysokim poziomie pewności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/>
          <a:srcRect l="38253" r="29425" b="-2"/>
          <a:stretch/>
        </p:blipFill>
        <p:spPr>
          <a:xfrm>
            <a:off x="5349607" y="746125"/>
            <a:ext cx="3314451" cy="3358380"/>
          </a:xfrm>
          <a:prstGeom prst="rect">
            <a:avLst/>
          </a:prstGeom>
        </p:spPr>
      </p:pic>
      <p:pic>
        <p:nvPicPr>
          <p:cNvPr id="5122" name="Picture 2" descr="Prezentacja, Plik, Miniatura, Ikona">
            <a:extLst>
              <a:ext uri="{FF2B5EF4-FFF2-40B4-BE49-F238E27FC236}">
                <a16:creationId xmlns:a16="http://schemas.microsoft.com/office/drawing/2014/main" xmlns="" id="{8BA6267D-294A-42C6-A06A-71E16EB74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2525"/>
          <a:stretch/>
        </p:blipFill>
        <p:spPr bwMode="auto">
          <a:xfrm>
            <a:off x="8810817" y="2822889"/>
            <a:ext cx="2695383" cy="35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 Single Corner 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6241840" y="4259603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 Single Corner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10817" y="1002026"/>
            <a:ext cx="2309217" cy="1684338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99" y="764373"/>
            <a:ext cx="4124396" cy="1600200"/>
          </a:xfrm>
        </p:spPr>
        <p:txBody>
          <a:bodyPr anchor="b">
            <a:normAutofit/>
          </a:bodyPr>
          <a:lstStyle/>
          <a:p>
            <a:pPr algn="l"/>
            <a:r>
              <a:rPr lang="pl-PL" sz="320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364573"/>
            <a:ext cx="4124395" cy="3854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200" b="1" dirty="0"/>
              <a:t>Nezabúdajte na to, čo je na Vašej práci najdôležitejšie, čo bude hodnotiť učiteľ:</a:t>
            </a:r>
          </a:p>
          <a:p>
            <a:pPr>
              <a:buFontTx/>
              <a:buChar char="-"/>
            </a:pPr>
            <a:r>
              <a:rPr lang="sk-SK" sz="1200" dirty="0"/>
              <a:t>Či je Vaša prezentácia dobrá a úplná (informácie, ktoré obsahuje sú správne a úplné)?</a:t>
            </a:r>
          </a:p>
          <a:p>
            <a:pPr>
              <a:buFontTx/>
              <a:buChar char="-"/>
            </a:pPr>
            <a:r>
              <a:rPr lang="sk-SK" sz="1200" dirty="0"/>
              <a:t>Či ste zvolili  dobré obrázky, kresby a fotografie?</a:t>
            </a:r>
          </a:p>
          <a:p>
            <a:pPr>
              <a:buFontTx/>
              <a:buChar char="-"/>
            </a:pPr>
            <a:r>
              <a:rPr lang="sk-SK" sz="1200" dirty="0"/>
              <a:t>Či ste správne využili uvádzané zdroje</a:t>
            </a:r>
            <a:br>
              <a:rPr lang="sk-SK" sz="1200" dirty="0"/>
            </a:br>
            <a:r>
              <a:rPr lang="sk-SK" sz="1200" dirty="0"/>
              <a:t>( a možno ste využili aj iné zdroje)?</a:t>
            </a:r>
          </a:p>
          <a:p>
            <a:pPr>
              <a:buFontTx/>
              <a:buChar char="-"/>
            </a:pPr>
            <a:r>
              <a:rPr lang="sk-SK" sz="1200" dirty="0"/>
              <a:t>Je Vaša prezentácia estetická, pekná a zaujímavá?</a:t>
            </a:r>
          </a:p>
          <a:p>
            <a:pPr>
              <a:buFontTx/>
              <a:buChar char="-"/>
            </a:pPr>
            <a:r>
              <a:rPr lang="sk-SK" sz="1200" dirty="0"/>
              <a:t>Či ste počas plánovania výletu spolupracovali, alebo ste sa delili s úlohami?</a:t>
            </a:r>
          </a:p>
          <a:p>
            <a:pPr>
              <a:buFontTx/>
              <a:buChar char="-"/>
            </a:pPr>
            <a:r>
              <a:rPr lang="sk-SK" sz="1200" dirty="0"/>
              <a:t>Prezentovali ste svoju prácu zaujímavým spôsobom?</a:t>
            </a:r>
          </a:p>
        </p:txBody>
      </p:sp>
    </p:spTree>
    <p:extLst>
      <p:ext uri="{BB962C8B-B14F-4D97-AF65-F5344CB8AC3E}">
        <p14:creationId xmlns:p14="http://schemas.microsoft.com/office/powerpoint/2010/main" val="361957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raków, Polska, Kopiec Krakusa, Historia">
            <a:extLst>
              <a:ext uri="{FF2B5EF4-FFF2-40B4-BE49-F238E27FC236}">
                <a16:creationId xmlns:a16="http://schemas.microsoft.com/office/drawing/2014/main" xmlns="" id="{0975A7D6-D9F5-4174-B673-10A6E40DD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2" r="3877" b="2"/>
          <a:stretch/>
        </p:blipFill>
        <p:spPr bwMode="auto">
          <a:xfrm>
            <a:off x="685800" y="2501159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pl-PL" dirty="0"/>
              <a:t>proces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89600" y="1820412"/>
            <a:ext cx="5816600" cy="4398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400" dirty="0">
                <a:latin typeface="Baskerville Old Face" panose="02020602080505020303" pitchFamily="18" charset="0"/>
              </a:rPr>
              <a:t>1. TERMÍN VÝLETU</a:t>
            </a:r>
          </a:p>
          <a:p>
            <a:pPr marL="0" indent="0">
              <a:buNone/>
            </a:pPr>
            <a:r>
              <a:rPr lang="sk-SK" sz="1400" dirty="0">
                <a:latin typeface="Baskerville Old Face" panose="02020602080505020303" pitchFamily="18" charset="0"/>
              </a:rPr>
              <a:t>Zamyslite sa nad tým, čo je dôležité pri výbere termínu výletu – napr. Vaše časové možnosti, školský kalendár, ročné obdobie….</a:t>
            </a:r>
          </a:p>
          <a:p>
            <a:pPr marL="0" indent="0">
              <a:buNone/>
            </a:pPr>
            <a:r>
              <a:rPr lang="sk-SK" sz="1400" dirty="0">
                <a:latin typeface="Baskerville Old Face" panose="02020602080505020303" pitchFamily="18" charset="0"/>
              </a:rPr>
              <a:t>2. ČAS TRVANIA VÝLETU</a:t>
            </a:r>
          </a:p>
          <a:p>
            <a:pPr marL="0" indent="0">
              <a:buNone/>
            </a:pPr>
            <a:r>
              <a:rPr lang="sk-SK" sz="1400" dirty="0">
                <a:latin typeface="Baskerville Old Face" panose="02020602080505020303" pitchFamily="18" charset="0"/>
              </a:rPr>
              <a:t>Zamyslite sa nad tým, na čom Vám naozaj záleží, čo by ste chceli vidieť?</a:t>
            </a:r>
          </a:p>
          <a:p>
            <a:pPr marL="0" indent="0">
              <a:buNone/>
            </a:pPr>
            <a:r>
              <a:rPr lang="sk-SK" sz="1400" dirty="0">
                <a:latin typeface="Baskerville Old Face" panose="02020602080505020303" pitchFamily="18" charset="0"/>
              </a:rPr>
              <a:t>Či navštívite len pamiatky? </a:t>
            </a:r>
          </a:p>
          <a:p>
            <a:pPr marL="0" indent="0">
              <a:buNone/>
            </a:pPr>
            <a:r>
              <a:rPr lang="sk-SK" sz="1400" dirty="0">
                <a:latin typeface="Baskerville Old Face" panose="02020602080505020303" pitchFamily="18" charset="0"/>
              </a:rPr>
              <a:t>Alebo sa pri tej príležitosti vyberiete do kina alebo </a:t>
            </a:r>
            <a:r>
              <a:rPr lang="sk-SK" sz="1400" dirty="0" err="1">
                <a:latin typeface="Baskerville Old Face" panose="02020602080505020303" pitchFamily="18" charset="0"/>
              </a:rPr>
              <a:t>aquaparku</a:t>
            </a:r>
            <a:r>
              <a:rPr lang="sk-SK" sz="1400" dirty="0">
                <a:latin typeface="Baskerville Old Face" panose="02020602080505020303" pitchFamily="18" charset="0"/>
              </a:rPr>
              <a:t>?</a:t>
            </a:r>
          </a:p>
          <a:p>
            <a:pPr marL="0" indent="0">
              <a:buNone/>
            </a:pPr>
            <a:r>
              <a:rPr lang="sk-SK" sz="1400" dirty="0">
                <a:latin typeface="Baskerville Old Face" panose="02020602080505020303" pitchFamily="18" charset="0"/>
              </a:rPr>
              <a:t>3. UBYTOVANIE A STRAVA</a:t>
            </a:r>
          </a:p>
          <a:p>
            <a:pPr marL="0" indent="0">
              <a:buNone/>
            </a:pPr>
            <a:r>
              <a:rPr lang="sk-SK" sz="1400" dirty="0">
                <a:latin typeface="Baskerville Old Face" panose="02020602080505020303" pitchFamily="18" charset="0"/>
              </a:rPr>
              <a:t>Chcete bývať v hoteli, na ubytovni, alebo v objekte pre nepočujúcich?</a:t>
            </a:r>
          </a:p>
          <a:p>
            <a:pPr marL="0" indent="0">
              <a:buNone/>
            </a:pPr>
            <a:r>
              <a:rPr lang="sk-SK" sz="1400" dirty="0">
                <a:latin typeface="Baskerville Old Face" panose="02020602080505020303" pitchFamily="18" charset="0"/>
              </a:rPr>
              <a:t> Musíte si to dobre rozmyslieť a myslieť tiež na to, že ubytovanie si treba zabezpečiť oveľa skôr.</a:t>
            </a:r>
          </a:p>
          <a:p>
            <a:pPr marL="0" indent="0">
              <a:buNone/>
            </a:pPr>
            <a:r>
              <a:rPr lang="sk-SK" sz="1400" dirty="0">
                <a:latin typeface="Baskerville Old Face" panose="02020602080505020303" pitchFamily="18" charset="0"/>
              </a:rPr>
              <a:t>Čo sa stravy týka, tak môžete jesť v reštaurácií alebo v jedálni. A možno si kúpite len obedy? A raňajky a večere si pripravíte sami. Výber závisí od Vás.</a:t>
            </a:r>
          </a:p>
        </p:txBody>
      </p:sp>
    </p:spTree>
    <p:extLst>
      <p:ext uri="{BB962C8B-B14F-4D97-AF65-F5344CB8AC3E}">
        <p14:creationId xmlns:p14="http://schemas.microsoft.com/office/powerpoint/2010/main" val="305294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aszyjnik, Frezowanie, Czerwony, Rynek">
            <a:extLst>
              <a:ext uri="{FF2B5EF4-FFF2-40B4-BE49-F238E27FC236}">
                <a16:creationId xmlns:a16="http://schemas.microsoft.com/office/drawing/2014/main" xmlns="" id="{E4351E2C-78E6-4FFD-896B-9D4DCB035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r="8301" b="-3"/>
          <a:stretch/>
        </p:blipFill>
        <p:spPr bwMode="auto">
          <a:xfrm>
            <a:off x="6985000" y="2501159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pl-PL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3825" y="1314450"/>
            <a:ext cx="6370108" cy="4904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dirty="0">
                <a:latin typeface="Baskerville Old Face" panose="02020602080505020303" pitchFamily="18" charset="0"/>
              </a:rPr>
              <a:t>4. PAMIATKY, KTORÉ BY STE CHCELI VIDIEŤ</a:t>
            </a:r>
          </a:p>
          <a:p>
            <a:pPr marL="0" indent="0">
              <a:buNone/>
            </a:pPr>
            <a:r>
              <a:rPr lang="sk-SK" sz="1600" dirty="0">
                <a:latin typeface="Baskerville Old Face" panose="02020602080505020303" pitchFamily="18" charset="0"/>
              </a:rPr>
              <a:t>Musíte vedieť, že v Krakove a jeho okolí je veľmi veľa miest, ktoré sa oplatí vidieť. Napríklad: Kráľovský zámok </a:t>
            </a:r>
            <a:r>
              <a:rPr lang="sk-SK" sz="1600" dirty="0" err="1">
                <a:latin typeface="Baskerville Old Face" panose="02020602080505020303" pitchFamily="18" charset="0"/>
              </a:rPr>
              <a:t>Wawel</a:t>
            </a:r>
            <a:r>
              <a:rPr lang="sk-SK" sz="1600" dirty="0">
                <a:latin typeface="Baskerville Old Face" panose="02020602080505020303" pitchFamily="18" charset="0"/>
              </a:rPr>
              <a:t>, Katedrála na </a:t>
            </a:r>
            <a:r>
              <a:rPr lang="sk-SK" sz="1600" dirty="0" err="1">
                <a:latin typeface="Baskerville Old Face" panose="02020602080505020303" pitchFamily="18" charset="0"/>
              </a:rPr>
              <a:t>Waweli</a:t>
            </a:r>
            <a:r>
              <a:rPr lang="sk-SK" sz="1600" dirty="0">
                <a:latin typeface="Baskerville Old Face" panose="02020602080505020303" pitchFamily="18" charset="0"/>
              </a:rPr>
              <a:t>, Panoráma Krakova,  </a:t>
            </a:r>
            <a:r>
              <a:rPr lang="sk-SK" sz="1600" dirty="0" err="1">
                <a:latin typeface="Baskerville Old Face" panose="02020602080505020303" pitchFamily="18" charset="0"/>
              </a:rPr>
              <a:t>Wavelský</a:t>
            </a:r>
            <a:r>
              <a:rPr lang="sk-SK" sz="1600" dirty="0">
                <a:latin typeface="Baskerville Old Face" panose="02020602080505020303" pitchFamily="18" charset="0"/>
              </a:rPr>
              <a:t> drak nad Vislou, Kostol na </a:t>
            </a:r>
            <a:r>
              <a:rPr lang="sk-SK" sz="1600" dirty="0" err="1">
                <a:latin typeface="Baskerville Old Face" panose="02020602080505020303" pitchFamily="18" charset="0"/>
              </a:rPr>
              <a:t>Skalce</a:t>
            </a:r>
            <a:r>
              <a:rPr lang="sk-SK" sz="1600" dirty="0">
                <a:latin typeface="Baskerville Old Face" panose="02020602080505020303" pitchFamily="18" charset="0"/>
              </a:rPr>
              <a:t>, ul. </a:t>
            </a:r>
            <a:r>
              <a:rPr lang="sk-SK" sz="1600" dirty="0" err="1">
                <a:latin typeface="Baskerville Old Face" panose="02020602080505020303" pitchFamily="18" charset="0"/>
              </a:rPr>
              <a:t>Grodzka</a:t>
            </a:r>
            <a:r>
              <a:rPr lang="sk-SK" sz="1600" dirty="0">
                <a:latin typeface="Baskerville Old Face" panose="02020602080505020303" pitchFamily="18" charset="0"/>
              </a:rPr>
              <a:t>, Dominikánsky kostol, Františkánsky kostol, Pápežské okno, Hlavné námestie, Múzeum „Podzemie námestia”, Malé námestie, Mariánsky kostol ( s oltárom </a:t>
            </a:r>
            <a:r>
              <a:rPr lang="sk-SK" sz="1600" dirty="0" err="1">
                <a:latin typeface="Baskerville Old Face" panose="02020602080505020303" pitchFamily="18" charset="0"/>
              </a:rPr>
              <a:t>Wita</a:t>
            </a:r>
            <a:r>
              <a:rPr lang="sk-SK" sz="1600" dirty="0">
                <a:latin typeface="Baskerville Old Face" panose="02020602080505020303" pitchFamily="18" charset="0"/>
              </a:rPr>
              <a:t> </a:t>
            </a:r>
            <a:r>
              <a:rPr lang="sk-SK" sz="1600" dirty="0" err="1">
                <a:latin typeface="Baskerville Old Face" panose="02020602080505020303" pitchFamily="18" charset="0"/>
              </a:rPr>
              <a:t>Stwosza</a:t>
            </a:r>
            <a:r>
              <a:rPr lang="sk-SK" sz="1600" dirty="0">
                <a:latin typeface="Baskerville Old Face" panose="02020602080505020303" pitchFamily="18" charset="0"/>
              </a:rPr>
              <a:t>), radnicu, </a:t>
            </a:r>
            <a:r>
              <a:rPr lang="sk-SK" sz="1600" dirty="0" err="1">
                <a:latin typeface="Baskerville Old Face" panose="02020602080505020303" pitchFamily="18" charset="0"/>
              </a:rPr>
              <a:t>Sukiennice</a:t>
            </a:r>
            <a:r>
              <a:rPr lang="sk-SK" sz="1600" dirty="0">
                <a:latin typeface="Baskerville Old Face" panose="02020602080505020303" pitchFamily="18" charset="0"/>
              </a:rPr>
              <a:t>, Pomník Adama </a:t>
            </a:r>
            <a:r>
              <a:rPr lang="sk-SK" sz="1600" dirty="0" err="1">
                <a:latin typeface="Baskerville Old Face" panose="02020602080505020303" pitchFamily="18" charset="0"/>
              </a:rPr>
              <a:t>Mickiewicza</a:t>
            </a:r>
            <a:r>
              <a:rPr lang="sk-SK" sz="1600" dirty="0">
                <a:latin typeface="Baskerville Old Face" panose="02020602080505020303" pitchFamily="18" charset="0"/>
              </a:rPr>
              <a:t>, Kostol sv. Vojtecha, Floriánsku bránu, </a:t>
            </a:r>
            <a:r>
              <a:rPr lang="sk-SK" sz="1600" dirty="0" err="1">
                <a:latin typeface="Baskerville Old Face" panose="02020602080505020303" pitchFamily="18" charset="0"/>
              </a:rPr>
              <a:t>Barbakán</a:t>
            </a:r>
            <a:r>
              <a:rPr lang="sk-SK" sz="1600" dirty="0">
                <a:latin typeface="Baskerville Old Face" panose="02020602080505020303" pitchFamily="18" charset="0"/>
              </a:rPr>
              <a:t>, </a:t>
            </a:r>
            <a:r>
              <a:rPr lang="sk-SK" sz="1600" dirty="0" err="1">
                <a:latin typeface="Baskerville Old Face" panose="02020602080505020303" pitchFamily="18" charset="0"/>
              </a:rPr>
              <a:t>Plac</a:t>
            </a:r>
            <a:r>
              <a:rPr lang="sk-SK" sz="1600" dirty="0">
                <a:latin typeface="Baskerville Old Face" panose="02020602080505020303" pitchFamily="18" charset="0"/>
              </a:rPr>
              <a:t> </a:t>
            </a:r>
            <a:r>
              <a:rPr lang="sk-SK" sz="1600" dirty="0" err="1">
                <a:latin typeface="Baskerville Old Face" panose="02020602080505020303" pitchFamily="18" charset="0"/>
              </a:rPr>
              <a:t>Matejki</a:t>
            </a:r>
            <a:r>
              <a:rPr lang="sk-SK" sz="1600" dirty="0">
                <a:latin typeface="Baskerville Old Face" panose="02020602080505020303" pitchFamily="18" charset="0"/>
              </a:rPr>
              <a:t>, Kostol sv. Floriána, </a:t>
            </a:r>
            <a:r>
              <a:rPr lang="sk-SK" sz="1600" dirty="0" err="1">
                <a:latin typeface="Baskerville Old Face" panose="02020602080505020303" pitchFamily="18" charset="0"/>
              </a:rPr>
              <a:t>Kazimierz</a:t>
            </a:r>
            <a:r>
              <a:rPr lang="sk-SK" sz="1600" dirty="0">
                <a:latin typeface="Baskerville Old Face" panose="02020602080505020303" pitchFamily="18" charset="0"/>
              </a:rPr>
              <a:t>, Kopec </a:t>
            </a:r>
            <a:r>
              <a:rPr lang="sk-SK" sz="1600" dirty="0" err="1">
                <a:latin typeface="Baskerville Old Face" panose="02020602080505020303" pitchFamily="18" charset="0"/>
              </a:rPr>
              <a:t>Kościuszki</a:t>
            </a:r>
            <a:r>
              <a:rPr lang="sk-SK" sz="1600" dirty="0">
                <a:latin typeface="Baskerville Old Face" panose="02020602080505020303" pitchFamily="18" charset="0"/>
              </a:rPr>
              <a:t>, Kopec </a:t>
            </a:r>
            <a:r>
              <a:rPr lang="sk-SK" sz="1600" dirty="0" err="1">
                <a:latin typeface="Baskerville Old Face" panose="02020602080505020303" pitchFamily="18" charset="0"/>
              </a:rPr>
              <a:t>Piłsudskiego</a:t>
            </a:r>
            <a:r>
              <a:rPr lang="sk-SK" sz="1600" dirty="0">
                <a:latin typeface="Baskerville Old Face" panose="02020602080505020303" pitchFamily="18" charset="0"/>
              </a:rPr>
              <a:t>, Kopec </a:t>
            </a:r>
            <a:r>
              <a:rPr lang="sk-SK" sz="1600" dirty="0" err="1">
                <a:latin typeface="Baskerville Old Face" panose="02020602080505020303" pitchFamily="18" charset="0"/>
              </a:rPr>
              <a:t>Kraka</a:t>
            </a:r>
            <a:r>
              <a:rPr lang="sk-SK" sz="1600" dirty="0">
                <a:latin typeface="Baskerville Old Face" panose="02020602080505020303" pitchFamily="18" charset="0"/>
              </a:rPr>
              <a:t>, Soľnú baňu vo </a:t>
            </a:r>
            <a:r>
              <a:rPr lang="sk-SK" sz="1600" dirty="0" err="1">
                <a:latin typeface="Baskerville Old Face" panose="02020602080505020303" pitchFamily="18" charset="0"/>
              </a:rPr>
              <a:t>Wieliczce</a:t>
            </a:r>
            <a:r>
              <a:rPr lang="sk-SK" sz="1600" dirty="0">
                <a:latin typeface="Baskerville Old Face" panose="02020602080505020303" pitchFamily="18" charset="0"/>
              </a:rPr>
              <a:t> a iné…</a:t>
            </a:r>
          </a:p>
          <a:p>
            <a:pPr marL="0" indent="0">
              <a:buNone/>
            </a:pPr>
            <a:r>
              <a:rPr lang="sk-SK" sz="1600" dirty="0">
                <a:latin typeface="Baskerville Old Face" panose="02020602080505020303" pitchFamily="18" charset="0"/>
              </a:rPr>
              <a:t>Vašou úlohou je vybrať si, ktoré pamiatky navštívite.</a:t>
            </a:r>
          </a:p>
          <a:p>
            <a:pPr marL="0" indent="0">
              <a:buNone/>
            </a:pPr>
            <a:endParaRPr lang="pl-PL" sz="16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sk-SK" sz="1600" dirty="0">
                <a:latin typeface="Baskerville Old Face" panose="02020602080505020303" pitchFamily="18" charset="0"/>
              </a:rPr>
              <a:t>5. ZÁKLADNÉ INFORMÁCIE O VYBRANÝCH PAMIATKÁCH.</a:t>
            </a:r>
          </a:p>
          <a:p>
            <a:pPr marL="0" indent="0">
              <a:buNone/>
            </a:pPr>
            <a:r>
              <a:rPr lang="sk-SK" sz="1600" dirty="0">
                <a:latin typeface="Baskerville Old Face" panose="02020602080505020303" pitchFamily="18" charset="0"/>
              </a:rPr>
              <a:t>V tejto časti pripravte krátky opis vybraných pamiatok. Nezabudnite na fotografie. Môžete tam umiestniť aj nejakú zaujímavú historku, príbeh, anekdotu, ktorá súvisí s vybranou pamiatkou. Vďaka takýmto informáciám si pamiatku skôr zapamätáme.</a:t>
            </a:r>
          </a:p>
          <a:p>
            <a:pPr marL="0" indent="0">
              <a:buNone/>
            </a:pPr>
            <a:endParaRPr lang="pl-PL" sz="1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0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Obraz zawierający wewnątrz, siedzi&#10;&#10;Opis wygenerowany przy wysokim poziomie pewności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8196" name="Picture 4" descr="Gokart, Działanie, Fura, Motor, Prędkość">
            <a:extLst>
              <a:ext uri="{FF2B5EF4-FFF2-40B4-BE49-F238E27FC236}">
                <a16:creationId xmlns:a16="http://schemas.microsoft.com/office/drawing/2014/main" xmlns="" id="{B5E1AB07-AEC0-4043-BD7B-6D27C7F0A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r="16772" b="-1"/>
          <a:stretch/>
        </p:blipFill>
        <p:spPr bwMode="auto">
          <a:xfrm>
            <a:off x="5349607" y="746125"/>
            <a:ext cx="3314451" cy="33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Kręgle, Bocce, Rozrywka, Sportowy Kryty">
            <a:extLst>
              <a:ext uri="{FF2B5EF4-FFF2-40B4-BE49-F238E27FC236}">
                <a16:creationId xmlns:a16="http://schemas.microsoft.com/office/drawing/2014/main" xmlns="" id="{7C81B6B3-7F7F-4973-9C23-0E6DD2183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8" r="19515" b="4"/>
          <a:stretch/>
        </p:blipFill>
        <p:spPr bwMode="auto">
          <a:xfrm>
            <a:off x="8810817" y="2822889"/>
            <a:ext cx="2695383" cy="35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 Single Corner 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6241840" y="4259603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 Single Corner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10817" y="1002026"/>
            <a:ext cx="2309217" cy="1684338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99" y="764373"/>
            <a:ext cx="4124396" cy="1600200"/>
          </a:xfrm>
        </p:spPr>
        <p:txBody>
          <a:bodyPr anchor="b">
            <a:normAutofit/>
          </a:bodyPr>
          <a:lstStyle/>
          <a:p>
            <a:pPr algn="l"/>
            <a:r>
              <a:rPr lang="pl-PL" sz="3200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364573"/>
            <a:ext cx="4124395" cy="3854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dirty="0">
                <a:latin typeface="Baskerville Old Face" panose="02020602080505020303" pitchFamily="18" charset="0"/>
              </a:rPr>
              <a:t>6. SPRIEVODCA</a:t>
            </a:r>
          </a:p>
          <a:p>
            <a:pPr marL="0" indent="0">
              <a:buNone/>
            </a:pPr>
            <a:r>
              <a:rPr lang="sk-SK" sz="1400" dirty="0">
                <a:latin typeface="Baskerville Old Face" panose="02020602080505020303" pitchFamily="18" charset="0"/>
              </a:rPr>
              <a:t>V tejto časti navrhnite, aký spôsobom budete </a:t>
            </a:r>
            <a:r>
              <a:rPr lang="sk-SK" sz="1400">
                <a:latin typeface="Baskerville Old Face" panose="02020602080505020303" pitchFamily="18" charset="0"/>
              </a:rPr>
              <a:t>robiť prehliadku </a:t>
            </a:r>
            <a:r>
              <a:rPr lang="sk-SK" sz="1400" dirty="0">
                <a:latin typeface="Baskerville Old Face" panose="02020602080505020303" pitchFamily="18" charset="0"/>
              </a:rPr>
              <a:t>Krakova? Či ju budete robiť samostatne, alebo so sprievodcom? Ak so sprievodcom, tak navrhnite, akým spôsobom s ním nadviažete kontakt (napr. prostredníctvom internetového formulára). Možno niekto z dospelých zavolá a zabezpečí vhodnú osobu. A možno Vaši učitelia alebo rodičia poznajú nejakého sprievodcu?  Ako vidíte – možností je veľa. Výber záleží od Vás.</a:t>
            </a:r>
          </a:p>
          <a:p>
            <a:pPr marL="0" indent="0">
              <a:buNone/>
            </a:pPr>
            <a:r>
              <a:rPr lang="sk-SK" sz="1400" dirty="0">
                <a:latin typeface="Baskerville Old Face" panose="02020602080505020303" pitchFamily="18" charset="0"/>
              </a:rPr>
              <a:t>7. ŠPORTOVÉ ALEBO REKREAČNÉ MIESTA.</a:t>
            </a:r>
          </a:p>
          <a:p>
            <a:pPr marL="0" indent="0">
              <a:buNone/>
            </a:pPr>
            <a:r>
              <a:rPr lang="sk-SK" sz="1400" dirty="0">
                <a:latin typeface="Baskerville Old Face" panose="02020602080505020303" pitchFamily="18" charset="0"/>
              </a:rPr>
              <a:t>Možno by ste si chceli v Krakove zahrať </a:t>
            </a:r>
            <a:r>
              <a:rPr lang="sk-SK" sz="1400" dirty="0" err="1">
                <a:latin typeface="Baskerville Old Face" panose="02020602080505020303" pitchFamily="18" charset="0"/>
              </a:rPr>
              <a:t>bowling</a:t>
            </a:r>
            <a:r>
              <a:rPr lang="sk-SK" sz="1400" dirty="0">
                <a:latin typeface="Baskerville Old Face" panose="02020602080505020303" pitchFamily="18" charset="0"/>
              </a:rPr>
              <a:t>, ísť na motokáry, do </a:t>
            </a:r>
            <a:r>
              <a:rPr lang="sk-SK" sz="1400" dirty="0" err="1">
                <a:latin typeface="Baskerville Old Face" panose="02020602080505020303" pitchFamily="18" charset="0"/>
              </a:rPr>
              <a:t>aquaparku</a:t>
            </a:r>
            <a:r>
              <a:rPr lang="sk-SK" sz="1400" dirty="0">
                <a:latin typeface="Baskerville Old Face" panose="02020602080505020303" pitchFamily="18" charset="0"/>
              </a:rPr>
              <a:t> alebo by ste chceli navštíviť iné zaujímavé miesta?. Napíšte, či sa vo Vašom pláne nájde miesto aj na tieto činnosti? Porozprávajte sa o tom.</a:t>
            </a:r>
          </a:p>
          <a:p>
            <a:pPr marL="0" indent="0">
              <a:buNone/>
            </a:pPr>
            <a:endParaRPr lang="pl-PL" sz="1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l-PL" sz="1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29326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1694</Words>
  <Application>Microsoft Office PowerPoint</Application>
  <PresentationFormat>Panoramiczny</PresentationFormat>
  <Paragraphs>163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Arial</vt:lpstr>
      <vt:lpstr>Baskerville Old Face</vt:lpstr>
      <vt:lpstr>Century Gothic</vt:lpstr>
      <vt:lpstr>Garamond</vt:lpstr>
      <vt:lpstr>Lucida Sans Unicode</vt:lpstr>
      <vt:lpstr>Mangal</vt:lpstr>
      <vt:lpstr>Trebuchet MS</vt:lpstr>
      <vt:lpstr>Wingdings</vt:lpstr>
      <vt:lpstr>Para</vt:lpstr>
      <vt:lpstr>Plánovanie ŠKOLSKÉHO výletu do krakova</vt:lpstr>
      <vt:lpstr>ÚVOD</vt:lpstr>
      <vt:lpstr>ÚLOHA</vt:lpstr>
      <vt:lpstr>PROCES – 1. HODINA</vt:lpstr>
      <vt:lpstr>Proces – 2. a 3. hodina</vt:lpstr>
      <vt:lpstr>proces</vt:lpstr>
      <vt:lpstr>proces</vt:lpstr>
      <vt:lpstr>PROCES</vt:lpstr>
      <vt:lpstr>PROCES</vt:lpstr>
      <vt:lpstr>PROCES</vt:lpstr>
      <vt:lpstr>PROCES</vt:lpstr>
      <vt:lpstr>PROCES</vt:lpstr>
      <vt:lpstr>ZDROJE</vt:lpstr>
      <vt:lpstr>HODNOTENIE</vt:lpstr>
      <vt:lpstr>HODNOTENIE</vt:lpstr>
      <vt:lpstr>HODNOTENIE</vt:lpstr>
      <vt:lpstr>ZÁVER</vt:lpstr>
      <vt:lpstr>PORADCA PRE UČITEĽA</vt:lpstr>
      <vt:lpstr>Poradca pre učiteľa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Planowanie wycieczki klasowej</dc:title>
  <dc:creator>Sabina Folwarska</dc:creator>
  <cp:lastModifiedBy>Anna Basta</cp:lastModifiedBy>
  <cp:revision>71</cp:revision>
  <dcterms:created xsi:type="dcterms:W3CDTF">2017-05-08T07:33:27Z</dcterms:created>
  <dcterms:modified xsi:type="dcterms:W3CDTF">2020-01-22T12:48:06Z</dcterms:modified>
</cp:coreProperties>
</file>