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8" r:id="rId4"/>
    <p:sldId id="280" r:id="rId5"/>
    <p:sldId id="270" r:id="rId6"/>
    <p:sldId id="271" r:id="rId7"/>
    <p:sldId id="284" r:id="rId8"/>
    <p:sldId id="281" r:id="rId9"/>
    <p:sldId id="282" r:id="rId10"/>
    <p:sldId id="272" r:id="rId11"/>
    <p:sldId id="286" r:id="rId12"/>
    <p:sldId id="283" r:id="rId13"/>
    <p:sldId id="279" r:id="rId14"/>
    <p:sldId id="274" r:id="rId15"/>
    <p:sldId id="275" r:id="rId16"/>
    <p:sldId id="285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tebookHP" initials="N" lastIdx="1" clrIdx="0">
    <p:extLst>
      <p:ext uri="{19B8F6BF-5375-455C-9EA6-DF929625EA0E}">
        <p15:presenceInfo xmlns:p15="http://schemas.microsoft.com/office/powerpoint/2012/main" userId="Notebook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943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02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125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3929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749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7229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737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070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104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14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52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4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50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5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57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805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36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27C961F-1352-4822-BF84-639C3BB06915}" type="datetimeFigureOut">
              <a:rPr lang="cs-CZ" smtClean="0"/>
              <a:pPr/>
              <a:t>22.01.2020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1653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irektor.sk/sk/aktuality/den-vzniku-slovenskej-republiky.a-9576.html" TargetMode="External"/><Relationship Id="rId3" Type="http://schemas.openxmlformats.org/officeDocument/2006/relationships/hyperlink" Target="https://referaty.aktuality.sk/statne-sviatky/referat-29002?i9=6efb13b99375" TargetMode="External"/><Relationship Id="rId7" Type="http://schemas.openxmlformats.org/officeDocument/2006/relationships/hyperlink" Target="https://referaty.aktuality.sk/slovenska-republika/referat-916?i9=6efb13b99375" TargetMode="External"/><Relationship Id="rId2" Type="http://schemas.openxmlformats.org/officeDocument/2006/relationships/hyperlink" Target="https://sk.wikipedia.org/wiki/Zoznam_sviatkov_na_Slovensk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omocrodine.sk/26/Den-zapasu-za-ludske-prava/" TargetMode="External"/><Relationship Id="rId5" Type="http://schemas.openxmlformats.org/officeDocument/2006/relationships/hyperlink" Target="https://referaty.aktuality.sk/statne-sviatky-na-slovensku/referat-27331?i9=6efb13b99375" TargetMode="External"/><Relationship Id="rId4" Type="http://schemas.openxmlformats.org/officeDocument/2006/relationships/hyperlink" Target="http://kalendar.aktuality.sk/sviatky/" TargetMode="External"/><Relationship Id="rId9" Type="http://schemas.openxmlformats.org/officeDocument/2006/relationships/hyperlink" Target="https://kalendar.aktuality.sk/sviatky/popis/2018-11-17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ystricoviny.sk/historia-2/prvy-september-den-ustavy-slovenskej-republiky-2/" TargetMode="External"/><Relationship Id="rId3" Type="http://schemas.openxmlformats.org/officeDocument/2006/relationships/hyperlink" Target="https://www.aktuality.sk/clanok/311102/na-novy-rok-si-pripominame-den-vzniku-slovenskej-republiky/" TargetMode="External"/><Relationship Id="rId7" Type="http://schemas.openxmlformats.org/officeDocument/2006/relationships/hyperlink" Target="https://sk.wikipedia.org/wiki/Slovensk%C3%A9_n%C3%A1rodn%C3%A9_povstanie" TargetMode="External"/><Relationship Id="rId2" Type="http://schemas.openxmlformats.org/officeDocument/2006/relationships/hyperlink" Target="https://kalendar.aktuality.sk/sviatky/popis/2018-1-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odbrezovan.sk/sviatok-svateho-cyrila-a-metoda/" TargetMode="External"/><Relationship Id="rId5" Type="http://schemas.openxmlformats.org/officeDocument/2006/relationships/hyperlink" Target="https://kalendar.aktuality.sk/sviatky/popis/2018-7-5/" TargetMode="External"/><Relationship Id="rId4" Type="http://schemas.openxmlformats.org/officeDocument/2006/relationships/hyperlink" Target="https://sk.wikipedia.org/wiki/Sviatok_sv%C3%A4t%C3%A9ho_Cyrila_a_sv%C3%A4t%C3%A9ho_Metoda" TargetMode="External"/><Relationship Id="rId9" Type="http://schemas.openxmlformats.org/officeDocument/2006/relationships/hyperlink" Target="https://sk.wikipedia.org/wiki/%C3%9Astava_Slovenskej_republiky_(1992)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287293" y="2550835"/>
            <a:ext cx="69655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>
                <a:solidFill>
                  <a:srgbClr val="C00000"/>
                </a:solidFill>
              </a:rPr>
              <a:t>STÁTNÍ </a:t>
            </a:r>
          </a:p>
          <a:p>
            <a:r>
              <a:rPr lang="cs-CZ" sz="6000" b="1" dirty="0">
                <a:solidFill>
                  <a:srgbClr val="C00000"/>
                </a:solidFill>
              </a:rPr>
              <a:t>    SVÁTKY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883" y="4537686"/>
            <a:ext cx="95744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Web </a:t>
            </a:r>
            <a:r>
              <a:rPr lang="cs-CZ" sz="2000" b="1" dirty="0" err="1">
                <a:solidFill>
                  <a:srgbClr val="FF0000"/>
                </a:solidFill>
              </a:rPr>
              <a:t>Quest</a:t>
            </a:r>
            <a:r>
              <a:rPr lang="cs-CZ" sz="2000" b="1" dirty="0">
                <a:solidFill>
                  <a:srgbClr val="FF0000"/>
                </a:solidFill>
              </a:rPr>
              <a:t> je určen pro žáky se sluchovým postižením v rámci výuky občanské výchovy 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Zpracovala: Šárka Tovaryšová</a:t>
            </a: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8" name="Picture 4" descr="VÃ½sledek obrÃ¡zku pro stÃ¡tnÃ­ svÃ¡tk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973" y="2945690"/>
            <a:ext cx="2389909" cy="1338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az 2">
            <a:extLst>
              <a:ext uri="{FF2B5EF4-FFF2-40B4-BE49-F238E27FC236}">
                <a16:creationId xmlns="" xmlns:a16="http://schemas.microsoft.com/office/drawing/2014/main" id="{8B3DC072-AC95-497D-A619-4438D1CF03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548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9996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5138" y="375557"/>
            <a:ext cx="11535507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4. Zdroje:</a:t>
            </a:r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hlinkClick r:id="rId2"/>
              </a:rPr>
              <a:t>https://sk.wikipedia.org/wiki/Zoznam_sviatkov_na_Slovensku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hlinkClick r:id="rId3"/>
              </a:rPr>
              <a:t>https://referaty.aktuality.sk/statne-sviatky/referat-29002?i9=6efb13b99375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hlinkClick r:id="rId4"/>
              </a:rPr>
              <a:t>http://kalendar.aktuality.sk/sviatky/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hlinkClick r:id="rId5"/>
              </a:rPr>
              <a:t>https://referaty.aktuality.sk/statne-sviatky-na-slovensku/referat-27331?i9=6efb13b99375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hlinkClick r:id="rId6"/>
              </a:rPr>
              <a:t>http://pomocrodine.sk/26/Den-zapasu-za-ludske-prava/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hlinkClick r:id="rId7"/>
              </a:rPr>
              <a:t>https://referaty.aktuality.sk/slovenska-republika/referat-916?i9=6efb13b99375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hlinkClick r:id="rId8"/>
              </a:rPr>
              <a:t>https://www.direktor.sk/sk/aktuality/den-vzniku-slovenskej-republiky.a-9576.html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hlinkClick r:id="rId9"/>
              </a:rPr>
              <a:t>https://kalendar.aktuality.sk/sviatky/popis/2018-11-17/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3562332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5138" y="351692"/>
            <a:ext cx="11594124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Zdroje:</a:t>
            </a:r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hlinkClick r:id="rId2"/>
              </a:rPr>
              <a:t>https://kalendar.aktuality.sk/sviatky/popis/2018-1-1/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hlinkClick r:id="rId3"/>
              </a:rPr>
              <a:t>https://www.aktuality.sk/clanok/311102/na-novy-rok-si-pripominame-den-vzniku-slovenskej-republiky/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hlinkClick r:id="rId4"/>
              </a:rPr>
              <a:t>https://sk.wikipedia.org/wiki/Sviatok_sv%C3%A4t%C3%A9ho_Cyrila_a_sv%C3%A4t%C3%A9ho_Metoda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hlinkClick r:id="rId5"/>
              </a:rPr>
              <a:t>https://kalendar.aktuality.sk/sviatky/popis/2018-7-5/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hlinkClick r:id="rId6"/>
              </a:rPr>
              <a:t>http://www.podbrezovan.sk/sviatok-svateho-cyrila-a-metoda/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hlinkClick r:id="rId7"/>
              </a:rPr>
              <a:t>https://sk.wikipedia.org/wiki/Slovensk%C3%A9_n%C3%A1rodn%C3%A9_povstanie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hlinkClick r:id="rId8"/>
              </a:rPr>
              <a:t>https://www.bystricoviny.sk/historia-2/prvy-september-den-ustavy-slovenskej-republiky-2/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>
                <a:hlinkClick r:id="rId9"/>
              </a:rPr>
              <a:t>https://sk.wikipedia.org/wiki/%C3%9Astava_Slovenskej_republiky_(1992)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endParaRPr lang="cs-CZ" sz="5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95567" y="1209447"/>
          <a:ext cx="11297140" cy="5745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2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242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242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242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42516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entury" panose="02040604050505020304" pitchFamily="18" charset="0"/>
                        </a:rPr>
                        <a:t>POČET BODŮ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Century" panose="02040604050505020304" pitchFamily="18" charset="0"/>
                        </a:rPr>
                        <a:t>2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Century" panose="02040604050505020304" pitchFamily="18" charset="0"/>
                        </a:rPr>
                        <a:t>3</a:t>
                      </a:r>
                    </a:p>
                  </a:txBody>
                  <a:tcPr marL="96520" marR="9652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14198">
                <a:tc>
                  <a:txBody>
                    <a:bodyPr/>
                    <a:lstStyle/>
                    <a:p>
                      <a:r>
                        <a:rPr lang="cs-CZ" sz="1400" b="1" dirty="0">
                          <a:latin typeface="Century" panose="02040604050505020304" pitchFamily="18" charset="0"/>
                        </a:rPr>
                        <a:t>VĚCNÝ OBSAH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Shromážděné informace jsou neúplné, mnoho jich chybí, objevují se informace mimo téma.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Slabé využití zdrojů.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latin typeface="Century" panose="02040604050505020304" pitchFamily="18" charset="0"/>
                        </a:rPr>
                        <a:t>Správné, pravdivé informace. Případné drobné chyby.</a:t>
                      </a:r>
                    </a:p>
                    <a:p>
                      <a:pPr algn="l"/>
                      <a:r>
                        <a:rPr lang="cs-CZ" sz="1400" baseline="0" dirty="0">
                          <a:latin typeface="Century" panose="02040604050505020304" pitchFamily="18" charset="0"/>
                        </a:rPr>
                        <a:t>Dobré využití zdrojů.</a:t>
                      </a:r>
                      <a:endParaRPr lang="cs-CZ" sz="1400" dirty="0">
                        <a:latin typeface="Century" panose="02040604050505020304" pitchFamily="18" charset="0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Správně zrealizovaný projekt, patřičné, vyčerpávající informace. Velmi dobré využití uvedených zdrojů, případně jiné zdroje a dodatečné znalosti mimo vzdělávací program.</a:t>
                      </a:r>
                    </a:p>
                  </a:txBody>
                  <a:tcPr marL="96520" marR="9652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93005">
                <a:tc>
                  <a:txBody>
                    <a:bodyPr/>
                    <a:lstStyle/>
                    <a:p>
                      <a:r>
                        <a:rPr lang="cs-CZ" sz="1400" b="1" dirty="0">
                          <a:latin typeface="Century" panose="02040604050505020304" pitchFamily="18" charset="0"/>
                        </a:rPr>
                        <a:t>ESTETIKA PROVEDENÍ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Práce provedená nedbale, málo čitelná, nemá grafiku, ilustrace, chybí popisy. Špatné rozplánování informací na stránce.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Práce provedená pečlivě, čitelně. Dobré rozplánování informací na stránce. Má patřičnou grafiku.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Práce velmi estetická a kreativní, přehledná, vyzývající k seznámení s jejím obsahem. Správné rozvržení grafiky a textu. Práce zajímavá, barevná.</a:t>
                      </a:r>
                    </a:p>
                  </a:txBody>
                  <a:tcPr marL="96520" marR="9652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84635">
                <a:tc>
                  <a:txBody>
                    <a:bodyPr/>
                    <a:lstStyle/>
                    <a:p>
                      <a:r>
                        <a:rPr lang="cs-CZ" sz="1400" b="1" dirty="0">
                          <a:latin typeface="Century" panose="02040604050505020304" pitchFamily="18" charset="0"/>
                        </a:rPr>
                        <a:t>ANGAŽOVANOST SKUPINY</a:t>
                      </a:r>
                    </a:p>
                    <a:p>
                      <a:r>
                        <a:rPr lang="cs-CZ" sz="1400" b="1" dirty="0">
                          <a:latin typeface="Century" panose="02040604050505020304" pitchFamily="18" charset="0"/>
                        </a:rPr>
                        <a:t>A SCHOPNOST POLUPRÁCE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Absence angažovanosti všech členů skupiny do kreativní spolupráce. 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Dobrá spolupráce ve skupině.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Plná angažovanost do práce všech členů skupiny, vzájemná motivace a pomoc při práci. Vysoká úroveň spolupráce ve skupině.</a:t>
                      </a:r>
                    </a:p>
                  </a:txBody>
                  <a:tcPr marL="96520" marR="9652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514198">
                <a:tc>
                  <a:txBody>
                    <a:bodyPr/>
                    <a:lstStyle/>
                    <a:p>
                      <a:r>
                        <a:rPr lang="cs-CZ" sz="1600" b="1" dirty="0">
                          <a:latin typeface="Century" panose="02040604050505020304" pitchFamily="18" charset="0"/>
                        </a:rPr>
                        <a:t>PREZENTACE PRÁCE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Práce přečtená, nereferovaná. Bez odpovědí na kontrolní otázky od učitele.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Prezentace částečně referovaná, částečně přečtená. Obtíže při poskytování odpovědí na kontrolní otázky od učitele.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Práce referovaná zajímavým způsobem, uspořádaně, správně. Prokázání pochopení prezentovaného obsahu. Správné odpovědi na kontrolní otázky od učitele.</a:t>
                      </a:r>
                    </a:p>
                  </a:txBody>
                  <a:tcPr marL="96520" marR="9652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574431" y="215385"/>
            <a:ext cx="5486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5. Hodnocení</a:t>
            </a:r>
          </a:p>
          <a:p>
            <a:endParaRPr lang="cs-CZ" sz="5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339541"/>
              </p:ext>
            </p:extLst>
          </p:nvPr>
        </p:nvGraphicFramePr>
        <p:xfrm>
          <a:off x="473529" y="1952687"/>
          <a:ext cx="11234057" cy="321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55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185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BODY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effectLst/>
                          <a:latin typeface="Calibri" panose="020F0502020204030204" pitchFamily="34" charset="0"/>
                        </a:rPr>
                        <a:t>HODNOCENÍ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7504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11 - 12 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               výborný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7504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9 - 10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               chvalitebný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7504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7 – 8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               dobrý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7504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5 – 6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               dostatečný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57504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4 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               nedostatečný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84212" y="571500"/>
            <a:ext cx="9901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/>
              <a:t>5. Hodnocení – </a:t>
            </a:r>
            <a:r>
              <a:rPr lang="cs-CZ" sz="5400" b="1" dirty="0">
                <a:solidFill>
                  <a:srgbClr val="FF0000"/>
                </a:solidFill>
              </a:rPr>
              <a:t>bodování:</a:t>
            </a:r>
          </a:p>
        </p:txBody>
      </p:sp>
    </p:spTree>
    <p:extLst>
      <p:ext uri="{BB962C8B-B14F-4D97-AF65-F5344CB8AC3E}">
        <p14:creationId xmlns:p14="http://schemas.microsoft.com/office/powerpoint/2010/main" val="3512956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45477" y="620486"/>
            <a:ext cx="1132449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6. Výsledky:</a:t>
            </a:r>
          </a:p>
          <a:p>
            <a:pPr indent="0" algn="just">
              <a:buNone/>
            </a:pPr>
            <a:r>
              <a:rPr lang="cs-CZ" sz="2800" b="1" u="sng" dirty="0">
                <a:solidFill>
                  <a:srgbClr val="002060"/>
                </a:solidFill>
              </a:rPr>
              <a:t>Přínosy během realizace projektu: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</a:rPr>
              <a:t>Naučili jste se získávat a zpracovávat informace získané z  internetu.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</a:rPr>
              <a:t>Zdokonalili jste své schopnosti spolupráce ve skupině a celém kolektivu.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</a:rPr>
              <a:t>Vaše individuální i skupinová práce přispěla ke vzniku krásných plakátů o státních svátcích, které mohou posloužit jako podpora a usnadní osvojování znalostí na toto téma.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</a:rPr>
              <a:t>Samostatné vyhledávání informací o státních svátcích přispělo k rozšíření znalostí o historii vaší země.</a:t>
            </a:r>
          </a:p>
        </p:txBody>
      </p:sp>
    </p:spTree>
    <p:extLst>
      <p:ext uri="{BB962C8B-B14F-4D97-AF65-F5344CB8AC3E}">
        <p14:creationId xmlns:p14="http://schemas.microsoft.com/office/powerpoint/2010/main" val="1372560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6572" y="277586"/>
            <a:ext cx="112096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7. Příručka pro učitele:</a:t>
            </a:r>
            <a:r>
              <a:rPr lang="cs-CZ" sz="5400" b="1" dirty="0">
                <a:latin typeface="Calibri" panose="020F0502020204030204" pitchFamily="34" charset="0"/>
              </a:rPr>
              <a:t> </a:t>
            </a:r>
            <a:endParaRPr lang="cs-CZ" sz="5400" dirty="0">
              <a:latin typeface="Calibri" panose="020F050202020403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6572" y="1101969"/>
            <a:ext cx="11527971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700" b="1" dirty="0">
                <a:solidFill>
                  <a:srgbClr val="002060"/>
                </a:solidFill>
              </a:rPr>
              <a:t>Před zahájením projektu důkladně seznamte žáky s obsahem zadání, uzpůsobte způsob komunikace možnostem žáků.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700" b="1" dirty="0">
                <a:solidFill>
                  <a:srgbClr val="002060"/>
                </a:solidFill>
              </a:rPr>
              <a:t>Seznamte žáky s pravidly bezpečného používání internetu. Učitel by měl s žáky prohlédnout internetové zdroje, pomoci jim v pochopení.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700" b="1" dirty="0">
                <a:solidFill>
                  <a:srgbClr val="002060"/>
                </a:solidFill>
              </a:rPr>
              <a:t>Třídní kolektiv rozdělte do skupin takovým způsobem, aby byla práce uzpůsobena možnostem žáků a každý měl šanci se během trvání projektu plně realizovat.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700" b="1" dirty="0">
                <a:solidFill>
                  <a:srgbClr val="002060"/>
                </a:solidFill>
              </a:rPr>
              <a:t>Na realizaci projektu můžete vyčlenit tři až čtyři týdny - v závislosti na možnostech žáků. První týden - představení projektu, zadání, prohlednutí internetových stránek, získávání informací,  vyhledávání obrázků, fotografií. Následně by měli žáci 1-2 týdny na vytvoření plakátu. A další týden prezentace projektu.</a:t>
            </a:r>
          </a:p>
        </p:txBody>
      </p:sp>
    </p:spTree>
    <p:extLst>
      <p:ext uri="{BB962C8B-B14F-4D97-AF65-F5344CB8AC3E}">
        <p14:creationId xmlns:p14="http://schemas.microsoft.com/office/powerpoint/2010/main" val="2755824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67596" y="2600699"/>
            <a:ext cx="73407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500" b="1" dirty="0">
                <a:solidFill>
                  <a:schemeClr val="bg1"/>
                </a:solidFill>
              </a:rPr>
              <a:t>Příručka pro učitele</a:t>
            </a:r>
            <a:r>
              <a:rPr lang="cs-CZ" sz="5400" b="1" dirty="0">
                <a:solidFill>
                  <a:schemeClr val="bg1"/>
                </a:solidFill>
              </a:rPr>
              <a:t>: </a:t>
            </a:r>
          </a:p>
          <a:p>
            <a:endParaRPr lang="cs-CZ" sz="5400" b="1" dirty="0"/>
          </a:p>
        </p:txBody>
      </p:sp>
      <p:sp>
        <p:nvSpPr>
          <p:cNvPr id="3" name="Obdélník 2"/>
          <p:cNvSpPr/>
          <p:nvPr/>
        </p:nvSpPr>
        <p:spPr>
          <a:xfrm>
            <a:off x="424696" y="3921243"/>
            <a:ext cx="108086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 startAt="5"/>
            </a:pPr>
            <a:r>
              <a:rPr lang="cs-CZ" sz="2000" b="1" dirty="0">
                <a:solidFill>
                  <a:srgbClr val="002060"/>
                </a:solidFill>
              </a:rPr>
              <a:t>Žáci by při plnění zadání měli mít připravenou pomoc pro vytvoření plakátu: výtisk obrázků, karton, fixy, plakát by měl být vytvořen v rámci školní výuky.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cs-CZ" sz="2000" b="1" dirty="0">
                <a:solidFill>
                  <a:srgbClr val="002060"/>
                </a:solidFill>
              </a:rPr>
              <a:t>Zpracované plakáty se po prezentaci pověsí ve škole a budou sloužit jako pomůcky pro výuku. 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cs-CZ" sz="2000" b="1" dirty="0">
                <a:solidFill>
                  <a:srgbClr val="002060"/>
                </a:solidFill>
              </a:rPr>
              <a:t>Učitelé realizující projekt v jiných státech (Polsko, Slovensko) by měli uzpůsobit obsah zadání (státní svátky určené pro danou zemi) svým potřebám.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70D36826-26BA-476E-A9E4-F50A9E39B2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71499" y="342900"/>
            <a:ext cx="906235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Obsah:</a:t>
            </a:r>
            <a:endParaRPr lang="cs-CZ" sz="3600" b="1" dirty="0"/>
          </a:p>
          <a:p>
            <a:endParaRPr lang="cs-CZ" sz="3200" b="1" dirty="0"/>
          </a:p>
          <a:p>
            <a:pPr marL="514350" indent="-514350">
              <a:buFont typeface="+mj-lt"/>
              <a:buAutoNum type="arabicPeriod"/>
            </a:pPr>
            <a:r>
              <a:rPr lang="cs-CZ" sz="3600" b="1" dirty="0">
                <a:solidFill>
                  <a:srgbClr val="002060"/>
                </a:solidFill>
              </a:rPr>
              <a:t>Úvod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b="1" dirty="0">
                <a:solidFill>
                  <a:srgbClr val="002060"/>
                </a:solidFill>
              </a:rPr>
              <a:t>Zadání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b="1" dirty="0">
                <a:solidFill>
                  <a:srgbClr val="002060"/>
                </a:solidFill>
              </a:rPr>
              <a:t>Proces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b="1" dirty="0">
                <a:solidFill>
                  <a:srgbClr val="002060"/>
                </a:solidFill>
              </a:rPr>
              <a:t>Zdroje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b="1" dirty="0">
                <a:solidFill>
                  <a:srgbClr val="002060"/>
                </a:solidFill>
              </a:rPr>
              <a:t>Hodnocení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b="1" dirty="0">
                <a:solidFill>
                  <a:srgbClr val="002060"/>
                </a:solidFill>
              </a:rPr>
              <a:t>Výsledky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b="1" dirty="0">
                <a:solidFill>
                  <a:srgbClr val="002060"/>
                </a:solidFill>
              </a:rPr>
              <a:t>Příručka pro učitele</a:t>
            </a:r>
          </a:p>
          <a:p>
            <a:endParaRPr lang="cs-CZ" sz="5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 descr="ZruÅ¡te stÃ¡tnÃ­ svÃ¡tky!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42900"/>
            <a:ext cx="6477000" cy="356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88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6570" y="445477"/>
            <a:ext cx="8383675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AutoNum type="arabicPeriod"/>
            </a:pPr>
            <a:r>
              <a:rPr lang="cs-CZ" sz="5400" b="1" dirty="0"/>
              <a:t>Úvod: 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Státní svátek je svátek stanovený daným státem, často se jedná o den pracovního klidu. Státní svátky nám připomínají významné události z našich dějin, mnohé jsou náboženského charakteru. 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Každý člověk by měl znát důležitá data z historie své země a měl by mít přehled o historických událostech, které souvisí se státními svátky. </a:t>
            </a: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</p:txBody>
      </p:sp>
      <p:pic>
        <p:nvPicPr>
          <p:cNvPr id="5" name="Obrázek 4" descr="Výsledek obrázku pro státní  svátky velký státní zna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2050" y="1491613"/>
            <a:ext cx="3409950" cy="35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1042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1" y="597877"/>
            <a:ext cx="7397262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/>
            <a:r>
              <a:rPr lang="cs-CZ" sz="5400" b="1" dirty="0"/>
              <a:t>Úvod: 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Bohužel mnozí žáci považují státní svátky jen za den volna, kdy nemusí  jít do školy a netuší, čím je daný svátek významný. 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Cílem tohoto projektu proto bude lepší poznání státních svátků ve vaší zemi</a:t>
            </a:r>
            <a:r>
              <a:rPr lang="cs-CZ" sz="3200" b="1" dirty="0">
                <a:solidFill>
                  <a:srgbClr val="002060"/>
                </a:solidFill>
              </a:rPr>
              <a:t>. </a:t>
            </a:r>
          </a:p>
        </p:txBody>
      </p:sp>
      <p:pic>
        <p:nvPicPr>
          <p:cNvPr id="3" name="Obrázek 2" descr="Výsledek obrázku pro státní svátky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35891">
            <a:off x="7919924" y="1453269"/>
            <a:ext cx="4000335" cy="3326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8246" y="328246"/>
            <a:ext cx="749104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2. Zadání: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Vaším úkolem bude vytvořit plakáty ve formátu A3 (minimální velikost) nebo větším týkající se vybraného státního svátku. 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Následně budete svou práci prezentovat před celou třídou. </a:t>
            </a:r>
          </a:p>
        </p:txBody>
      </p:sp>
      <p:sp>
        <p:nvSpPr>
          <p:cNvPr id="11266" name="AutoShape 2" descr="Výsledek obrázku pro den obnovy samostatného &amp;ccaron;eského státu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Obrázek 4" descr="Výsledek obrázku pro den obnovy samostatného &amp;ccaron;eského stát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521316">
            <a:off x="9790170" y="444011"/>
            <a:ext cx="190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Výsledek obrázku pro den obnovy samostatného &amp;ccaron;eského státu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935290">
            <a:off x="7485186" y="4171951"/>
            <a:ext cx="190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 descr="Výsledek obrázku pro den obnovy samostatného &amp;ccaron;eského státu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993071">
            <a:off x="2751992" y="4327967"/>
            <a:ext cx="190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7" descr="Související obrázek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05168">
            <a:off x="7959968" y="1616319"/>
            <a:ext cx="190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8" descr="Výsledek obrázku pro den &amp;ccaron;eské státnosti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491613">
            <a:off x="5002825" y="4013975"/>
            <a:ext cx="190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ázek 9" descr="Výsledek obrázku pro den boje za svobodu a demokracii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914703">
            <a:off x="9749539" y="3996104"/>
            <a:ext cx="190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840268">
            <a:off x="259817" y="4281636"/>
            <a:ext cx="190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9780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3754" y="375138"/>
            <a:ext cx="11547231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/>
              <a:t>3. Proces: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Rozdělte se do 3 skupin. 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S rozdělením skupin vám pomůže učitel. 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Každá skupina si vylosuje jeden státní svátek z níže uvedených státních svátků.</a:t>
            </a: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r>
              <a:rPr lang="cs-CZ" sz="3200" b="1" dirty="0">
                <a:solidFill>
                  <a:srgbClr val="002060"/>
                </a:solidFill>
              </a:rPr>
              <a:t> </a:t>
            </a: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1506" y="3176954"/>
            <a:ext cx="8283575" cy="33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38170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261" y="527538"/>
            <a:ext cx="1133621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3. Proces: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Každá skupina bude mít za úkol vytvořit souhrn informací souvisejících s vylosovaným státním svátkem.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Získané znalosti, informace, obrázky a fotografie umístěte na velké karty, aby informace, obrázky a fotografie byly výrazné a dobře viditelné. 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Způsob provedení záleží na vás (může být namalovaný, vyrobený z různých druhů výtvarných materiálů).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Na přípravu plakátů budete mít dva týdny - hotové práce přinesete na hodinu občanské výchovy. 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2031" y="304800"/>
            <a:ext cx="10398369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Proces: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Na základě informací získaných během přípravy plakátů každá skupina představí svou práci, aby se s žáky podělila o získané informace. 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Nakonec bude učitel klást otázky, aby si ověřil, kolik informací jste si zapamatovali.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Informace nezbytné pro přípravu zadání hledejte na uvedených internetových stránkách, nebo na jiných, které znáte (uveďte adresu této stránky).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45477" y="316524"/>
            <a:ext cx="1133621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Proces: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Práce musí být estetická (hezky provedená), v zajímavé, vyčerpávající, různorodé formě.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 Na každé práci musí být uvedeno: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1. Předmět (Název státního svátku).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2. Jména a příjmení žáků, kteří ji připravili.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</a:rPr>
              <a:t>Zpracování zadání podle pokynů.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</a:rPr>
              <a:t>Každá skupina prezentuje svou práci před celou třídou.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626</TotalTime>
  <Words>993</Words>
  <Application>Microsoft Office PowerPoint</Application>
  <PresentationFormat>Panoramiczny</PresentationFormat>
  <Paragraphs>128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Calibri</vt:lpstr>
      <vt:lpstr>Century</vt:lpstr>
      <vt:lpstr>Century Gothic</vt:lpstr>
      <vt:lpstr>Wingdings</vt:lpstr>
      <vt:lpstr>Wingdings 3</vt:lpstr>
      <vt:lpstr>Řez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NotebookHP</dc:creator>
  <cp:lastModifiedBy>Anna Basta</cp:lastModifiedBy>
  <cp:revision>88</cp:revision>
  <dcterms:created xsi:type="dcterms:W3CDTF">2018-06-04T14:20:04Z</dcterms:created>
  <dcterms:modified xsi:type="dcterms:W3CDTF">2020-01-22T14:49:50Z</dcterms:modified>
</cp:coreProperties>
</file>