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6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7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5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785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62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0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88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0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7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0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72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1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BCD3A-2A9D-4F86-91AD-561E023A540E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0BE4A6-8925-49DF-90CD-349D951199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6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raty.aktuality.sk/bunka/referat-5409?i9=5305e6bd8475" TargetMode="External"/><Relationship Id="rId2" Type="http://schemas.openxmlformats.org/officeDocument/2006/relationships/hyperlink" Target="https://sk.wikipedia.org/wiki/Bunk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porelo.info/bunka" TargetMode="External"/><Relationship Id="rId4" Type="http://schemas.openxmlformats.org/officeDocument/2006/relationships/hyperlink" Target="https://referaty.aktuality.sk/rastlinna-bunka/referat-22609?i9=5305e6bd847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Rastlinn%C3%A1_bunka" TargetMode="External"/><Relationship Id="rId2" Type="http://schemas.openxmlformats.org/officeDocument/2006/relationships/hyperlink" Target="https://sk.wikipedia.org/wiki/Amit%C3%B3z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opedia.sk/bunka/prijem-a-vydaj-latok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748" y="2814458"/>
            <a:ext cx="6622504" cy="901452"/>
          </a:xfrm>
        </p:spPr>
        <p:txBody>
          <a:bodyPr/>
          <a:lstStyle/>
          <a:p>
            <a:r>
              <a:rPr lang="cs-CZ" dirty="0"/>
              <a:t>BUNKA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309295"/>
            <a:ext cx="6512768" cy="1877232"/>
          </a:xfrm>
        </p:spPr>
        <p:txBody>
          <a:bodyPr>
            <a:normAutofit/>
          </a:bodyPr>
          <a:lstStyle/>
          <a:p>
            <a:pPr algn="l"/>
            <a:r>
              <a:rPr lang="sk-SK" dirty="0">
                <a:solidFill>
                  <a:schemeClr val="tx2"/>
                </a:solidFill>
              </a:rPr>
              <a:t>Web </a:t>
            </a:r>
            <a:r>
              <a:rPr lang="sk-SK" dirty="0" err="1">
                <a:solidFill>
                  <a:schemeClr val="tx2"/>
                </a:solidFill>
              </a:rPr>
              <a:t>Quest</a:t>
            </a:r>
            <a:r>
              <a:rPr lang="sk-SK" dirty="0">
                <a:solidFill>
                  <a:schemeClr val="tx2"/>
                </a:solidFill>
              </a:rPr>
              <a:t> je určený pre žiakov druhého stupňa základných škôl. Jeho cieľom je vzbudiť u žiakov záujem o biológiu a získať nové informácie na túto tému.</a:t>
            </a:r>
          </a:p>
          <a:p>
            <a:pPr algn="l"/>
            <a:endParaRPr lang="sk-SK" dirty="0">
              <a:solidFill>
                <a:schemeClr val="tx2"/>
              </a:solidFill>
            </a:endParaRPr>
          </a:p>
          <a:p>
            <a:pPr algn="l"/>
            <a:r>
              <a:rPr lang="sk-SK" dirty="0">
                <a:solidFill>
                  <a:schemeClr val="tx2"/>
                </a:solidFill>
              </a:rPr>
              <a:t>Autorka projektu: Jana </a:t>
            </a:r>
            <a:r>
              <a:rPr lang="sk-SK" dirty="0" err="1">
                <a:solidFill>
                  <a:schemeClr val="tx2"/>
                </a:solidFill>
              </a:rPr>
              <a:t>Holeksová</a:t>
            </a:r>
            <a:endParaRPr lang="sk-SK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547315"/>
            <a:ext cx="2248297" cy="176337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648C54A9-4246-4382-A2D6-2DAEBC7F7B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30074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https://sk.wikipedia.org/wiki/Bunka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https://referaty.aktuality.sk/bunka/referat-5409?i9=5305e6bd8475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https://referaty.aktuality.sk/rastlinna-bunka/referat-22609?i9=5305e6bd8475</a:t>
            </a:r>
            <a:endParaRPr lang="pl-PL" dirty="0" smtClean="0"/>
          </a:p>
          <a:p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://leporelo.info/bunka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57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sk.wikipedia.org/wiki/Amit%C3%B3za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sk.wikipedia.org/wiki/Rastlinn%C3%A1_bunka</a:t>
            </a:r>
            <a:endParaRPr lang="pl-PL" dirty="0" smtClean="0"/>
          </a:p>
          <a:p>
            <a:r>
              <a:rPr lang="pl-PL" dirty="0">
                <a:hlinkClick r:id="rId4"/>
              </a:rPr>
              <a:t>https://biopedia.sk/bunka/prijem-a-vydaj-latok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42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HODNOTENIE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875938"/>
              </p:ext>
            </p:extLst>
          </p:nvPr>
        </p:nvGraphicFramePr>
        <p:xfrm>
          <a:off x="457200" y="1268760"/>
          <a:ext cx="8229600" cy="56324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8536124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51351311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8349310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718242550"/>
                    </a:ext>
                  </a:extLst>
                </a:gridCol>
              </a:tblGrid>
              <a:tr h="481320">
                <a:tc>
                  <a:txBody>
                    <a:bodyPr/>
                    <a:lstStyle/>
                    <a:p>
                      <a:r>
                        <a:rPr lang="sk-SK" noProof="0" dirty="0"/>
                        <a:t>Počet</a:t>
                      </a:r>
                      <a:r>
                        <a:rPr lang="sk-SK" baseline="0" noProof="0" dirty="0"/>
                        <a:t> bodov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3695053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VECNÝ OBSAH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Zozbierané informácie sú neúplné, veľa informácií chýba, objavujú sa informácie, ktoré nesúvisia s témou. Slabé využitie zdrojov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Správne a pravdivé informácie. </a:t>
                      </a:r>
                      <a:r>
                        <a:rPr kumimoji="0" lang="sk-SK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Prípadne drobné nedostatky.</a:t>
                      </a:r>
                      <a:endParaRPr kumimoji="0" lang="sk-SK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Dobré využívanie zdrojov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Správne zrealizovaný projekt, správne a vyčerpávajúce informácie. Veľmi dobré využitie uvedených zdrojov, prípadne iné zdroje a dostatočné znalosti, ktoré prekračujú rámec vzdelávacieho programu.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7917285"/>
                  </a:ext>
                </a:extLst>
              </a:tr>
              <a:tr h="481320">
                <a:tc>
                  <a:txBody>
                    <a:bodyPr/>
                    <a:lstStyle/>
                    <a:p>
                      <a:r>
                        <a:rPr lang="cs-CZ" dirty="0"/>
                        <a:t>ESTETICKÁ</a:t>
                      </a:r>
                      <a:r>
                        <a:rPr lang="cs-CZ" baseline="0" dirty="0"/>
                        <a:t> STRÁNKA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Práce vykonaná nedbalo, zle čitateľná, bez grafiky, ilustrácie, chýbajú opisy. Nesprávne rozmiestnené informácie na strán</a:t>
                      </a:r>
                      <a:r>
                        <a:rPr kumimoji="0" lang="pl-P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ke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Práca vykonaná veľmi starostlivo, čitateľne. Dobré rozmiestnenie informácií na stránke. Vhodne volená grafika.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Práca veľmi estetická a kreatívna, prehľadná, motivujúca k tomu, aby sme sa s ňou oboznámili. Dobre rozvrhnutá grafika a text. Práca zaujímavá, farebná</a:t>
                      </a: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.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17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7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HODNOTENIE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436978"/>
              </p:ext>
            </p:extLst>
          </p:nvPr>
        </p:nvGraphicFramePr>
        <p:xfrm>
          <a:off x="457200" y="1196752"/>
          <a:ext cx="8363272" cy="672010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90818">
                  <a:extLst>
                    <a:ext uri="{9D8B030D-6E8A-4147-A177-3AD203B41FA5}">
                      <a16:colId xmlns:a16="http://schemas.microsoft.com/office/drawing/2014/main" xmlns="" val="1391919171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617878099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3572888035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xmlns="" val="1302675505"/>
                    </a:ext>
                  </a:extLst>
                </a:gridCol>
              </a:tblGrid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  <a:r>
                        <a:rPr lang="cs-CZ" baseline="0" dirty="0"/>
                        <a:t> BODOV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2132696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ZAANGAŽOVANOSŤ</a:t>
                      </a:r>
                      <a:r>
                        <a:rPr lang="cs-CZ" baseline="0" dirty="0"/>
                        <a:t> SKUPINY A SCHOPNOSŤ SPOLUPRÁCE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Chýbajúce zaangažovanie všetkých členov skupiny do kreatívnej spolupráce.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Dobrá spolupráca v skupine.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Úplné pracovné zaangažovanie všetkých členov skupiny, vzájomné motivovanie sa a pomoc pri práci. Vysoká úroveň spolupráce v skupine.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02583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PREZENTÁCIA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Práca prečítaná, nereferovaná. Chýbajúce odpovede na kontrolné otázky učiteľa.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Prezentácia čiastočne referovaná, čiastočne čítaná. Problém odpovedať na otázky učiteľa.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Práca prezentovaná zaujímavým spôsobom, usporiadane a správne. Pochopenie prezentovaného obsahu. Správne odpovede na kontrolné otázky učiteľa.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68391"/>
                  </a:ext>
                </a:extLst>
              </a:tr>
              <a:tr h="471702">
                <a:tc>
                  <a:txBody>
                    <a:bodyPr/>
                    <a:lstStyle/>
                    <a:p>
                      <a:r>
                        <a:rPr lang="cs-CZ" dirty="0"/>
                        <a:t>PRÍPRAVA</a:t>
                      </a:r>
                      <a:r>
                        <a:rPr lang="cs-CZ" baseline="0" dirty="0"/>
                        <a:t> PREZENTÁCIE A PLAGÁTU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Zlá spolupráca v skupine pri tvorbe prezentácie. Chaotické usporiadanie. Schémy buniek neprehľadné, neobsahujú všetky časti.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Dobrá spolupráca v skupine. Usporiadanie prezentácie logické a kompaktné. Obrázky buniek vytvorené správne a esteticky so všetkými požadovanými časťami.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Spolupráca celého triedneho kolektívu na veľmi vysokej úrovní, veľká kreativita. Správne a logické usporiadanie. Estetické a zaujímavé plagáty buniek, ktoré obsahujú všetky dôležité informácie.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1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HODNOTENIE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524050"/>
              </p:ext>
            </p:extLst>
          </p:nvPr>
        </p:nvGraphicFramePr>
        <p:xfrm>
          <a:off x="609600" y="2160588"/>
          <a:ext cx="6348412" cy="222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174206">
                  <a:extLst>
                    <a:ext uri="{9D8B030D-6E8A-4147-A177-3AD203B41FA5}">
                      <a16:colId xmlns:a16="http://schemas.microsoft.com/office/drawing/2014/main" xmlns="" val="3868279753"/>
                    </a:ext>
                  </a:extLst>
                </a:gridCol>
                <a:gridCol w="3174206">
                  <a:extLst>
                    <a:ext uri="{9D8B030D-6E8A-4147-A177-3AD203B41FA5}">
                      <a16:colId xmlns:a16="http://schemas.microsoft.com/office/drawing/2014/main" xmlns="" val="3324856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body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známka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15992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13 - 15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výborný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273383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11 - 12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chválitebný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8041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9 - 10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dobrý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234175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7 - 8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dostatočný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1753148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5 – 6 </a:t>
                      </a: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nedostatočný</a:t>
                      </a:r>
                    </a:p>
                  </a:txBody>
                  <a:tcPr marL="70538" marR="70538"/>
                </a:tc>
                <a:extLst>
                  <a:ext uri="{0D108BD9-81ED-4DB2-BD59-A6C34878D82A}">
                    <a16:rowId xmlns:a16="http://schemas.microsoft.com/office/drawing/2014/main" xmlns="" val="2619610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95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388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/>
              <a:t>PRÍNOS PROJEKTU</a:t>
            </a:r>
          </a:p>
          <a:p>
            <a:r>
              <a:rPr lang="sk-SK" sz="2400" dirty="0"/>
              <a:t>Naučili ste sa získavať a spracovávať informácie z internetu</a:t>
            </a:r>
          </a:p>
          <a:p>
            <a:r>
              <a:rPr lang="sk-SK" sz="2400" dirty="0"/>
              <a:t>Zdokonalili ste svoje schopnosti spolupráce v skupine a celom kolektíve.</a:t>
            </a:r>
          </a:p>
          <a:p>
            <a:r>
              <a:rPr lang="sk-SK" sz="2400" dirty="0"/>
              <a:t>Vaša individuálna a kolektívna práca prispela ku vzniku prezentácie o rastlinných a živočíšnych bunkách, ktorá podporí a uľahčí osvojovanie si vedomostí na túto tému.</a:t>
            </a:r>
          </a:p>
          <a:p>
            <a:r>
              <a:rPr lang="sk-SK" sz="2400" dirty="0"/>
              <a:t>Samostatné vyhľadávanie informácií o jednotlivých častiach bunky a ich funkciách prispelo k lepšiemu poznávaniu základov biológie.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671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61980"/>
            <a:ext cx="6347713" cy="1320800"/>
          </a:xfrm>
        </p:spPr>
        <p:txBody>
          <a:bodyPr/>
          <a:lstStyle/>
          <a:p>
            <a:r>
              <a:rPr lang="cs-CZ" dirty="0"/>
              <a:t>PRÍRUČKA PRE UČITEĽOV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996952"/>
            <a:ext cx="8784976" cy="3057969"/>
          </a:xfrm>
        </p:spPr>
        <p:txBody>
          <a:bodyPr>
            <a:normAutofit fontScale="70000" lnSpcReduction="20000"/>
          </a:bodyPr>
          <a:lstStyle/>
          <a:p>
            <a:r>
              <a:rPr lang="sk-SK" sz="2600" dirty="0"/>
              <a:t>Pred začiatkom projektu dôkladne oboznámte žiakov s obsahom úlohy a prispôsobte pri tom spôsob komunikácie možnostiam žiakov.</a:t>
            </a:r>
          </a:p>
          <a:p>
            <a:r>
              <a:rPr lang="sk-SK" sz="2600" dirty="0"/>
              <a:t>Oboznámte žiakov s pravidlami bezpečného využívania internetu. Učiteľ by si mal so žiakmi prezrieť internetové zdroje a pomôcť im ich pochopiť.</a:t>
            </a:r>
          </a:p>
          <a:p>
            <a:r>
              <a:rPr lang="sk-SK" sz="2600" dirty="0"/>
              <a:t>Učiteľ by mal pre každú skupinu pripraviť kartičky s problematikou, ktorú je potrebné spracovať a pokyny súvisiace s prácou.</a:t>
            </a:r>
          </a:p>
          <a:p>
            <a:r>
              <a:rPr lang="sk-SK" sz="2600" dirty="0"/>
              <a:t>Triedny kolektív rozdeľte do skupín takým spôsobom, aby bola práca prispôsobená možnostiam žiakov a každý mal šancu sa počas trvania projektu úplne realizovať.</a:t>
            </a:r>
          </a:p>
          <a:p>
            <a:r>
              <a:rPr lang="sk-SK" sz="2600" dirty="0"/>
              <a:t>Na realizáciu projektu si môžete vyčleniť tri až štyri hodiny - v závislosti od možností žiakov.</a:t>
            </a:r>
          </a:p>
          <a:p>
            <a:endParaRPr lang="cs-CZ" sz="2600" dirty="0"/>
          </a:p>
          <a:p>
            <a:endParaRPr lang="cs-CZ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1B06153-9866-4DB5-BF00-0B26590FF0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98460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45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Úvod</a:t>
            </a:r>
          </a:p>
          <a:p>
            <a:r>
              <a:rPr lang="sk-SK" dirty="0"/>
              <a:t>2. Úloha</a:t>
            </a:r>
          </a:p>
          <a:p>
            <a:r>
              <a:rPr lang="sk-SK" dirty="0"/>
              <a:t>3. Proces</a:t>
            </a:r>
          </a:p>
          <a:p>
            <a:r>
              <a:rPr lang="sk-SK" dirty="0"/>
              <a:t>4. Zdroje</a:t>
            </a:r>
          </a:p>
          <a:p>
            <a:r>
              <a:rPr lang="sk-SK" dirty="0"/>
              <a:t>5. Hodnotenie</a:t>
            </a:r>
          </a:p>
          <a:p>
            <a:r>
              <a:rPr lang="sk-SK" dirty="0"/>
              <a:t>6. Výsledky</a:t>
            </a:r>
          </a:p>
          <a:p>
            <a:r>
              <a:rPr lang="sk-SK" dirty="0"/>
              <a:t>7. Príručka pre učiteľa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</a:t>
            </a:r>
            <a:r>
              <a:rPr lang="sk-SK" dirty="0"/>
              <a:t>Predstavte si, že sa začnete zmenšovať. Lístky sedmokrásky a okolo letiaca mucha sa Vám zdajú väčšie a väčšie …</a:t>
            </a:r>
          </a:p>
          <a:p>
            <a:pPr>
              <a:buNone/>
            </a:pPr>
            <a:r>
              <a:rPr lang="sk-SK" dirty="0"/>
              <a:t>   Čo vlastne uvidíte, keď sa na nich pozriete naozaj z blízka?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290"/>
            <a:ext cx="2257425" cy="20193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58" y="3789040"/>
            <a:ext cx="3796481" cy="273630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080" y="3789039"/>
            <a:ext cx="2847974" cy="2736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Viete, z čoho sa skladajú rastliny a živočíchy?</a:t>
            </a:r>
          </a:p>
          <a:p>
            <a:r>
              <a:rPr lang="sk-SK" dirty="0"/>
              <a:t>Ako sa volajú základné stavebné jednotky všetkých živých organizmov?</a:t>
            </a:r>
          </a:p>
          <a:p>
            <a:r>
              <a:rPr lang="sk-SK" dirty="0"/>
              <a:t>Aké majú časti a na čo slúžia?</a:t>
            </a:r>
          </a:p>
          <a:p>
            <a:r>
              <a:rPr lang="sk-SK" dirty="0"/>
              <a:t>Na všetky tieto otázky nájdete odpovede vďaka spolupráci so spolužiakmi a Vašej samostatnej práci, ktorá spočíva vo vyhľadávaní informácií.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Vašou úlohou bude pripraviť prezentáciu o stavbe rastlinnej a živočíšnej bunky, ktorá bude obsahovať informácie a obrázky týkajúce sa časti buniek. Súčasťou Vašej práce bude príprava plagátu (jedného alebo dvoch) s obrázkom rastlinnej a živočíšnej bunky. Svoju prácu budete prezentovať pred druhou skupinou.</a:t>
            </a:r>
          </a:p>
          <a:p>
            <a:r>
              <a:rPr lang="sk-SK" dirty="0"/>
              <a:t>Na realizáciu úlohy máte tri týždne.</a:t>
            </a:r>
          </a:p>
          <a:p>
            <a:r>
              <a:rPr lang="sk-SK" dirty="0"/>
              <a:t>Prezentácia každej skupiny by mala obsahovať názvy časti buniek a informácie o ich vlastnostiach a funkciách.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340768"/>
            <a:ext cx="6698705" cy="470059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/>
              <a:t>     </a:t>
            </a:r>
            <a:r>
              <a:rPr lang="sk-SK" dirty="0"/>
              <a:t>Rozdeľte sa do dvoch skupín. Úlohou každej skupiny bude vytvoriť súhrn informácií na uvedenú tému – vyhľadajte názvy časti buniek, opíšte ich vzhľad a funkciu.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sk-SK" dirty="0"/>
              <a:t>ZELENÁ SKUPINA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Bunka rastlín, jej časti a vlastnosti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funkcie </a:t>
            </a:r>
            <a:r>
              <a:rPr lang="sk-SK" dirty="0" err="1"/>
              <a:t>organel</a:t>
            </a: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  <a:p>
            <a:pPr marL="514350" indent="-514350">
              <a:buNone/>
            </a:pPr>
            <a:r>
              <a:rPr lang="sk-SK" dirty="0"/>
              <a:t>ČERVENÁ SKUPINA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Bunka živočíchov, jej časti a vlastnosti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funkcie </a:t>
            </a:r>
            <a:r>
              <a:rPr lang="sk-SK" dirty="0" err="1"/>
              <a:t>organel</a:t>
            </a:r>
            <a:endParaRPr lang="sk-SK" dirty="0"/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rabicParenR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157" y="2343336"/>
            <a:ext cx="1960155" cy="188705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25" y="4452925"/>
            <a:ext cx="1948501" cy="20013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Prvý týždeň</a:t>
            </a:r>
          </a:p>
          <a:p>
            <a:r>
              <a:rPr lang="sk-SK" dirty="0"/>
              <a:t>Získavanie informácií. Vyhľadávanie textov, obrázkov, schém a fotografií. 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None/>
            </a:pPr>
            <a:r>
              <a:rPr lang="sk-SK" dirty="0"/>
              <a:t>Druhý týždeň</a:t>
            </a:r>
          </a:p>
          <a:p>
            <a:r>
              <a:rPr lang="sk-SK" dirty="0"/>
              <a:t>Výber vhodných informácií a tvorba prezentácie. </a:t>
            </a:r>
          </a:p>
          <a:p>
            <a:r>
              <a:rPr lang="sk-SK" dirty="0"/>
              <a:t>Nutnosť spolupráce medzi žiakmi. Príprava plagátu. </a:t>
            </a:r>
          </a:p>
          <a:p>
            <a:r>
              <a:rPr lang="sk-SK" dirty="0"/>
              <a:t>Vzhľad plagátu závisí od žiakov, môžu použiť rôzne materiály, nakresliť ho, nalepiť výstrižky, môžu sa pokúsiť o priestorový model.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914729" cy="3880773"/>
          </a:xfrm>
        </p:spPr>
        <p:txBody>
          <a:bodyPr/>
          <a:lstStyle/>
          <a:p>
            <a:pPr marL="514350" indent="-514350">
              <a:buNone/>
            </a:pPr>
            <a:r>
              <a:rPr lang="sk-SK" dirty="0"/>
              <a:t>Tretí týždeň</a:t>
            </a:r>
          </a:p>
          <a:p>
            <a:r>
              <a:rPr lang="sk-SK" dirty="0"/>
              <a:t>Úprava prezentácií, dokončenie plagátu. </a:t>
            </a:r>
          </a:p>
          <a:p>
            <a:r>
              <a:rPr lang="sk-SK" dirty="0"/>
              <a:t>Zelená a červená skupina by mala svoju prezentáciu predstaviť pred ostatnými žiakmi a podeliť sa s nimi o získané informácie. </a:t>
            </a:r>
          </a:p>
          <a:p>
            <a:r>
              <a:rPr lang="sk-SK" dirty="0"/>
              <a:t>Učiteľ bude klásť doplňujúce otázky, aby zistil, koľko informácií ste si zapamätali.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q-AL" dirty="0">
                <a:latin typeface="Century" panose="02040604050505020304" pitchFamily="18" charset="0"/>
              </a:rPr>
              <a:t>Informácie potrebné na prípravu úlohy hľadajte na uvedených internetových stránkach, alebo na iných stránkach, ktoré poznáte (uveďte adresu tejto stránky).</a:t>
            </a:r>
          </a:p>
          <a:p>
            <a:r>
              <a:rPr lang="sq-AL" dirty="0">
                <a:latin typeface="Century" panose="02040604050505020304" pitchFamily="18" charset="0"/>
              </a:rPr>
              <a:t>Práca musí byť estetická (pekne pripravená), v zaujímavej, vyčerpávajúcej a rôzdnorodej forme.</a:t>
            </a:r>
          </a:p>
          <a:p>
            <a:r>
              <a:rPr lang="sq-AL" dirty="0"/>
              <a:t> </a:t>
            </a:r>
            <a:r>
              <a:rPr lang="sq-AL" u="sng" dirty="0">
                <a:latin typeface="Century" panose="02040604050505020304" pitchFamily="18" charset="0"/>
              </a:rPr>
              <a:t>V každej práci musí byť uvedený:</a:t>
            </a:r>
          </a:p>
          <a:p>
            <a:pPr marL="0" indent="0">
              <a:buNone/>
            </a:pPr>
            <a:r>
              <a:rPr lang="sq-AL" dirty="0">
                <a:latin typeface="Century" panose="02040604050505020304" pitchFamily="18" charset="0"/>
              </a:rPr>
              <a:t>1</a:t>
            </a:r>
            <a:r>
              <a:rPr lang="sq-AL" b="1" dirty="0">
                <a:latin typeface="Century" panose="02040604050505020304" pitchFamily="18" charset="0"/>
              </a:rPr>
              <a:t>. Predmet</a:t>
            </a:r>
            <a:r>
              <a:rPr lang="sq-AL" dirty="0">
                <a:latin typeface="Century" panose="02040604050505020304" pitchFamily="18" charset="0"/>
              </a:rPr>
              <a:t> (iný pre každú skupinu).</a:t>
            </a:r>
          </a:p>
          <a:p>
            <a:pPr marL="0" indent="0">
              <a:buNone/>
            </a:pPr>
            <a:r>
              <a:rPr lang="sq-AL" dirty="0">
                <a:latin typeface="Century" panose="02040604050505020304" pitchFamily="18" charset="0"/>
              </a:rPr>
              <a:t>2</a:t>
            </a:r>
            <a:r>
              <a:rPr lang="sq-AL" b="1" dirty="0">
                <a:latin typeface="Century" panose="02040604050505020304" pitchFamily="18" charset="0"/>
              </a:rPr>
              <a:t>. Mená a priezviská žiakov, ktorí ju pripravili.</a:t>
            </a:r>
          </a:p>
          <a:p>
            <a:r>
              <a:rPr lang="sq-AL" dirty="0">
                <a:latin typeface="Century" panose="02040604050505020304" pitchFamily="18" charset="0"/>
              </a:rPr>
              <a:t>Spracovanie úlohy podľa pokynov.</a:t>
            </a:r>
          </a:p>
          <a:p>
            <a:r>
              <a:rPr lang="sq-AL" dirty="0">
                <a:latin typeface="Century" panose="02040604050505020304" pitchFamily="18" charset="0"/>
              </a:rPr>
              <a:t>Každá skupina prezentuje svoju prácu pred celou skupinou.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472</TotalTime>
  <Words>982</Words>
  <Application>Microsoft Office PowerPoint</Application>
  <PresentationFormat>Pokaz na ekranie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Century</vt:lpstr>
      <vt:lpstr>Century Gothic</vt:lpstr>
      <vt:lpstr>Trebuchet MS</vt:lpstr>
      <vt:lpstr>Wingdings 3</vt:lpstr>
      <vt:lpstr>Fazeta</vt:lpstr>
      <vt:lpstr>BUNKA</vt:lpstr>
      <vt:lpstr>OBSAH</vt:lpstr>
      <vt:lpstr>ÚVOD</vt:lpstr>
      <vt:lpstr>ÚVOD</vt:lpstr>
      <vt:lpstr>ÚLOHA</vt:lpstr>
      <vt:lpstr>PROCES</vt:lpstr>
      <vt:lpstr>PROCES</vt:lpstr>
      <vt:lpstr>PROCES</vt:lpstr>
      <vt:lpstr>PROCES</vt:lpstr>
      <vt:lpstr>ZDROJE</vt:lpstr>
      <vt:lpstr>ZDROJE</vt:lpstr>
      <vt:lpstr>HODNOTENIE</vt:lpstr>
      <vt:lpstr>HODNOTENIE</vt:lpstr>
      <vt:lpstr>HODNOTENIE</vt:lpstr>
      <vt:lpstr>VÝSLEDKY</vt:lpstr>
      <vt:lpstr>PRÍRUČKA PRE UČITEĽOV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BUŇKA</dc:title>
  <dc:creator>Kabinet-2-19</dc:creator>
  <cp:lastModifiedBy>Anna Basta</cp:lastModifiedBy>
  <cp:revision>54</cp:revision>
  <dcterms:created xsi:type="dcterms:W3CDTF">2018-04-18T10:42:45Z</dcterms:created>
  <dcterms:modified xsi:type="dcterms:W3CDTF">2020-01-22T11:42:20Z</dcterms:modified>
</cp:coreProperties>
</file>