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19"/>
  </p:notesMasterIdLst>
  <p:sldIdLst>
    <p:sldId id="256" r:id="rId2"/>
    <p:sldId id="257" r:id="rId3"/>
    <p:sldId id="258" r:id="rId4"/>
    <p:sldId id="262" r:id="rId5"/>
    <p:sldId id="259" r:id="rId6"/>
    <p:sldId id="260" r:id="rId7"/>
    <p:sldId id="263" r:id="rId8"/>
    <p:sldId id="264" r:id="rId9"/>
    <p:sldId id="272" r:id="rId10"/>
    <p:sldId id="261" r:id="rId11"/>
    <p:sldId id="266" r:id="rId12"/>
    <p:sldId id="267" r:id="rId13"/>
    <p:sldId id="268" r:id="rId14"/>
    <p:sldId id="269" r:id="rId15"/>
    <p:sldId id="270" r:id="rId16"/>
    <p:sldId id="271" r:id="rId17"/>
    <p:sldId id="265"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E30E46-B1FF-4DC8-BE59-71BB08FC8DC8}" type="datetimeFigureOut">
              <a:rPr lang="pl-PL" smtClean="0"/>
              <a:pPr/>
              <a:t>22.01.2020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484EFF-BC60-4B87-BD0F-345EF531C7D6}" type="slidenum">
              <a:rPr lang="pl-PL" smtClean="0"/>
              <a:pPr/>
              <a:t>‹#›</a:t>
            </a:fld>
            <a:endParaRPr lang="pl-PL"/>
          </a:p>
        </p:txBody>
      </p:sp>
    </p:spTree>
    <p:extLst>
      <p:ext uri="{BB962C8B-B14F-4D97-AF65-F5344CB8AC3E}">
        <p14:creationId xmlns:p14="http://schemas.microsoft.com/office/powerpoint/2010/main" val="179665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9A484EFF-BC60-4B87-BD0F-345EF531C7D6}" type="slidenum">
              <a:rPr lang="pl-PL" smtClean="0"/>
              <a:pPr/>
              <a:t>16</a:t>
            </a:fld>
            <a:endParaRPr lang="pl-PL"/>
          </a:p>
        </p:txBody>
      </p:sp>
    </p:spTree>
    <p:extLst>
      <p:ext uri="{BB962C8B-B14F-4D97-AF65-F5344CB8AC3E}">
        <p14:creationId xmlns:p14="http://schemas.microsoft.com/office/powerpoint/2010/main" val="8722878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64514" name="Group 2"/>
          <p:cNvGrpSpPr>
            <a:grpSpLocks/>
          </p:cNvGrpSpPr>
          <p:nvPr/>
        </p:nvGrpSpPr>
        <p:grpSpPr bwMode="auto">
          <a:xfrm>
            <a:off x="0" y="0"/>
            <a:ext cx="9144000" cy="6856413"/>
            <a:chOff x="0" y="0"/>
            <a:chExt cx="5760" cy="4319"/>
          </a:xfrm>
        </p:grpSpPr>
        <p:sp>
          <p:nvSpPr>
            <p:cNvPr id="64515"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pl-PL"/>
            </a:p>
          </p:txBody>
        </p:sp>
        <p:sp>
          <p:nvSpPr>
            <p:cNvPr id="64516"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64517"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pl-PL"/>
            </a:p>
          </p:txBody>
        </p:sp>
        <p:sp>
          <p:nvSpPr>
            <p:cNvPr id="64518"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64519"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pl-PL"/>
            </a:p>
          </p:txBody>
        </p:sp>
        <p:sp>
          <p:nvSpPr>
            <p:cNvPr id="64520"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pl-PL"/>
            </a:p>
          </p:txBody>
        </p:sp>
        <p:sp>
          <p:nvSpPr>
            <p:cNvPr id="64521"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pl-PL"/>
            </a:p>
          </p:txBody>
        </p:sp>
        <p:sp>
          <p:nvSpPr>
            <p:cNvPr id="64522"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64523"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pl-PL"/>
            </a:p>
          </p:txBody>
        </p:sp>
        <p:sp>
          <p:nvSpPr>
            <p:cNvPr id="64524"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pl-PL"/>
            </a:p>
          </p:txBody>
        </p:sp>
        <p:sp>
          <p:nvSpPr>
            <p:cNvPr id="64525"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pl-PL"/>
            </a:p>
          </p:txBody>
        </p:sp>
        <p:sp>
          <p:nvSpPr>
            <p:cNvPr id="64526"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pl-PL"/>
            </a:p>
          </p:txBody>
        </p:sp>
        <p:sp>
          <p:nvSpPr>
            <p:cNvPr id="64527"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64528"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pl-PL"/>
            </a:p>
          </p:txBody>
        </p:sp>
        <p:sp>
          <p:nvSpPr>
            <p:cNvPr id="64529"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pl-PL"/>
            </a:p>
          </p:txBody>
        </p:sp>
        <p:sp>
          <p:nvSpPr>
            <p:cNvPr id="64530"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pl-PL"/>
            </a:p>
          </p:txBody>
        </p:sp>
        <p:sp>
          <p:nvSpPr>
            <p:cNvPr id="64531"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pl-PL"/>
            </a:p>
          </p:txBody>
        </p:sp>
        <p:sp>
          <p:nvSpPr>
            <p:cNvPr id="64532"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pl-PL"/>
            </a:p>
          </p:txBody>
        </p:sp>
        <p:sp>
          <p:nvSpPr>
            <p:cNvPr id="64533"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pl-PL"/>
            </a:p>
          </p:txBody>
        </p:sp>
        <p:sp>
          <p:nvSpPr>
            <p:cNvPr id="64534"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pl-PL"/>
            </a:p>
          </p:txBody>
        </p:sp>
        <p:sp>
          <p:nvSpPr>
            <p:cNvPr id="64535"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pl-PL"/>
            </a:p>
          </p:txBody>
        </p:sp>
        <p:sp>
          <p:nvSpPr>
            <p:cNvPr id="64536"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pl-PL"/>
            </a:p>
          </p:txBody>
        </p:sp>
        <p:sp>
          <p:nvSpPr>
            <p:cNvPr id="64537"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pl-PL"/>
            </a:p>
          </p:txBody>
        </p:sp>
        <p:sp>
          <p:nvSpPr>
            <p:cNvPr id="64538"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pl-PL"/>
            </a:p>
          </p:txBody>
        </p:sp>
        <p:sp>
          <p:nvSpPr>
            <p:cNvPr id="64539"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pl-PL"/>
            </a:p>
          </p:txBody>
        </p:sp>
        <p:sp>
          <p:nvSpPr>
            <p:cNvPr id="64540"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pl-PL"/>
            </a:p>
          </p:txBody>
        </p:sp>
        <p:sp>
          <p:nvSpPr>
            <p:cNvPr id="64541"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pl-PL"/>
            </a:p>
          </p:txBody>
        </p:sp>
        <p:sp>
          <p:nvSpPr>
            <p:cNvPr id="64542"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pl-PL"/>
            </a:p>
          </p:txBody>
        </p:sp>
        <p:sp>
          <p:nvSpPr>
            <p:cNvPr id="64543"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64544"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pl-PL"/>
            </a:p>
          </p:txBody>
        </p:sp>
        <p:sp>
          <p:nvSpPr>
            <p:cNvPr id="64545"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pl-PL"/>
            </a:p>
          </p:txBody>
        </p:sp>
        <p:sp>
          <p:nvSpPr>
            <p:cNvPr id="64546"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pl-PL"/>
            </a:p>
          </p:txBody>
        </p:sp>
        <p:sp>
          <p:nvSpPr>
            <p:cNvPr id="64547"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pl-PL"/>
            </a:p>
          </p:txBody>
        </p:sp>
        <p:sp>
          <p:nvSpPr>
            <p:cNvPr id="64548"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pl-PL"/>
            </a:p>
          </p:txBody>
        </p:sp>
        <p:sp>
          <p:nvSpPr>
            <p:cNvPr id="64549"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pl-PL"/>
            </a:p>
          </p:txBody>
        </p:sp>
        <p:sp>
          <p:nvSpPr>
            <p:cNvPr id="64550"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pl-PL"/>
            </a:p>
          </p:txBody>
        </p:sp>
        <p:grpSp>
          <p:nvGrpSpPr>
            <p:cNvPr id="64551" name="Group 39"/>
            <p:cNvGrpSpPr>
              <a:grpSpLocks/>
            </p:cNvGrpSpPr>
            <p:nvPr userDrawn="1"/>
          </p:nvGrpSpPr>
          <p:grpSpPr bwMode="auto">
            <a:xfrm>
              <a:off x="0" y="1632"/>
              <a:ext cx="5758" cy="1858"/>
              <a:chOff x="0" y="1632"/>
              <a:chExt cx="5758" cy="1858"/>
            </a:xfrm>
          </p:grpSpPr>
          <p:sp>
            <p:nvSpPr>
              <p:cNvPr id="64552"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64553"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pl-PL"/>
              </a:p>
            </p:txBody>
          </p:sp>
        </p:grpSp>
      </p:grpSp>
      <p:sp>
        <p:nvSpPr>
          <p:cNvPr id="64554" name="Rectangle 42"/>
          <p:cNvSpPr>
            <a:spLocks noGrp="1" noChangeArrowheads="1"/>
          </p:cNvSpPr>
          <p:nvPr>
            <p:ph type="ctrTitle" sz="quarter"/>
          </p:nvPr>
        </p:nvSpPr>
        <p:spPr>
          <a:xfrm>
            <a:off x="457200" y="1600200"/>
            <a:ext cx="8229600" cy="1828800"/>
          </a:xfrm>
        </p:spPr>
        <p:txBody>
          <a:bodyPr/>
          <a:lstStyle>
            <a:lvl1pPr>
              <a:defRPr sz="4800"/>
            </a:lvl1pPr>
          </a:lstStyle>
          <a:p>
            <a:r>
              <a:rPr lang="pl-PL"/>
              <a:t>Kliknij, aby edytować styl</a:t>
            </a:r>
          </a:p>
        </p:txBody>
      </p:sp>
      <p:sp>
        <p:nvSpPr>
          <p:cNvPr id="64555"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pl-PL"/>
              <a:t>Kliknij, aby edytować styl wzorca podtytułu</a:t>
            </a:r>
          </a:p>
        </p:txBody>
      </p:sp>
      <p:sp>
        <p:nvSpPr>
          <p:cNvPr id="64556" name="Rectangle 44"/>
          <p:cNvSpPr>
            <a:spLocks noGrp="1" noChangeArrowheads="1"/>
          </p:cNvSpPr>
          <p:nvPr>
            <p:ph type="dt" sz="quarter" idx="2"/>
          </p:nvPr>
        </p:nvSpPr>
        <p:spPr/>
        <p:txBody>
          <a:bodyPr/>
          <a:lstStyle>
            <a:lvl1pPr>
              <a:defRPr/>
            </a:lvl1pPr>
          </a:lstStyle>
          <a:p>
            <a:endParaRPr lang="pl-PL"/>
          </a:p>
        </p:txBody>
      </p:sp>
      <p:sp>
        <p:nvSpPr>
          <p:cNvPr id="64557" name="Rectangle 45"/>
          <p:cNvSpPr>
            <a:spLocks noGrp="1" noChangeArrowheads="1"/>
          </p:cNvSpPr>
          <p:nvPr>
            <p:ph type="ftr" sz="quarter" idx="3"/>
          </p:nvPr>
        </p:nvSpPr>
        <p:spPr/>
        <p:txBody>
          <a:bodyPr/>
          <a:lstStyle>
            <a:lvl1pPr>
              <a:defRPr/>
            </a:lvl1pPr>
          </a:lstStyle>
          <a:p>
            <a:endParaRPr lang="pl-PL"/>
          </a:p>
        </p:txBody>
      </p:sp>
      <p:sp>
        <p:nvSpPr>
          <p:cNvPr id="64558" name="Rectangle 46"/>
          <p:cNvSpPr>
            <a:spLocks noGrp="1" noChangeArrowheads="1"/>
          </p:cNvSpPr>
          <p:nvPr>
            <p:ph type="sldNum" sz="quarter" idx="4"/>
          </p:nvPr>
        </p:nvSpPr>
        <p:spPr/>
        <p:txBody>
          <a:bodyPr/>
          <a:lstStyle>
            <a:lvl1pPr>
              <a:defRPr/>
            </a:lvl1pPr>
          </a:lstStyle>
          <a:p>
            <a:fld id="{9F3F2A36-1067-4EC4-87F9-140782273652}"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6BBD80D2-6969-4C00-9BFB-34920BCB9001}"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7813"/>
            <a:ext cx="2057400" cy="5853112"/>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7813"/>
            <a:ext cx="6019800" cy="5853112"/>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08491323-F656-4A66-B3C2-D00CF3F823CA}"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4618ABCB-10DF-4739-B988-5BB571825B7A}"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endParaRPr lang="pl-PL"/>
          </a:p>
        </p:txBody>
      </p:sp>
      <p:sp>
        <p:nvSpPr>
          <p:cNvPr id="5" name="Symbol zastępczy stopki 4"/>
          <p:cNvSpPr>
            <a:spLocks noGrp="1"/>
          </p:cNvSpPr>
          <p:nvPr>
            <p:ph type="ftr" sz="quarter" idx="11"/>
          </p:nvPr>
        </p:nvSpPr>
        <p:spPr/>
        <p:txBody>
          <a:bodyPr/>
          <a:lstStyle>
            <a:lvl1pPr>
              <a:defRPr/>
            </a:lvl1pPr>
          </a:lstStyle>
          <a:p>
            <a:endParaRPr lang="pl-PL"/>
          </a:p>
        </p:txBody>
      </p:sp>
      <p:sp>
        <p:nvSpPr>
          <p:cNvPr id="6" name="Symbol zastępczy numeru slajdu 5"/>
          <p:cNvSpPr>
            <a:spLocks noGrp="1"/>
          </p:cNvSpPr>
          <p:nvPr>
            <p:ph type="sldNum" sz="quarter" idx="12"/>
          </p:nvPr>
        </p:nvSpPr>
        <p:spPr/>
        <p:txBody>
          <a:bodyPr/>
          <a:lstStyle>
            <a:lvl1pPr>
              <a:defRPr/>
            </a:lvl1pPr>
          </a:lstStyle>
          <a:p>
            <a:fld id="{C120FA53-C6BC-48D4-9B5C-F2AE0061F597}"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76F7706F-D94B-46BC-A8B9-7259F92A8D3C}"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229600" cy="1143000"/>
          </a:xfrm>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lvl1pPr>
              <a:defRPr/>
            </a:lvl1pPr>
          </a:lstStyle>
          <a:p>
            <a:endParaRPr lang="pl-PL"/>
          </a:p>
        </p:txBody>
      </p:sp>
      <p:sp>
        <p:nvSpPr>
          <p:cNvPr id="8" name="Symbol zastępczy stopki 7"/>
          <p:cNvSpPr>
            <a:spLocks noGrp="1"/>
          </p:cNvSpPr>
          <p:nvPr>
            <p:ph type="ftr" sz="quarter" idx="11"/>
          </p:nvPr>
        </p:nvSpPr>
        <p:spPr/>
        <p:txBody>
          <a:bodyPr/>
          <a:lstStyle>
            <a:lvl1pPr>
              <a:defRPr/>
            </a:lvl1pPr>
          </a:lstStyle>
          <a:p>
            <a:endParaRPr lang="pl-PL"/>
          </a:p>
        </p:txBody>
      </p:sp>
      <p:sp>
        <p:nvSpPr>
          <p:cNvPr id="9" name="Symbol zastępczy numeru slajdu 8"/>
          <p:cNvSpPr>
            <a:spLocks noGrp="1"/>
          </p:cNvSpPr>
          <p:nvPr>
            <p:ph type="sldNum" sz="quarter" idx="12"/>
          </p:nvPr>
        </p:nvSpPr>
        <p:spPr/>
        <p:txBody>
          <a:bodyPr/>
          <a:lstStyle>
            <a:lvl1pPr>
              <a:defRPr/>
            </a:lvl1pPr>
          </a:lstStyle>
          <a:p>
            <a:fld id="{18804525-D9CB-40EF-8066-5CB5F861B163}"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lvl1pPr>
              <a:defRPr/>
            </a:lvl1pPr>
          </a:lstStyle>
          <a:p>
            <a:endParaRPr lang="pl-PL"/>
          </a:p>
        </p:txBody>
      </p:sp>
      <p:sp>
        <p:nvSpPr>
          <p:cNvPr id="4" name="Symbol zastępczy stopki 3"/>
          <p:cNvSpPr>
            <a:spLocks noGrp="1"/>
          </p:cNvSpPr>
          <p:nvPr>
            <p:ph type="ftr" sz="quarter" idx="11"/>
          </p:nvPr>
        </p:nvSpPr>
        <p:spPr/>
        <p:txBody>
          <a:bodyPr/>
          <a:lstStyle>
            <a:lvl1pPr>
              <a:defRPr/>
            </a:lvl1pPr>
          </a:lstStyle>
          <a:p>
            <a:endParaRPr lang="pl-PL"/>
          </a:p>
        </p:txBody>
      </p:sp>
      <p:sp>
        <p:nvSpPr>
          <p:cNvPr id="5" name="Symbol zastępczy numeru slajdu 4"/>
          <p:cNvSpPr>
            <a:spLocks noGrp="1"/>
          </p:cNvSpPr>
          <p:nvPr>
            <p:ph type="sldNum" sz="quarter" idx="12"/>
          </p:nvPr>
        </p:nvSpPr>
        <p:spPr/>
        <p:txBody>
          <a:bodyPr/>
          <a:lstStyle>
            <a:lvl1pPr>
              <a:defRPr/>
            </a:lvl1pPr>
          </a:lstStyle>
          <a:p>
            <a:fld id="{72774AB7-4E62-491D-8A9D-8E64CE50785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lvl1pPr>
          </a:lstStyle>
          <a:p>
            <a:endParaRPr lang="pl-PL"/>
          </a:p>
        </p:txBody>
      </p:sp>
      <p:sp>
        <p:nvSpPr>
          <p:cNvPr id="3" name="Symbol zastępczy stopki 2"/>
          <p:cNvSpPr>
            <a:spLocks noGrp="1"/>
          </p:cNvSpPr>
          <p:nvPr>
            <p:ph type="ftr" sz="quarter" idx="11"/>
          </p:nvPr>
        </p:nvSpPr>
        <p:spPr/>
        <p:txBody>
          <a:bodyPr/>
          <a:lstStyle>
            <a:lvl1pPr>
              <a:defRPr/>
            </a:lvl1pPr>
          </a:lstStyle>
          <a:p>
            <a:endParaRPr lang="pl-PL"/>
          </a:p>
        </p:txBody>
      </p:sp>
      <p:sp>
        <p:nvSpPr>
          <p:cNvPr id="4" name="Symbol zastępczy numeru slajdu 3"/>
          <p:cNvSpPr>
            <a:spLocks noGrp="1"/>
          </p:cNvSpPr>
          <p:nvPr>
            <p:ph type="sldNum" sz="quarter" idx="12"/>
          </p:nvPr>
        </p:nvSpPr>
        <p:spPr/>
        <p:txBody>
          <a:bodyPr/>
          <a:lstStyle>
            <a:lvl1pPr>
              <a:defRPr/>
            </a:lvl1pPr>
          </a:lstStyle>
          <a:p>
            <a:fld id="{854A3ECD-4C46-4FB2-ACA6-1221A74F886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90DCF937-55E5-4CE6-AA40-297AA512474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lvl1pPr>
              <a:defRPr/>
            </a:lvl1pPr>
          </a:lstStyle>
          <a:p>
            <a:endParaRPr lang="pl-PL"/>
          </a:p>
        </p:txBody>
      </p:sp>
      <p:sp>
        <p:nvSpPr>
          <p:cNvPr id="6" name="Symbol zastępczy stopki 5"/>
          <p:cNvSpPr>
            <a:spLocks noGrp="1"/>
          </p:cNvSpPr>
          <p:nvPr>
            <p:ph type="ftr" sz="quarter" idx="11"/>
          </p:nvPr>
        </p:nvSpPr>
        <p:spPr/>
        <p:txBody>
          <a:bodyPr/>
          <a:lstStyle>
            <a:lvl1pPr>
              <a:defRPr/>
            </a:lvl1pPr>
          </a:lstStyle>
          <a:p>
            <a:endParaRPr lang="pl-PL"/>
          </a:p>
        </p:txBody>
      </p:sp>
      <p:sp>
        <p:nvSpPr>
          <p:cNvPr id="7" name="Symbol zastępczy numeru slajdu 6"/>
          <p:cNvSpPr>
            <a:spLocks noGrp="1"/>
          </p:cNvSpPr>
          <p:nvPr>
            <p:ph type="sldNum" sz="quarter" idx="12"/>
          </p:nvPr>
        </p:nvSpPr>
        <p:spPr/>
        <p:txBody>
          <a:bodyPr/>
          <a:lstStyle>
            <a:lvl1pPr>
              <a:defRPr/>
            </a:lvl1pPr>
          </a:lstStyle>
          <a:p>
            <a:fld id="{450DE37E-62EA-4EC6-B012-424D567A925F}"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63490" name="Group 2"/>
          <p:cNvGrpSpPr>
            <a:grpSpLocks/>
          </p:cNvGrpSpPr>
          <p:nvPr/>
        </p:nvGrpSpPr>
        <p:grpSpPr bwMode="auto">
          <a:xfrm>
            <a:off x="0" y="0"/>
            <a:ext cx="9144000" cy="6856413"/>
            <a:chOff x="0" y="0"/>
            <a:chExt cx="5760" cy="4319"/>
          </a:xfrm>
        </p:grpSpPr>
        <p:sp>
          <p:nvSpPr>
            <p:cNvPr id="6349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pl-PL"/>
            </a:p>
          </p:txBody>
        </p:sp>
        <p:sp>
          <p:nvSpPr>
            <p:cNvPr id="6349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6349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pl-PL"/>
            </a:p>
          </p:txBody>
        </p:sp>
        <p:sp>
          <p:nvSpPr>
            <p:cNvPr id="6349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6349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pl-PL"/>
            </a:p>
          </p:txBody>
        </p:sp>
        <p:sp>
          <p:nvSpPr>
            <p:cNvPr id="6349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pl-PL"/>
            </a:p>
          </p:txBody>
        </p:sp>
        <p:sp>
          <p:nvSpPr>
            <p:cNvPr id="6349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pl-PL"/>
            </a:p>
          </p:txBody>
        </p:sp>
        <p:sp>
          <p:nvSpPr>
            <p:cNvPr id="6349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6349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pl-PL"/>
            </a:p>
          </p:txBody>
        </p:sp>
        <p:sp>
          <p:nvSpPr>
            <p:cNvPr id="6350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pl-PL"/>
            </a:p>
          </p:txBody>
        </p:sp>
        <p:sp>
          <p:nvSpPr>
            <p:cNvPr id="6350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pl-PL"/>
            </a:p>
          </p:txBody>
        </p:sp>
        <p:sp>
          <p:nvSpPr>
            <p:cNvPr id="6350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pl-PL"/>
            </a:p>
          </p:txBody>
        </p:sp>
        <p:sp>
          <p:nvSpPr>
            <p:cNvPr id="6350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pl-PL"/>
            </a:p>
          </p:txBody>
        </p:sp>
        <p:sp>
          <p:nvSpPr>
            <p:cNvPr id="6350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pl-PL"/>
            </a:p>
          </p:txBody>
        </p:sp>
        <p:sp>
          <p:nvSpPr>
            <p:cNvPr id="6350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pl-PL"/>
            </a:p>
          </p:txBody>
        </p:sp>
        <p:sp>
          <p:nvSpPr>
            <p:cNvPr id="6350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pl-PL"/>
            </a:p>
          </p:txBody>
        </p:sp>
        <p:sp>
          <p:nvSpPr>
            <p:cNvPr id="6350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pl-PL"/>
            </a:p>
          </p:txBody>
        </p:sp>
        <p:sp>
          <p:nvSpPr>
            <p:cNvPr id="6350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pl-PL"/>
            </a:p>
          </p:txBody>
        </p:sp>
        <p:sp>
          <p:nvSpPr>
            <p:cNvPr id="6350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pl-PL"/>
            </a:p>
          </p:txBody>
        </p:sp>
        <p:sp>
          <p:nvSpPr>
            <p:cNvPr id="6351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pl-PL"/>
            </a:p>
          </p:txBody>
        </p:sp>
        <p:sp>
          <p:nvSpPr>
            <p:cNvPr id="6351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pl-PL"/>
            </a:p>
          </p:txBody>
        </p:sp>
        <p:sp>
          <p:nvSpPr>
            <p:cNvPr id="6351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pl-PL"/>
            </a:p>
          </p:txBody>
        </p:sp>
        <p:sp>
          <p:nvSpPr>
            <p:cNvPr id="6351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pl-PL"/>
            </a:p>
          </p:txBody>
        </p:sp>
        <p:sp>
          <p:nvSpPr>
            <p:cNvPr id="6351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pl-PL"/>
            </a:p>
          </p:txBody>
        </p:sp>
        <p:sp>
          <p:nvSpPr>
            <p:cNvPr id="6351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pl-PL"/>
            </a:p>
          </p:txBody>
        </p:sp>
        <p:sp>
          <p:nvSpPr>
            <p:cNvPr id="6351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pl-PL"/>
            </a:p>
          </p:txBody>
        </p:sp>
        <p:sp>
          <p:nvSpPr>
            <p:cNvPr id="6351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pl-PL"/>
            </a:p>
          </p:txBody>
        </p:sp>
        <p:sp>
          <p:nvSpPr>
            <p:cNvPr id="6351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pl-PL"/>
            </a:p>
          </p:txBody>
        </p:sp>
        <p:sp>
          <p:nvSpPr>
            <p:cNvPr id="6351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pl-PL"/>
            </a:p>
          </p:txBody>
        </p:sp>
        <p:sp>
          <p:nvSpPr>
            <p:cNvPr id="6352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pl-PL"/>
            </a:p>
          </p:txBody>
        </p:sp>
        <p:sp>
          <p:nvSpPr>
            <p:cNvPr id="6352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pl-PL"/>
            </a:p>
          </p:txBody>
        </p:sp>
        <p:sp>
          <p:nvSpPr>
            <p:cNvPr id="6352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pl-PL"/>
            </a:p>
          </p:txBody>
        </p:sp>
        <p:sp>
          <p:nvSpPr>
            <p:cNvPr id="6352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pl-PL"/>
            </a:p>
          </p:txBody>
        </p:sp>
        <p:sp>
          <p:nvSpPr>
            <p:cNvPr id="6352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pl-PL"/>
            </a:p>
          </p:txBody>
        </p:sp>
        <p:sp>
          <p:nvSpPr>
            <p:cNvPr id="6352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pl-PL"/>
            </a:p>
          </p:txBody>
        </p:sp>
        <p:sp>
          <p:nvSpPr>
            <p:cNvPr id="6352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pl-PL"/>
            </a:p>
          </p:txBody>
        </p:sp>
        <p:grpSp>
          <p:nvGrpSpPr>
            <p:cNvPr id="63527" name="Group 39"/>
            <p:cNvGrpSpPr>
              <a:grpSpLocks/>
            </p:cNvGrpSpPr>
            <p:nvPr userDrawn="1"/>
          </p:nvGrpSpPr>
          <p:grpSpPr bwMode="auto">
            <a:xfrm>
              <a:off x="0" y="1632"/>
              <a:ext cx="5758" cy="1858"/>
              <a:chOff x="0" y="1632"/>
              <a:chExt cx="5758" cy="1858"/>
            </a:xfrm>
          </p:grpSpPr>
          <p:sp>
            <p:nvSpPr>
              <p:cNvPr id="6352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pl-PL"/>
              </a:p>
            </p:txBody>
          </p:sp>
          <p:sp>
            <p:nvSpPr>
              <p:cNvPr id="6352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pl-PL"/>
              </a:p>
            </p:txBody>
          </p:sp>
        </p:grpSp>
      </p:grpSp>
      <p:sp>
        <p:nvSpPr>
          <p:cNvPr id="63530" name="Rectangle 42"/>
          <p:cNvSpPr>
            <a:spLocks noGrp="1" noChangeArrowheads="1"/>
          </p:cNvSpPr>
          <p:nvPr>
            <p:ph type="title"/>
          </p:nvPr>
        </p:nvSpPr>
        <p:spPr bwMode="auto">
          <a:xfrm>
            <a:off x="457200" y="277813"/>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pl-PL"/>
              <a:t>Kliknij, aby edytować styl</a:t>
            </a:r>
          </a:p>
        </p:txBody>
      </p:sp>
      <p:sp>
        <p:nvSpPr>
          <p:cNvPr id="63531"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3532"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pl-PL"/>
          </a:p>
        </p:txBody>
      </p:sp>
      <p:sp>
        <p:nvSpPr>
          <p:cNvPr id="63533"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pl-PL"/>
          </a:p>
        </p:txBody>
      </p:sp>
      <p:sp>
        <p:nvSpPr>
          <p:cNvPr id="63534"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3C2243DB-9B90-4CCF-BA07-FB15EF163233}" type="slidenum">
              <a:rPr lang="pl-PL" smtClean="0"/>
              <a:pPr/>
              <a:t>‹#›</a:t>
            </a:fld>
            <a:endParaRPr lang="pl-PL"/>
          </a:p>
        </p:txBody>
      </p:sp>
    </p:spTree>
  </p:cSld>
  <p:clrMap bg1="dk2" tx1="lt1" bg2="dk1" tx2="lt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1" fontAlgn="base" hangingPunct="1">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1" fontAlgn="base" hangingPunct="1">
        <a:spcBef>
          <a:spcPct val="20000"/>
        </a:spcBef>
        <a:spcAft>
          <a:spcPct val="0"/>
        </a:spcAft>
        <a:buClr>
          <a:schemeClr val="hlink"/>
        </a:buClr>
        <a:buSzPct val="90000"/>
        <a:buFont typeface="Wingdings" pitchFamily="2"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1" fontAlgn="base" hangingPunct="1">
        <a:spcBef>
          <a:spcPct val="20000"/>
        </a:spcBef>
        <a:spcAft>
          <a:spcPct val="0"/>
        </a:spcAft>
        <a:buClr>
          <a:schemeClr val="accent2"/>
        </a:buClr>
        <a:buSzPct val="90000"/>
        <a:buFont typeface="Wingdings" pitchFamily="2"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1" fontAlgn="base" hangingPunct="1">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folHlink"/>
        </a:buClr>
        <a:buSzPct val="90000"/>
        <a:buFont typeface="Wingdings" pitchFamily="2"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8" Type="http://schemas.openxmlformats.org/officeDocument/2006/relationships/hyperlink" Target="https://oskole.detiamy.sk/clanok/pytagorova-veta-a-jej-odvodenie" TargetMode="External"/><Relationship Id="rId3" Type="http://schemas.openxmlformats.org/officeDocument/2006/relationships/hyperlink" Target="https://sk.wikipedia.org/wiki/Pravouhl%C3%BD_trojuholn%C3%ADk" TargetMode="External"/><Relationship Id="rId7" Type="http://schemas.openxmlformats.org/officeDocument/2006/relationships/hyperlink" Target="https://sk.wikipedia.org/wiki/Pytagorova_veta" TargetMode="External"/><Relationship Id="rId2" Type="http://schemas.openxmlformats.org/officeDocument/2006/relationships/hyperlink" Target="https://sk.wikipedia.org/wiki/Trojuholn%C3%ADk" TargetMode="External"/><Relationship Id="rId1" Type="http://schemas.openxmlformats.org/officeDocument/2006/relationships/slideLayout" Target="../slideLayouts/slideLayout2.xml"/><Relationship Id="rId6" Type="http://schemas.openxmlformats.org/officeDocument/2006/relationships/hyperlink" Target="https://www.priklady.eu/sk/riesene-priklady-matematika/rovinne-utvary/pravouhly-trojuholnik.alej" TargetMode="External"/><Relationship Id="rId5" Type="http://schemas.openxmlformats.org/officeDocument/2006/relationships/hyperlink" Target="https://zmaturuj.zones.sk/materialy/maturitne-temy/matematika-teoria/pravouhly-trojuholnik.pdf" TargetMode="External"/><Relationship Id="rId10" Type="http://schemas.openxmlformats.org/officeDocument/2006/relationships/image" Target="../media/image18.jpeg"/><Relationship Id="rId4" Type="http://schemas.openxmlformats.org/officeDocument/2006/relationships/hyperlink" Target="https://www.calculat.org/sk/obsah-obvod/pravouhly-trojuholnik.html" TargetMode="External"/><Relationship Id="rId9" Type="http://schemas.openxmlformats.org/officeDocument/2006/relationships/hyperlink" Target="https://referaty.aktuality.sk/pytagorova-veta/referat-22346?i9=57a88f8e6775"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folkstar.pl/photos/products/3738/mini/zdjecie-2263.jpg" TargetMode="External"/><Relationship Id="rId13" Type="http://schemas.openxmlformats.org/officeDocument/2006/relationships/hyperlink" Target="https://photos2.fotosearch.com/bthumb/CSP/CSP996/m%C4%85dry-ch%C5%82opiec-rysunek-klipart__k16063142.jpg" TargetMode="External"/><Relationship Id="rId18" Type="http://schemas.openxmlformats.org/officeDocument/2006/relationships/image" Target="../media/image6.jpeg"/><Relationship Id="rId3" Type="http://schemas.openxmlformats.org/officeDocument/2006/relationships/hyperlink" Target="http://www.zsi1.internetdsl.pl/o_szkole/kadra_pedag/publikacje/matma/semi_trojkaty.htm" TargetMode="External"/><Relationship Id="rId7" Type="http://schemas.openxmlformats.org/officeDocument/2006/relationships/hyperlink" Target="http://grim24.pl/876-thickbox_default/nozyczki-biurowe-mocne-tetis-gn280-yb-175-cm.jpg" TargetMode="External"/><Relationship Id="rId12" Type="http://schemas.openxmlformats.org/officeDocument/2006/relationships/hyperlink" Target="http://cf1-taniaksiazka.statiki.pl/images/popups/265/9788326727269.jpg" TargetMode="External"/><Relationship Id="rId17" Type="http://schemas.openxmlformats.org/officeDocument/2006/relationships/image" Target="../media/image5.jpeg"/><Relationship Id="rId2" Type="http://schemas.openxmlformats.org/officeDocument/2006/relationships/hyperlink" Target="https://www.taker.im/up/2015-09-14/14422158196265272210o.jpg" TargetMode="External"/><Relationship Id="rId16" Type="http://schemas.openxmlformats.org/officeDocument/2006/relationships/hyperlink" Target="https://ella-conseil.fr/wp-content/uploads/picto14.jpg" TargetMode="External"/><Relationship Id="rId1" Type="http://schemas.openxmlformats.org/officeDocument/2006/relationships/slideLayout" Target="../slideLayouts/slideLayout2.xml"/><Relationship Id="rId6" Type="http://schemas.openxmlformats.org/officeDocument/2006/relationships/hyperlink" Target="https://lumar-bg.com/media/100/1450.png" TargetMode="External"/><Relationship Id="rId11" Type="http://schemas.openxmlformats.org/officeDocument/2006/relationships/hyperlink" Target="https://pharmagest.com/wp-content/uploads/2015/10/groupe_quipe_optimiste-1-1024x682.jpg" TargetMode="External"/><Relationship Id="rId5" Type="http://schemas.openxmlformats.org/officeDocument/2006/relationships/hyperlink" Target="https://s5.fbcdn.pl/assets/270/1/a/fdb40843d396743dd78b4c58ef90b01acb31dd.jpg" TargetMode="External"/><Relationship Id="rId15" Type="http://schemas.openxmlformats.org/officeDocument/2006/relationships/hyperlink" Target="http://3nreazrfpnt36t6ei2v18ai1.wpengine.netdna-cdn.com/wp-content/uploads/2016/01/thumbs-up-800x450.jpg" TargetMode="External"/><Relationship Id="rId10" Type="http://schemas.openxmlformats.org/officeDocument/2006/relationships/hyperlink" Target="http://www.cisnerosyasociados.com.mx/capital_humano.png" TargetMode="External"/><Relationship Id="rId4" Type="http://schemas.openxmlformats.org/officeDocument/2006/relationships/hyperlink" Target="https://www.papiernicze.targi.pl/towary/midi/AC330INT-1.jpg" TargetMode="External"/><Relationship Id="rId9" Type="http://schemas.openxmlformats.org/officeDocument/2006/relationships/hyperlink" Target="http://lewin-brzeski.pl/download/thumbnaila/21490/praca.png" TargetMode="External"/><Relationship Id="rId14" Type="http://schemas.openxmlformats.org/officeDocument/2006/relationships/hyperlink" Target="https://www.superakwarium.pl/foto_art/1265836470.jpg"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ytuł 1"/>
          <p:cNvSpPr>
            <a:spLocks noGrp="1"/>
          </p:cNvSpPr>
          <p:nvPr>
            <p:ph type="ctrTitle" sz="quarter"/>
          </p:nvPr>
        </p:nvSpPr>
        <p:spPr>
          <a:xfrm>
            <a:off x="964397" y="2291153"/>
            <a:ext cx="7215206" cy="864096"/>
          </a:xfrm>
        </p:spPr>
        <p:txBody>
          <a:bodyPr/>
          <a:lstStyle/>
          <a:p>
            <a:r>
              <a:rPr lang="sk-SK" sz="5400" b="1" dirty="0">
                <a:solidFill>
                  <a:schemeClr val="accent4">
                    <a:lumMod val="10000"/>
                  </a:schemeClr>
                </a:solidFill>
                <a:effectLst/>
                <a:latin typeface="Times New Roman" pitchFamily="18" charset="0"/>
                <a:cs typeface="Times New Roman" pitchFamily="18" charset="0"/>
              </a:rPr>
              <a:t>Pravouhlé trojuholníky</a:t>
            </a:r>
          </a:p>
        </p:txBody>
      </p:sp>
      <p:pic>
        <p:nvPicPr>
          <p:cNvPr id="1027" name="Picture 3" descr="C:\Users\Edyta\Desktop\troj1.gif"/>
          <p:cNvPicPr>
            <a:picLocks noChangeAspect="1" noChangeArrowheads="1"/>
          </p:cNvPicPr>
          <p:nvPr/>
        </p:nvPicPr>
        <p:blipFill>
          <a:blip r:embed="rId2" cstate="print"/>
          <a:srcRect/>
          <a:stretch>
            <a:fillRect/>
          </a:stretch>
        </p:blipFill>
        <p:spPr bwMode="auto">
          <a:xfrm>
            <a:off x="2555776" y="3177410"/>
            <a:ext cx="4176464" cy="1375777"/>
          </a:xfrm>
          <a:prstGeom prst="rect">
            <a:avLst/>
          </a:prstGeom>
          <a:noFill/>
        </p:spPr>
      </p:pic>
      <p:sp>
        <p:nvSpPr>
          <p:cNvPr id="6" name="pole tekstowe 5"/>
          <p:cNvSpPr txBox="1"/>
          <p:nvPr/>
        </p:nvSpPr>
        <p:spPr>
          <a:xfrm>
            <a:off x="1527897" y="4653136"/>
            <a:ext cx="6088205" cy="1200329"/>
          </a:xfrm>
          <a:prstGeom prst="rect">
            <a:avLst/>
          </a:prstGeom>
          <a:noFill/>
        </p:spPr>
        <p:txBody>
          <a:bodyPr wrap="none" rtlCol="0">
            <a:spAutoFit/>
          </a:bodyPr>
          <a:lstStyle/>
          <a:p>
            <a:r>
              <a:rPr lang="pl-PL" dirty="0">
                <a:solidFill>
                  <a:schemeClr val="accent4">
                    <a:lumMod val="10000"/>
                  </a:schemeClr>
                </a:solidFill>
                <a:latin typeface="Times New Roman" pitchFamily="18" charset="0"/>
                <a:cs typeface="Times New Roman" pitchFamily="18" charset="0"/>
              </a:rPr>
              <a:t>WEB QUEST JE URČENÝ ŽIAKOM SIEDMEHO ROČNÍKA</a:t>
            </a:r>
          </a:p>
          <a:p>
            <a:r>
              <a:rPr lang="pl-PL" dirty="0">
                <a:solidFill>
                  <a:schemeClr val="accent4">
                    <a:lumMod val="10000"/>
                  </a:schemeClr>
                </a:solidFill>
                <a:latin typeface="Times New Roman" pitchFamily="18" charset="0"/>
                <a:cs typeface="Times New Roman" pitchFamily="18" charset="0"/>
              </a:rPr>
              <a:t>ZÁKLADNÝCH ŠKÔL</a:t>
            </a:r>
          </a:p>
          <a:p>
            <a:r>
              <a:rPr lang="pl-PL" dirty="0">
                <a:solidFill>
                  <a:schemeClr val="accent4">
                    <a:lumMod val="10000"/>
                  </a:schemeClr>
                </a:solidFill>
                <a:latin typeface="Times New Roman" pitchFamily="18" charset="0"/>
                <a:cs typeface="Times New Roman" pitchFamily="18" charset="0"/>
              </a:rPr>
              <a:t>AUTOR PROJEKTU: EDYTA WITEK- GAWENDA</a:t>
            </a:r>
          </a:p>
          <a:p>
            <a:endParaRPr lang="pl-PL" dirty="0"/>
          </a:p>
        </p:txBody>
      </p:sp>
      <p:pic>
        <p:nvPicPr>
          <p:cNvPr id="4" name="Obraz 3">
            <a:extLst>
              <a:ext uri="{FF2B5EF4-FFF2-40B4-BE49-F238E27FC236}">
                <a16:creationId xmlns="" xmlns:a16="http://schemas.microsoft.com/office/drawing/2014/main" id="{DA11EC80-B6BB-4B51-A7DD-CF701004441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7" name="Obraz 6"/>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00461"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rPr>
              <a:t>ZDROJE</a:t>
            </a:r>
          </a:p>
        </p:txBody>
      </p:sp>
      <p:sp>
        <p:nvSpPr>
          <p:cNvPr id="3" name="Symbol zastępczy zawartości 2"/>
          <p:cNvSpPr>
            <a:spLocks noGrp="1"/>
          </p:cNvSpPr>
          <p:nvPr>
            <p:ph idx="1"/>
          </p:nvPr>
        </p:nvSpPr>
        <p:spPr/>
        <p:txBody>
          <a:bodyPr/>
          <a:lstStyle/>
          <a:p>
            <a:pPr>
              <a:buNone/>
            </a:pPr>
            <a:r>
              <a:rPr lang="pl-PL" sz="2000" dirty="0" smtClean="0">
                <a:hlinkClick r:id="rId2"/>
              </a:rPr>
              <a:t>https://sk.wikipedia.org/wiki/Trojuholn%C3%ADk</a:t>
            </a:r>
            <a:endParaRPr lang="pl-PL" sz="2000" dirty="0" smtClean="0"/>
          </a:p>
          <a:p>
            <a:pPr>
              <a:buNone/>
            </a:pPr>
            <a:r>
              <a:rPr lang="pl-PL" sz="2000" dirty="0" smtClean="0">
                <a:hlinkClick r:id="rId3"/>
              </a:rPr>
              <a:t>https://sk.wikipedia.org/wiki/Pravouhl%C3%BD_trojuholn%C3%ADk</a:t>
            </a:r>
            <a:endParaRPr lang="pl-PL" sz="2000" dirty="0" smtClean="0"/>
          </a:p>
          <a:p>
            <a:pPr>
              <a:buNone/>
            </a:pPr>
            <a:r>
              <a:rPr lang="pl-PL" sz="2000" dirty="0" smtClean="0">
                <a:hlinkClick r:id="rId4"/>
              </a:rPr>
              <a:t>https://www.calculat.org/sk/obsah-obvod/pravouhly-trojuholnik.html</a:t>
            </a:r>
            <a:endParaRPr lang="pl-PL" sz="2000" dirty="0" smtClean="0"/>
          </a:p>
          <a:p>
            <a:pPr>
              <a:buNone/>
            </a:pPr>
            <a:r>
              <a:rPr lang="pl-PL" sz="2000" dirty="0" smtClean="0">
                <a:hlinkClick r:id="rId5"/>
              </a:rPr>
              <a:t>https://zmaturuj.zones.sk/materialy/maturitne-temy/matematika-teoria/pravouhly-trojuholnik.pdf</a:t>
            </a:r>
            <a:endParaRPr lang="pl-PL" sz="2000" dirty="0" smtClean="0"/>
          </a:p>
          <a:p>
            <a:pPr>
              <a:buNone/>
            </a:pPr>
            <a:r>
              <a:rPr lang="pl-PL" sz="2000" dirty="0" smtClean="0">
                <a:hlinkClick r:id="rId6"/>
              </a:rPr>
              <a:t>https://www.priklady.eu/sk/riesene-priklady-matematika/rovinne-utvary/pravouhly-trojuholnik.alej</a:t>
            </a:r>
            <a:endParaRPr lang="pl-PL" sz="2000" dirty="0" smtClean="0"/>
          </a:p>
          <a:p>
            <a:pPr>
              <a:buNone/>
            </a:pPr>
            <a:r>
              <a:rPr lang="pl-PL" sz="2000" dirty="0" smtClean="0">
                <a:hlinkClick r:id="rId7"/>
              </a:rPr>
              <a:t>https://sk.wikipedia.org/wiki/Pytagorova_veta</a:t>
            </a:r>
            <a:endParaRPr lang="pl-PL" sz="2000" dirty="0" smtClean="0"/>
          </a:p>
          <a:p>
            <a:pPr>
              <a:buNone/>
            </a:pPr>
            <a:r>
              <a:rPr lang="pl-PL" sz="2000" dirty="0" smtClean="0">
                <a:hlinkClick r:id="rId8"/>
              </a:rPr>
              <a:t>https://oskole.detiamy.sk/clanok/pytagorova-veta-a-jej-odvodenie</a:t>
            </a:r>
            <a:endParaRPr lang="pl-PL" sz="2000" dirty="0" smtClean="0"/>
          </a:p>
          <a:p>
            <a:pPr>
              <a:buNone/>
            </a:pPr>
            <a:r>
              <a:rPr lang="pl-PL" sz="2000" dirty="0" smtClean="0">
                <a:hlinkClick r:id="rId9"/>
              </a:rPr>
              <a:t>https://referaty.aktuality.sk/pytagorova-veta/referat-22346?i9=57a88f8e6775</a:t>
            </a:r>
            <a:endParaRPr lang="pl-PL" sz="2000" dirty="0" smtClean="0"/>
          </a:p>
          <a:p>
            <a:pPr>
              <a:buNone/>
            </a:pPr>
            <a:endParaRPr lang="pl-PL" sz="2000" dirty="0">
              <a:solidFill>
                <a:schemeClr val="accent4">
                  <a:lumMod val="10000"/>
                </a:schemeClr>
              </a:solidFill>
              <a:effectLst/>
            </a:endParaRPr>
          </a:p>
        </p:txBody>
      </p:sp>
      <p:pic>
        <p:nvPicPr>
          <p:cNvPr id="4098" name="Picture 2" descr="C:\Users\Edyta\Desktop\1265836470.jpg"/>
          <p:cNvPicPr>
            <a:picLocks noChangeAspect="1" noChangeArrowheads="1"/>
          </p:cNvPicPr>
          <p:nvPr/>
        </p:nvPicPr>
        <p:blipFill>
          <a:blip r:embed="rId10" cstate="print"/>
          <a:srcRect/>
          <a:stretch>
            <a:fillRect/>
          </a:stretch>
        </p:blipFill>
        <p:spPr bwMode="auto">
          <a:xfrm>
            <a:off x="7143768" y="500042"/>
            <a:ext cx="1762121" cy="152117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solidFill>
                  <a:schemeClr val="accent4">
                    <a:lumMod val="10000"/>
                  </a:schemeClr>
                </a:solidFill>
                <a:effectLst/>
              </a:rPr>
              <a:t>Hodnotenie</a:t>
            </a:r>
            <a:endParaRPr lang="pl-PL" dirty="0">
              <a:solidFill>
                <a:schemeClr val="accent4">
                  <a:lumMod val="10000"/>
                </a:schemeClr>
              </a:solidFill>
              <a:effectLst/>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800681985"/>
              </p:ext>
            </p:extLst>
          </p:nvPr>
        </p:nvGraphicFramePr>
        <p:xfrm>
          <a:off x="428596" y="1785926"/>
          <a:ext cx="8229600" cy="302260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pPr algn="ctr"/>
                      <a:r>
                        <a:rPr lang="sk-SK" b="0" noProof="0" dirty="0">
                          <a:solidFill>
                            <a:schemeClr val="accent4">
                              <a:lumMod val="10000"/>
                            </a:schemeClr>
                          </a:solidFill>
                          <a:latin typeface="Times New Roman" pitchFamily="18" charset="0"/>
                          <a:cs typeface="Times New Roman" pitchFamily="18" charset="0"/>
                        </a:rPr>
                        <a:t>Počet bodov</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1</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2</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3</a:t>
                      </a:r>
                    </a:p>
                  </a:txBody>
                  <a:tcPr/>
                </a:tc>
                <a:extLst>
                  <a:ext uri="{0D108BD9-81ED-4DB2-BD59-A6C34878D82A}">
                    <a16:rowId xmlns="" xmlns:a16="http://schemas.microsoft.com/office/drawing/2014/main" val="10000"/>
                  </a:ext>
                </a:extLst>
              </a:tr>
              <a:tr h="370840">
                <a:tc>
                  <a:txBody>
                    <a:bodyPr/>
                    <a:lstStyle/>
                    <a:p>
                      <a:r>
                        <a:rPr lang="sk-SK" sz="1800" b="0" noProof="0" dirty="0">
                          <a:solidFill>
                            <a:schemeClr val="accent4">
                              <a:lumMod val="10000"/>
                            </a:schemeClr>
                          </a:solidFill>
                          <a:latin typeface="Times New Roman" pitchFamily="18" charset="0"/>
                          <a:cs typeface="Times New Roman" pitchFamily="18" charset="0"/>
                        </a:rPr>
                        <a:t>Prezentácia plagátu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Prezentácia neúplná, nesprávny obrázok a chyby vo</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vzoroch</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Slabé využitie zdrojov.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Väčšia</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časť plagátu je urobená správne</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Drobné chyby. Dobré využitie zdrojov.</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Plagát správny,</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bez chýb</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Vyčerpávajúce využitie zdrojov. </a:t>
                      </a:r>
                    </a:p>
                  </a:txBody>
                  <a:tcPr/>
                </a:tc>
                <a:extLst>
                  <a:ext uri="{0D108BD9-81ED-4DB2-BD59-A6C34878D82A}">
                    <a16:rowId xmlns="" xmlns:a16="http://schemas.microsoft.com/office/drawing/2014/main" val="10001"/>
                  </a:ext>
                </a:extLst>
              </a:tr>
              <a:tr h="370840">
                <a:tc>
                  <a:txBody>
                    <a:bodyPr/>
                    <a:lstStyle/>
                    <a:p>
                      <a:r>
                        <a:rPr lang="sk-SK" sz="1800" b="0" noProof="0" dirty="0">
                          <a:solidFill>
                            <a:schemeClr val="accent4">
                              <a:lumMod val="10000"/>
                            </a:schemeClr>
                          </a:solidFill>
                          <a:latin typeface="Times New Roman" pitchFamily="18" charset="0"/>
                          <a:cs typeface="Times New Roman" pitchFamily="18" charset="0"/>
                        </a:rPr>
                        <a:t>Riešenie</a:t>
                      </a:r>
                      <a:r>
                        <a:rPr lang="sk-SK" sz="1800" b="0" baseline="0" noProof="0" dirty="0">
                          <a:solidFill>
                            <a:schemeClr val="accent4">
                              <a:lumMod val="10000"/>
                            </a:schemeClr>
                          </a:solidFill>
                          <a:latin typeface="Times New Roman" pitchFamily="18" charset="0"/>
                          <a:cs typeface="Times New Roman" pitchFamily="18" charset="0"/>
                        </a:rPr>
                        <a:t> úlohy</a:t>
                      </a:r>
                      <a:endParaRPr lang="sk-SK" sz="1800" b="0" noProof="0" dirty="0">
                        <a:solidFill>
                          <a:schemeClr val="accent4">
                            <a:lumMod val="10000"/>
                          </a:schemeClr>
                        </a:solidFill>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Problémy s vyriešením úlohy,</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chyby. Chýbajúce správne odpovede</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Dobré riešenie, dobré</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chyby</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Úloha riešená samostatne, bez chýb</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a:t>
                      </a:r>
                      <a:endPar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endParaRPr>
                    </a:p>
                  </a:txBody>
                  <a:tcPr/>
                </a:tc>
                <a:extLst>
                  <a:ext uri="{0D108BD9-81ED-4DB2-BD59-A6C34878D82A}">
                    <a16:rowId xmlns=""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solidFill>
                  <a:schemeClr val="accent4">
                    <a:lumMod val="10000"/>
                  </a:schemeClr>
                </a:solidFill>
                <a:effectLst/>
              </a:rPr>
              <a:t>Hodnotenie</a:t>
            </a:r>
            <a:endParaRPr lang="pl-PL" dirty="0">
              <a:solidFill>
                <a:schemeClr val="accent4">
                  <a:lumMod val="10000"/>
                </a:schemeClr>
              </a:solidFill>
              <a:effectLst/>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767344114"/>
              </p:ext>
            </p:extLst>
          </p:nvPr>
        </p:nvGraphicFramePr>
        <p:xfrm>
          <a:off x="457200" y="1600200"/>
          <a:ext cx="8229600" cy="3479800"/>
        </p:xfrm>
        <a:graphic>
          <a:graphicData uri="http://schemas.openxmlformats.org/drawingml/2006/table">
            <a:tbl>
              <a:tblPr firstRow="1" bandRow="1">
                <a:tableStyleId>{5C22544A-7EE6-4342-B048-85BDC9FD1C3A}</a:tableStyleId>
              </a:tblPr>
              <a:tblGrid>
                <a:gridCol w="2057400">
                  <a:extLst>
                    <a:ext uri="{9D8B030D-6E8A-4147-A177-3AD203B41FA5}">
                      <a16:colId xmlns="" xmlns:a16="http://schemas.microsoft.com/office/drawing/2014/main" val="20000"/>
                    </a:ext>
                  </a:extLst>
                </a:gridCol>
                <a:gridCol w="2057400">
                  <a:extLst>
                    <a:ext uri="{9D8B030D-6E8A-4147-A177-3AD203B41FA5}">
                      <a16:colId xmlns="" xmlns:a16="http://schemas.microsoft.com/office/drawing/2014/main" val="20001"/>
                    </a:ext>
                  </a:extLst>
                </a:gridCol>
                <a:gridCol w="2057400">
                  <a:extLst>
                    <a:ext uri="{9D8B030D-6E8A-4147-A177-3AD203B41FA5}">
                      <a16:colId xmlns="" xmlns:a16="http://schemas.microsoft.com/office/drawing/2014/main" val="20002"/>
                    </a:ext>
                  </a:extLst>
                </a:gridCol>
                <a:gridCol w="2057400">
                  <a:extLst>
                    <a:ext uri="{9D8B030D-6E8A-4147-A177-3AD203B41FA5}">
                      <a16:colId xmlns="" xmlns:a16="http://schemas.microsoft.com/office/drawing/2014/main" val="20003"/>
                    </a:ext>
                  </a:extLst>
                </a:gridCol>
              </a:tblGrid>
              <a:tr h="370840">
                <a:tc>
                  <a:txBody>
                    <a:bodyPr/>
                    <a:lstStyle/>
                    <a:p>
                      <a:pPr algn="ctr"/>
                      <a:r>
                        <a:rPr lang="sk-SK" b="0" noProof="0" dirty="0">
                          <a:solidFill>
                            <a:schemeClr val="accent4">
                              <a:lumMod val="10000"/>
                            </a:schemeClr>
                          </a:solidFill>
                          <a:latin typeface="Times New Roman" pitchFamily="18" charset="0"/>
                          <a:cs typeface="Times New Roman" pitchFamily="18" charset="0"/>
                        </a:rPr>
                        <a:t>Počet bodov</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1</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2</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3</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Pracovné zaangažovanie a schopnosť spolupráce</a:t>
                      </a:r>
                    </a:p>
                    <a:p>
                      <a:endParaRPr lang="sk-SK" noProof="0" dirty="0">
                        <a:solidFill>
                          <a:schemeClr val="accent4">
                            <a:lumMod val="10000"/>
                          </a:schemeClr>
                        </a:solidFill>
                        <a:latin typeface="Times New Roman" pitchFamily="18" charset="0"/>
                        <a:cs typeface="Times New Roman"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Chýbajúce zaangažovanie všetkých členov</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skupiny do kreatívnej spolupráce. Chýbajúce rozdelenie do skupín</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Dobré zaangažovanie</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všetkých členov skupiny</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Schopnosť spolupráce na uspokojivej úrovni. Veľmi dobré rozdelenie práce.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Veľmi dobré zaangažovanie všetkých členov</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skupiny</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Vzájomné motivovanie sa do práce. Schopnosť</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spolupráce v skupine na uspokojivej úrovni</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 Rozdelenie</a:t>
                      </a:r>
                      <a:r>
                        <a:rPr lang="sk-SK" sz="1800" b="0" i="0" u="none" strike="noStrike" kern="1200" baseline="0" noProof="0" dirty="0">
                          <a:solidFill>
                            <a:schemeClr val="accent4">
                              <a:lumMod val="10000"/>
                            </a:schemeClr>
                          </a:solidFill>
                          <a:latin typeface="Times New Roman" pitchFamily="18" charset="0"/>
                          <a:ea typeface="Lucida Sans Unicode" pitchFamily="2"/>
                          <a:cs typeface="Times New Roman" pitchFamily="18" charset="0"/>
                        </a:rPr>
                        <a:t> práce na vysokej úrovni</a:t>
                      </a:r>
                      <a:r>
                        <a:rPr lang="sk-SK" sz="1800" b="0" i="0" u="none" strike="noStrike" kern="1200" noProof="0" dirty="0">
                          <a:solidFill>
                            <a:schemeClr val="accent4">
                              <a:lumMod val="10000"/>
                            </a:schemeClr>
                          </a:solidFill>
                          <a:latin typeface="Times New Roman" pitchFamily="18" charset="0"/>
                          <a:ea typeface="Lucida Sans Unicode" pitchFamily="2"/>
                          <a:cs typeface="Times New Roman" pitchFamily="18" charset="0"/>
                        </a:rPr>
                        <a:t>.</a:t>
                      </a:r>
                    </a:p>
                  </a:txBody>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solidFill>
                  <a:schemeClr val="accent4">
                    <a:lumMod val="10000"/>
                  </a:schemeClr>
                </a:solidFill>
                <a:effectLst/>
              </a:rPr>
              <a:t>Hodnotenie</a:t>
            </a:r>
            <a:endParaRPr lang="pl-PL" dirty="0">
              <a:solidFill>
                <a:schemeClr val="accent4">
                  <a:lumMod val="10000"/>
                </a:schemeClr>
              </a:solidFill>
              <a:effectLst/>
            </a:endParaRP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020156737"/>
              </p:ext>
            </p:extLst>
          </p:nvPr>
        </p:nvGraphicFramePr>
        <p:xfrm>
          <a:off x="357158" y="2204863"/>
          <a:ext cx="8229600" cy="2590800"/>
        </p:xfrm>
        <a:graphic>
          <a:graphicData uri="http://schemas.openxmlformats.org/drawingml/2006/table">
            <a:tbl>
              <a:tblPr firstRow="1" bandRow="1">
                <a:tableStyleId>{5C22544A-7EE6-4342-B048-85BDC9FD1C3A}</a:tableStyleId>
              </a:tblPr>
              <a:tblGrid>
                <a:gridCol w="4114800">
                  <a:extLst>
                    <a:ext uri="{9D8B030D-6E8A-4147-A177-3AD203B41FA5}">
                      <a16:colId xmlns="" xmlns:a16="http://schemas.microsoft.com/office/drawing/2014/main" val="20000"/>
                    </a:ext>
                  </a:extLst>
                </a:gridCol>
                <a:gridCol w="4114800">
                  <a:extLst>
                    <a:ext uri="{9D8B030D-6E8A-4147-A177-3AD203B41FA5}">
                      <a16:colId xmlns="" xmlns:a16="http://schemas.microsoft.com/office/drawing/2014/main" val="20001"/>
                    </a:ext>
                  </a:extLst>
                </a:gridCol>
              </a:tblGrid>
              <a:tr h="237654">
                <a:tc>
                  <a:txBody>
                    <a:bodyPr/>
                    <a:lstStyle/>
                    <a:p>
                      <a:pPr algn="ctr"/>
                      <a:r>
                        <a:rPr lang="sk-SK" b="0" noProof="0" dirty="0">
                          <a:solidFill>
                            <a:schemeClr val="accent4">
                              <a:lumMod val="10000"/>
                            </a:schemeClr>
                          </a:solidFill>
                          <a:latin typeface="Times New Roman" pitchFamily="18" charset="0"/>
                          <a:cs typeface="Times New Roman" pitchFamily="18" charset="0"/>
                        </a:rPr>
                        <a:t>Body</a:t>
                      </a:r>
                    </a:p>
                  </a:txBody>
                  <a:tcPr/>
                </a:tc>
                <a:tc>
                  <a:txBody>
                    <a:bodyPr/>
                    <a:lstStyle/>
                    <a:p>
                      <a:pPr algn="ctr"/>
                      <a:r>
                        <a:rPr lang="sk-SK" b="0" noProof="0" dirty="0">
                          <a:solidFill>
                            <a:schemeClr val="accent4">
                              <a:lumMod val="10000"/>
                            </a:schemeClr>
                          </a:solidFill>
                          <a:latin typeface="Times New Roman" pitchFamily="18" charset="0"/>
                          <a:cs typeface="Times New Roman" pitchFamily="18" charset="0"/>
                        </a:rPr>
                        <a:t>Hodnotenie</a:t>
                      </a:r>
                    </a:p>
                  </a:txBody>
                  <a:tcPr/>
                </a:tc>
                <a:extLst>
                  <a:ext uri="{0D108BD9-81ED-4DB2-BD59-A6C34878D82A}">
                    <a16:rowId xmlns="" xmlns:a16="http://schemas.microsoft.com/office/drawing/2014/main" val="10000"/>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&lt;4</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Nedostatočný</a:t>
                      </a:r>
                    </a:p>
                  </a:txBody>
                  <a:tcPr/>
                </a:tc>
                <a:extLst>
                  <a:ext uri="{0D108BD9-81ED-4DB2-BD59-A6C34878D82A}">
                    <a16:rowId xmlns="" xmlns:a16="http://schemas.microsoft.com/office/drawing/2014/main" val="10001"/>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4</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Prípustný</a:t>
                      </a:r>
                    </a:p>
                  </a:txBody>
                  <a:tcPr/>
                </a:tc>
                <a:extLst>
                  <a:ext uri="{0D108BD9-81ED-4DB2-BD59-A6C34878D82A}">
                    <a16:rowId xmlns="" xmlns:a16="http://schemas.microsoft.com/office/drawing/2014/main" val="10002"/>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5-6</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Dostatočný</a:t>
                      </a:r>
                    </a:p>
                  </a:txBody>
                  <a:tcPr/>
                </a:tc>
                <a:extLst>
                  <a:ext uri="{0D108BD9-81ED-4DB2-BD59-A6C34878D82A}">
                    <a16:rowId xmlns="" xmlns:a16="http://schemas.microsoft.com/office/drawing/2014/main" val="10003"/>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7</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Dobrý</a:t>
                      </a:r>
                    </a:p>
                  </a:txBody>
                  <a:tcPr/>
                </a:tc>
                <a:extLst>
                  <a:ext uri="{0D108BD9-81ED-4DB2-BD59-A6C34878D82A}">
                    <a16:rowId xmlns="" xmlns:a16="http://schemas.microsoft.com/office/drawing/2014/main" val="10004"/>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8</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Veľmi dobrý</a:t>
                      </a:r>
                    </a:p>
                  </a:txBody>
                  <a:tcPr/>
                </a:tc>
                <a:extLst>
                  <a:ext uri="{0D108BD9-81ED-4DB2-BD59-A6C34878D82A}">
                    <a16:rowId xmlns="" xmlns:a16="http://schemas.microsoft.com/office/drawing/2014/main" val="10005"/>
                  </a:ext>
                </a:extLst>
              </a:tr>
              <a:tr h="370840">
                <a:tc>
                  <a:txBody>
                    <a:bodyPr/>
                    <a:lstStyle/>
                    <a:p>
                      <a:pPr algn="ctr"/>
                      <a:r>
                        <a:rPr lang="sk-SK" noProof="0" dirty="0">
                          <a:solidFill>
                            <a:schemeClr val="accent4">
                              <a:lumMod val="10000"/>
                            </a:schemeClr>
                          </a:solidFill>
                          <a:latin typeface="Times New Roman" pitchFamily="18" charset="0"/>
                          <a:cs typeface="Times New Roman" pitchFamily="18" charset="0"/>
                        </a:rPr>
                        <a:t>9</a:t>
                      </a:r>
                    </a:p>
                  </a:txBody>
                  <a:tcPr/>
                </a:tc>
                <a:tc>
                  <a:txBody>
                    <a:bodyPr/>
                    <a:lstStyle/>
                    <a:p>
                      <a:pPr algn="ctr"/>
                      <a:r>
                        <a:rPr lang="sk-SK" noProof="0" dirty="0">
                          <a:solidFill>
                            <a:schemeClr val="accent4">
                              <a:lumMod val="10000"/>
                            </a:schemeClr>
                          </a:solidFill>
                          <a:latin typeface="Times New Roman" pitchFamily="18" charset="0"/>
                          <a:cs typeface="Times New Roman" pitchFamily="18" charset="0"/>
                        </a:rPr>
                        <a:t>Výborný</a:t>
                      </a:r>
                    </a:p>
                  </a:txBody>
                  <a:tcPr/>
                </a:tc>
                <a:extLst>
                  <a:ext uri="{0D108BD9-81ED-4DB2-BD59-A6C34878D82A}">
                    <a16:rowId xmlns="" xmlns:a16="http://schemas.microsoft.com/office/drawing/2014/main" val="10006"/>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solidFill>
                  <a:schemeClr val="accent4">
                    <a:lumMod val="10000"/>
                  </a:schemeClr>
                </a:solidFill>
                <a:effectLst/>
                <a:latin typeface="Times New Roman" pitchFamily="18" charset="0"/>
                <a:cs typeface="Times New Roman" pitchFamily="18" charset="0"/>
              </a:rPr>
              <a:t>Záver</a:t>
            </a:r>
            <a:endParaRPr lang="pl-PL" dirty="0">
              <a:solidFill>
                <a:schemeClr val="accent4">
                  <a:lumMod val="10000"/>
                </a:schemeClr>
              </a:solidFill>
              <a:effectLst/>
              <a:latin typeface="Times New Roman" pitchFamily="18" charset="0"/>
              <a:cs typeface="Times New Roman" pitchFamily="18" charset="0"/>
            </a:endParaRPr>
          </a:p>
        </p:txBody>
      </p:sp>
      <p:sp>
        <p:nvSpPr>
          <p:cNvPr id="3" name="Symbol zastępczy zawartości 2"/>
          <p:cNvSpPr>
            <a:spLocks noGrp="1"/>
          </p:cNvSpPr>
          <p:nvPr>
            <p:ph idx="1"/>
          </p:nvPr>
        </p:nvSpPr>
        <p:spPr>
          <a:xfrm>
            <a:off x="428596" y="1428736"/>
            <a:ext cx="5829312" cy="4530725"/>
          </a:xfrm>
        </p:spPr>
        <p:txBody>
          <a:bodyPr/>
          <a:lstStyle/>
          <a:p>
            <a:pPr lvl="0">
              <a:buNone/>
            </a:pPr>
            <a:r>
              <a:rPr lang="sk-SK" sz="2000" b="1" dirty="0">
                <a:solidFill>
                  <a:schemeClr val="accent4">
                    <a:lumMod val="10000"/>
                  </a:schemeClr>
                </a:solidFill>
                <a:effectLst/>
                <a:latin typeface="Times New Roman" pitchFamily="18" charset="0"/>
                <a:cs typeface="Times New Roman" pitchFamily="18" charset="0"/>
              </a:rPr>
              <a:t>Čo ste sa dozvedeli pri realizácií tohto projektu?</a:t>
            </a:r>
          </a:p>
          <a:p>
            <a:pPr lvl="0">
              <a:buNone/>
            </a:pPr>
            <a:endParaRPr lang="sk-SK" sz="2000" b="1" dirty="0">
              <a:solidFill>
                <a:schemeClr val="accent4">
                  <a:lumMod val="10000"/>
                </a:schemeClr>
              </a:solidFill>
              <a:effectLst/>
              <a:latin typeface="Times New Roman" pitchFamily="18" charset="0"/>
              <a:cs typeface="Times New Roman" pitchFamily="18" charset="0"/>
            </a:endParaRP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1. Zistili ste, že pravouhlý trojuholník je veľmi „špecifický trojuholník”.</a:t>
            </a:r>
          </a:p>
          <a:p>
            <a:pPr>
              <a:lnSpc>
                <a:spcPct val="90000"/>
              </a:lnSpc>
              <a:buNone/>
            </a:pPr>
            <a:r>
              <a:rPr lang="sk-SK" sz="2000" dirty="0">
                <a:solidFill>
                  <a:schemeClr val="accent4">
                    <a:lumMod val="10000"/>
                  </a:schemeClr>
                </a:solidFill>
                <a:effectLst/>
                <a:latin typeface="Times New Roman" pitchFamily="18" charset="0"/>
                <a:cs typeface="Times New Roman" pitchFamily="18" charset="0"/>
              </a:rPr>
              <a:t>3. Mohli ste v praxi využiť Vaše vedomosti a zručnosti. </a:t>
            </a: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4. Mohli ste si zaujímavým a tvorivým spôsobom upevniť vaše vedomosti z matematiky.</a:t>
            </a: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5. Naučili ste sa deliť so svojimi vedomosťami s inými.</a:t>
            </a: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6. Naučili ste sa využívať internet ako zdroj informácií.</a:t>
            </a: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7. Naučili ste sa praktickým spôsobom využívať informácie z internetových stránok.</a:t>
            </a:r>
          </a:p>
          <a:p>
            <a:pPr lvl="0">
              <a:lnSpc>
                <a:spcPct val="90000"/>
              </a:lnSpc>
              <a:buNone/>
            </a:pPr>
            <a:r>
              <a:rPr lang="sk-SK" sz="2000" dirty="0">
                <a:solidFill>
                  <a:schemeClr val="accent4">
                    <a:lumMod val="10000"/>
                  </a:schemeClr>
                </a:solidFill>
                <a:effectLst/>
                <a:latin typeface="Times New Roman" pitchFamily="18" charset="0"/>
                <a:cs typeface="Times New Roman" pitchFamily="18" charset="0"/>
              </a:rPr>
              <a:t>8. Naučili ste sa spolupracovať v skupine.</a:t>
            </a:r>
          </a:p>
          <a:p>
            <a:pPr lvl="0">
              <a:buNone/>
            </a:pPr>
            <a:endParaRPr lang="pl-PL" b="1" dirty="0">
              <a:latin typeface="Trebuchet MS" panose="020B0603020202020204" pitchFamily="34" charset="0"/>
            </a:endParaRPr>
          </a:p>
          <a:p>
            <a:pPr>
              <a:buNone/>
            </a:pPr>
            <a:endParaRPr lang="pl-PL" dirty="0"/>
          </a:p>
        </p:txBody>
      </p:sp>
      <p:pic>
        <p:nvPicPr>
          <p:cNvPr id="1026" name="Picture 2" descr="C:\Users\Edyta\Desktop\mądry-chłopiec-rysunek-klipart__k16063142.jpg"/>
          <p:cNvPicPr>
            <a:picLocks noChangeAspect="1" noChangeArrowheads="1"/>
          </p:cNvPicPr>
          <p:nvPr/>
        </p:nvPicPr>
        <p:blipFill>
          <a:blip r:embed="rId2" cstate="print"/>
          <a:srcRect/>
          <a:stretch>
            <a:fillRect/>
          </a:stretch>
        </p:blipFill>
        <p:spPr bwMode="auto">
          <a:xfrm>
            <a:off x="6572264" y="3571876"/>
            <a:ext cx="2394854" cy="292895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7813"/>
            <a:ext cx="8543956" cy="1143000"/>
          </a:xfrm>
        </p:spPr>
        <p:txBody>
          <a:bodyPr/>
          <a:lstStyle/>
          <a:p>
            <a:pPr algn="l"/>
            <a:r>
              <a:rPr lang="sk-SK" dirty="0">
                <a:solidFill>
                  <a:schemeClr val="accent4">
                    <a:lumMod val="10000"/>
                  </a:schemeClr>
                </a:solidFill>
              </a:rPr>
              <a:t>Pokyny pre učiteľa</a:t>
            </a:r>
            <a:endParaRPr lang="sk-SK" dirty="0">
              <a:solidFill>
                <a:schemeClr val="accent4">
                  <a:lumMod val="10000"/>
                </a:schemeClr>
              </a:solidFill>
              <a:effectLst/>
            </a:endParaRPr>
          </a:p>
        </p:txBody>
      </p:sp>
      <p:sp>
        <p:nvSpPr>
          <p:cNvPr id="3" name="Symbol zastępczy zawartości 2"/>
          <p:cNvSpPr>
            <a:spLocks noGrp="1"/>
          </p:cNvSpPr>
          <p:nvPr>
            <p:ph idx="1"/>
          </p:nvPr>
        </p:nvSpPr>
        <p:spPr>
          <a:xfrm>
            <a:off x="714348" y="1285861"/>
            <a:ext cx="5357850" cy="4857783"/>
          </a:xfrm>
        </p:spPr>
        <p:txBody>
          <a:bodyPr/>
          <a:lstStyle/>
          <a:p>
            <a:pPr lvl="0">
              <a:lnSpc>
                <a:spcPct val="90000"/>
              </a:lnSpc>
              <a:spcBef>
                <a:spcPts val="475"/>
              </a:spcBef>
              <a:spcAft>
                <a:spcPts val="600"/>
              </a:spcAft>
            </a:pPr>
            <a:r>
              <a:rPr lang="sk-SK" sz="1600" dirty="0">
                <a:solidFill>
                  <a:schemeClr val="accent4">
                    <a:lumMod val="10000"/>
                  </a:schemeClr>
                </a:solidFill>
                <a:effectLst/>
                <a:latin typeface="Times New Roman" pitchFamily="18" charset="0"/>
                <a:cs typeface="Times New Roman" pitchFamily="18" charset="0"/>
              </a:rPr>
              <a:t>Rozdelenie do skupín by malo byť realizované vzhľadom na poznávacie možnosti žiakov, ich zručnosti a záujmy tak, aby boli rovnomerne rozdelené sily v jednotlivých skupinách.</a:t>
            </a:r>
          </a:p>
          <a:p>
            <a:pPr lvl="0">
              <a:lnSpc>
                <a:spcPct val="90000"/>
              </a:lnSpc>
              <a:spcBef>
                <a:spcPts val="475"/>
              </a:spcBef>
              <a:spcAft>
                <a:spcPts val="600"/>
              </a:spcAft>
            </a:pPr>
            <a:r>
              <a:rPr lang="sk-SK" sz="1600" dirty="0">
                <a:solidFill>
                  <a:schemeClr val="accent4">
                    <a:lumMod val="10000"/>
                  </a:schemeClr>
                </a:solidFill>
                <a:effectLst/>
                <a:latin typeface="Times New Roman" pitchFamily="18" charset="0"/>
                <a:cs typeface="Times New Roman" pitchFamily="18" charset="0"/>
              </a:rPr>
              <a:t>Učiteľ by mal dôkladne preanalyzovať obsah spolu so žiakmi, až kým ho žiaci úplne nepochopia. Mal by im tiež pomáhať, radiť, objasňovať, ale nemal by prácu robiť za nich, alebo im ponúkať hotové riešenia. Takáto metóda bude dobrou formou učenia sa samostatnosti.</a:t>
            </a:r>
          </a:p>
          <a:p>
            <a:pPr lvl="0">
              <a:lnSpc>
                <a:spcPct val="90000"/>
              </a:lnSpc>
              <a:spcBef>
                <a:spcPts val="475"/>
              </a:spcBef>
              <a:spcAft>
                <a:spcPts val="600"/>
              </a:spcAft>
            </a:pPr>
            <a:r>
              <a:rPr lang="sk-SK" sz="1600" dirty="0">
                <a:solidFill>
                  <a:schemeClr val="accent4">
                    <a:lumMod val="10000"/>
                  </a:schemeClr>
                </a:solidFill>
                <a:effectLst/>
                <a:latin typeface="Times New Roman" pitchFamily="18" charset="0"/>
                <a:cs typeface="Times New Roman" pitchFamily="18" charset="0"/>
              </a:rPr>
              <a:t>Učiteľ by sa mal oboznámiť s obsahom Web </a:t>
            </a:r>
            <a:r>
              <a:rPr lang="sk-SK" sz="1600" dirty="0" err="1">
                <a:solidFill>
                  <a:schemeClr val="accent4">
                    <a:lumMod val="10000"/>
                  </a:schemeClr>
                </a:solidFill>
                <a:effectLst/>
                <a:latin typeface="Times New Roman" pitchFamily="18" charset="0"/>
                <a:cs typeface="Times New Roman" pitchFamily="18" charset="0"/>
              </a:rPr>
              <a:t>Questu</a:t>
            </a:r>
            <a:r>
              <a:rPr lang="sk-SK" sz="1600" dirty="0">
                <a:solidFill>
                  <a:schemeClr val="accent4">
                    <a:lumMod val="10000"/>
                  </a:schemeClr>
                </a:solidFill>
                <a:effectLst/>
                <a:latin typeface="Times New Roman" pitchFamily="18" charset="0"/>
                <a:cs typeface="Times New Roman" pitchFamily="18" charset="0"/>
              </a:rPr>
              <a:t> s dostatočným predstihom, aby zabezpečil rekvizity potrebné na prípravu plagátu, alebo požiadal žiakov, aby ich zabezpečili.</a:t>
            </a:r>
          </a:p>
          <a:p>
            <a:pPr lvl="0">
              <a:lnSpc>
                <a:spcPct val="90000"/>
              </a:lnSpc>
              <a:spcBef>
                <a:spcPts val="475"/>
              </a:spcBef>
              <a:spcAft>
                <a:spcPts val="600"/>
              </a:spcAft>
            </a:pPr>
            <a:r>
              <a:rPr lang="sk-SK" sz="1600" dirty="0">
                <a:solidFill>
                  <a:schemeClr val="accent4">
                    <a:lumMod val="10000"/>
                  </a:schemeClr>
                </a:solidFill>
                <a:effectLst/>
                <a:latin typeface="Times New Roman" pitchFamily="18" charset="0"/>
                <a:cs typeface="Times New Roman" pitchFamily="18" charset="0"/>
              </a:rPr>
              <a:t>Učiteľ by mal pomáhať žiakom pri oboznamovaní sa so zdrojovými úlohami. Mal by im vysvetliť slová, ktoré nerozumejú alebo im odporučiť príslušný slovník, v ktorom uvedené slová nájdu.</a:t>
            </a:r>
          </a:p>
          <a:p>
            <a:pPr>
              <a:buNone/>
            </a:pPr>
            <a:endParaRPr lang="pl-PL" dirty="0"/>
          </a:p>
        </p:txBody>
      </p:sp>
      <p:pic>
        <p:nvPicPr>
          <p:cNvPr id="2050" name="Picture 2" descr="C:\Users\Edyta\Desktop\jabycfit.jpg"/>
          <p:cNvPicPr>
            <a:picLocks noChangeAspect="1" noChangeArrowheads="1"/>
          </p:cNvPicPr>
          <p:nvPr/>
        </p:nvPicPr>
        <p:blipFill>
          <a:blip r:embed="rId2" cstate="print"/>
          <a:srcRect/>
          <a:stretch>
            <a:fillRect/>
          </a:stretch>
        </p:blipFill>
        <p:spPr bwMode="auto">
          <a:xfrm>
            <a:off x="6215074" y="3857628"/>
            <a:ext cx="2667190" cy="1883363"/>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7813"/>
            <a:ext cx="8472518" cy="1143000"/>
          </a:xfrm>
        </p:spPr>
        <p:txBody>
          <a:bodyPr/>
          <a:lstStyle/>
          <a:p>
            <a:r>
              <a:rPr lang="sk-SK" dirty="0">
                <a:solidFill>
                  <a:schemeClr val="accent4">
                    <a:lumMod val="10000"/>
                  </a:schemeClr>
                </a:solidFill>
              </a:rPr>
              <a:t>Pokyny pre učiteľa</a:t>
            </a:r>
            <a:endParaRPr lang="sk-SK" dirty="0">
              <a:solidFill>
                <a:schemeClr val="accent4">
                  <a:lumMod val="10000"/>
                </a:schemeClr>
              </a:solidFill>
              <a:effectLst/>
            </a:endParaRPr>
          </a:p>
        </p:txBody>
      </p:sp>
      <p:sp>
        <p:nvSpPr>
          <p:cNvPr id="3" name="Symbol zastępczy zawartości 2"/>
          <p:cNvSpPr>
            <a:spLocks noGrp="1"/>
          </p:cNvSpPr>
          <p:nvPr>
            <p:ph idx="1"/>
          </p:nvPr>
        </p:nvSpPr>
        <p:spPr/>
        <p:txBody>
          <a:bodyPr/>
          <a:lstStyle/>
          <a:p>
            <a:pPr lvl="0">
              <a:lnSpc>
                <a:spcPct val="90000"/>
              </a:lnSpc>
              <a:spcBef>
                <a:spcPts val="475"/>
              </a:spcBef>
              <a:spcAft>
                <a:spcPts val="600"/>
              </a:spcAft>
            </a:pPr>
            <a:r>
              <a:rPr lang="sk-SK" sz="2000" dirty="0">
                <a:solidFill>
                  <a:schemeClr val="accent4">
                    <a:lumMod val="10000"/>
                  </a:schemeClr>
                </a:solidFill>
                <a:effectLst/>
                <a:latin typeface="Times New Roman" pitchFamily="18" charset="0"/>
                <a:cs typeface="Times New Roman" pitchFamily="18" charset="0"/>
              </a:rPr>
              <a:t>Čas na realizáciu projektu by mal byť prispôsobený možnostiam žiakov. Nie je presne určený.</a:t>
            </a:r>
          </a:p>
          <a:p>
            <a:pPr lvl="0">
              <a:lnSpc>
                <a:spcPct val="90000"/>
              </a:lnSpc>
              <a:spcBef>
                <a:spcPts val="475"/>
              </a:spcBef>
              <a:spcAft>
                <a:spcPts val="600"/>
              </a:spcAft>
            </a:pPr>
            <a:r>
              <a:rPr lang="sk-SK" sz="2000" dirty="0">
                <a:solidFill>
                  <a:schemeClr val="accent4">
                    <a:lumMod val="10000"/>
                  </a:schemeClr>
                </a:solidFill>
                <a:effectLst/>
                <a:latin typeface="Times New Roman" pitchFamily="18" charset="0"/>
                <a:cs typeface="Times New Roman" pitchFamily="18" charset="0"/>
              </a:rPr>
              <a:t> Možno tiež zaviesť anonymné hodnotenie žiakmi z druhej skupiny.</a:t>
            </a:r>
          </a:p>
          <a:p>
            <a:pPr lvl="0">
              <a:lnSpc>
                <a:spcPct val="90000"/>
              </a:lnSpc>
              <a:spcBef>
                <a:spcPts val="475"/>
              </a:spcBef>
              <a:spcAft>
                <a:spcPts val="600"/>
              </a:spcAft>
            </a:pPr>
            <a:r>
              <a:rPr lang="sk-SK" sz="2000" dirty="0">
                <a:solidFill>
                  <a:schemeClr val="accent4">
                    <a:lumMod val="10000"/>
                  </a:schemeClr>
                </a:solidFill>
                <a:effectLst/>
                <a:latin typeface="Times New Roman" pitchFamily="18" charset="0"/>
                <a:cs typeface="Times New Roman" pitchFamily="18" charset="0"/>
              </a:rPr>
              <a:t> Pripravené plagáty môžu visieť v triede – budú slúžiť ako didaktická pomôcka na hodiny matematiky.</a:t>
            </a:r>
          </a:p>
          <a:p>
            <a:pPr>
              <a:buNone/>
            </a:pPr>
            <a:endParaRPr lang="sk-SK" dirty="0"/>
          </a:p>
        </p:txBody>
      </p:sp>
      <p:pic>
        <p:nvPicPr>
          <p:cNvPr id="3074" name="Picture 2" descr="C:\Users\Edyta\Desktop\jabycfit.jpg"/>
          <p:cNvPicPr>
            <a:picLocks noChangeAspect="1" noChangeArrowheads="1"/>
          </p:cNvPicPr>
          <p:nvPr/>
        </p:nvPicPr>
        <p:blipFill>
          <a:blip r:embed="rId3" cstate="print"/>
          <a:srcRect/>
          <a:stretch>
            <a:fillRect/>
          </a:stretch>
        </p:blipFill>
        <p:spPr bwMode="auto">
          <a:xfrm>
            <a:off x="5357818" y="4143380"/>
            <a:ext cx="3397252" cy="2398876"/>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251520" y="1988840"/>
            <a:ext cx="8229600" cy="630907"/>
          </a:xfrm>
          <a:noFill/>
        </p:spPr>
        <p:txBody>
          <a:bodyPr/>
          <a:lstStyle/>
          <a:p>
            <a:r>
              <a:rPr lang="sk-SK" sz="3000" dirty="0"/>
              <a:t>Zdroje obrázkov použitých vo WQ</a:t>
            </a:r>
          </a:p>
        </p:txBody>
      </p:sp>
      <p:sp>
        <p:nvSpPr>
          <p:cNvPr id="3" name="Symbol zastępczy zawartości 2"/>
          <p:cNvSpPr>
            <a:spLocks noGrp="1"/>
          </p:cNvSpPr>
          <p:nvPr>
            <p:ph idx="1"/>
          </p:nvPr>
        </p:nvSpPr>
        <p:spPr>
          <a:xfrm>
            <a:off x="457200" y="2708920"/>
            <a:ext cx="7499176" cy="3422005"/>
          </a:xfrm>
        </p:spPr>
        <p:txBody>
          <a:bodyPr/>
          <a:lstStyle/>
          <a:p>
            <a:pPr>
              <a:buAutoNum type="arabicPeriod"/>
            </a:pPr>
            <a:r>
              <a:rPr lang="pl-PL" sz="1000" dirty="0">
                <a:hlinkClick r:id="rId2"/>
              </a:rPr>
              <a:t>https://www.taker.im/up/2015-09-14/14422158196265272210o.jpg</a:t>
            </a:r>
            <a:endParaRPr lang="pl-PL" sz="1000" dirty="0"/>
          </a:p>
          <a:p>
            <a:pPr>
              <a:buNone/>
            </a:pPr>
            <a:r>
              <a:rPr lang="pl-PL" sz="1000" dirty="0"/>
              <a:t>2. </a:t>
            </a:r>
            <a:r>
              <a:rPr lang="pl-PL" sz="1000" dirty="0">
                <a:hlinkClick r:id="rId3"/>
              </a:rPr>
              <a:t>http://www.zsi1.internetdsl.pl/</a:t>
            </a:r>
            <a:r>
              <a:rPr lang="pl-PL" sz="1000" dirty="0" err="1">
                <a:hlinkClick r:id="rId3"/>
              </a:rPr>
              <a:t>o_szkole</a:t>
            </a:r>
            <a:r>
              <a:rPr lang="pl-PL" sz="1000" dirty="0">
                <a:hlinkClick r:id="rId3"/>
              </a:rPr>
              <a:t>/</a:t>
            </a:r>
            <a:r>
              <a:rPr lang="pl-PL" sz="1000" dirty="0" err="1">
                <a:hlinkClick r:id="rId3"/>
              </a:rPr>
              <a:t>kadra_pedag</a:t>
            </a:r>
            <a:r>
              <a:rPr lang="pl-PL" sz="1000" dirty="0">
                <a:hlinkClick r:id="rId3"/>
              </a:rPr>
              <a:t>/publikacje/matma/</a:t>
            </a:r>
            <a:r>
              <a:rPr lang="pl-PL" sz="1000" dirty="0" err="1">
                <a:hlinkClick r:id="rId3"/>
              </a:rPr>
              <a:t>semi_trojkaty.htm</a:t>
            </a:r>
            <a:endParaRPr lang="pl-PL" sz="1000" dirty="0"/>
          </a:p>
          <a:p>
            <a:pPr>
              <a:buNone/>
            </a:pPr>
            <a:r>
              <a:rPr lang="pl-PL" sz="1000" dirty="0"/>
              <a:t>3. </a:t>
            </a:r>
            <a:r>
              <a:rPr lang="pl-PL" sz="1000" dirty="0">
                <a:hlinkClick r:id="rId4"/>
              </a:rPr>
              <a:t>https://www.papiernicze.targi.pl/towary/midi/AC330INT-1.jpg</a:t>
            </a:r>
            <a:endParaRPr lang="pl-PL" sz="1000" dirty="0"/>
          </a:p>
          <a:p>
            <a:pPr>
              <a:buNone/>
            </a:pPr>
            <a:r>
              <a:rPr lang="pl-PL" sz="1000" dirty="0"/>
              <a:t>4. </a:t>
            </a:r>
            <a:r>
              <a:rPr lang="pl-PL" sz="1000" dirty="0">
                <a:hlinkClick r:id="rId5"/>
              </a:rPr>
              <a:t>https://s5.fbcdn.pl/</a:t>
            </a:r>
            <a:r>
              <a:rPr lang="pl-PL" sz="1000" dirty="0" err="1">
                <a:hlinkClick r:id="rId5"/>
              </a:rPr>
              <a:t>assets</a:t>
            </a:r>
            <a:r>
              <a:rPr lang="pl-PL" sz="1000" dirty="0">
                <a:hlinkClick r:id="rId5"/>
              </a:rPr>
              <a:t>/270/1/a/fdb40843d396743dd78b4c58ef90b01acb31dd.jpg</a:t>
            </a:r>
            <a:endParaRPr lang="pl-PL" sz="1000" dirty="0"/>
          </a:p>
          <a:p>
            <a:pPr>
              <a:buNone/>
            </a:pPr>
            <a:r>
              <a:rPr lang="pl-PL" sz="1000" dirty="0"/>
              <a:t>5. </a:t>
            </a:r>
            <a:r>
              <a:rPr lang="pl-PL" sz="1000" dirty="0">
                <a:hlinkClick r:id="rId6"/>
              </a:rPr>
              <a:t>https://lumar-bg.com/media/100/1450.png</a:t>
            </a:r>
            <a:endParaRPr lang="pl-PL" sz="1000" dirty="0"/>
          </a:p>
          <a:p>
            <a:pPr>
              <a:buNone/>
            </a:pPr>
            <a:r>
              <a:rPr lang="pl-PL" sz="1000" dirty="0"/>
              <a:t>6. </a:t>
            </a:r>
            <a:r>
              <a:rPr lang="pl-PL" sz="1000" dirty="0">
                <a:hlinkClick r:id="rId7"/>
              </a:rPr>
              <a:t>http://grim24.pl/876-thickbox_default/nozyczki-biurowe-mocne-tetis-gn280-yb-175-cm.jpg</a:t>
            </a:r>
            <a:endParaRPr lang="pl-PL" sz="1000" dirty="0"/>
          </a:p>
          <a:p>
            <a:pPr>
              <a:buNone/>
            </a:pPr>
            <a:r>
              <a:rPr lang="pl-PL" sz="1000" dirty="0"/>
              <a:t>7. </a:t>
            </a:r>
            <a:r>
              <a:rPr lang="pl-PL" sz="1000" dirty="0">
                <a:hlinkClick r:id="rId8"/>
              </a:rPr>
              <a:t>https://folkstar.pl/photos/products/3738/mini/zdjecie-2263.jpg</a:t>
            </a:r>
            <a:endParaRPr lang="pl-PL" sz="1000" dirty="0"/>
          </a:p>
          <a:p>
            <a:pPr>
              <a:buNone/>
            </a:pPr>
            <a:r>
              <a:rPr lang="pl-PL" sz="1000" dirty="0"/>
              <a:t>8. </a:t>
            </a:r>
            <a:r>
              <a:rPr lang="pl-PL" sz="1000" dirty="0">
                <a:hlinkClick r:id="rId9"/>
              </a:rPr>
              <a:t>http://lewin-brzeski.pl/download/thumbnaila/21490/praca.png</a:t>
            </a:r>
            <a:endParaRPr lang="pl-PL" sz="1000" dirty="0"/>
          </a:p>
          <a:p>
            <a:pPr>
              <a:buNone/>
            </a:pPr>
            <a:r>
              <a:rPr lang="pl-PL" sz="1000" dirty="0"/>
              <a:t>9. </a:t>
            </a:r>
            <a:r>
              <a:rPr lang="pl-PL" sz="1000" dirty="0">
                <a:hlinkClick r:id="rId10"/>
              </a:rPr>
              <a:t>http://www.cisnerosyasociados.com.mx/capital_humano.png</a:t>
            </a:r>
            <a:endParaRPr lang="pl-PL" sz="1000" dirty="0"/>
          </a:p>
          <a:p>
            <a:pPr>
              <a:buNone/>
            </a:pPr>
            <a:r>
              <a:rPr lang="pl-PL" sz="1000" dirty="0"/>
              <a:t>10. </a:t>
            </a:r>
            <a:r>
              <a:rPr lang="pl-PL" sz="1000" dirty="0">
                <a:hlinkClick r:id="rId11"/>
              </a:rPr>
              <a:t>https://pharmagest.com/wp-content/uploads/2015/10/groupe_quipe_optimiste-1-1024x682.jpg</a:t>
            </a:r>
            <a:endParaRPr lang="pl-PL" sz="1000" dirty="0"/>
          </a:p>
          <a:p>
            <a:pPr>
              <a:buNone/>
            </a:pPr>
            <a:r>
              <a:rPr lang="pl-PL" sz="1000" dirty="0"/>
              <a:t>11. </a:t>
            </a:r>
            <a:r>
              <a:rPr lang="pl-PL" sz="1000" dirty="0">
                <a:hlinkClick r:id="rId12"/>
              </a:rPr>
              <a:t>http://cf1-taniaksiazka.statiki.pl/</a:t>
            </a:r>
            <a:r>
              <a:rPr lang="pl-PL" sz="1000" dirty="0" err="1">
                <a:hlinkClick r:id="rId12"/>
              </a:rPr>
              <a:t>images</a:t>
            </a:r>
            <a:r>
              <a:rPr lang="pl-PL" sz="1000" dirty="0">
                <a:hlinkClick r:id="rId12"/>
              </a:rPr>
              <a:t>/</a:t>
            </a:r>
            <a:r>
              <a:rPr lang="pl-PL" sz="1000" dirty="0" err="1">
                <a:hlinkClick r:id="rId12"/>
              </a:rPr>
              <a:t>popups</a:t>
            </a:r>
            <a:r>
              <a:rPr lang="pl-PL" sz="1000" dirty="0">
                <a:hlinkClick r:id="rId12"/>
              </a:rPr>
              <a:t>/265/9788326727269.jpg</a:t>
            </a:r>
            <a:endParaRPr lang="pl-PL" sz="1000" dirty="0"/>
          </a:p>
          <a:p>
            <a:pPr>
              <a:buNone/>
            </a:pPr>
            <a:r>
              <a:rPr lang="pl-PL" sz="1000" dirty="0"/>
              <a:t>12. </a:t>
            </a:r>
            <a:r>
              <a:rPr lang="pl-PL" sz="1000" dirty="0">
                <a:hlinkClick r:id="rId13"/>
              </a:rPr>
              <a:t>https://photos2.fotosearch.com/</a:t>
            </a:r>
            <a:r>
              <a:rPr lang="pl-PL" sz="1000" dirty="0" err="1">
                <a:hlinkClick r:id="rId13"/>
              </a:rPr>
              <a:t>bthumb</a:t>
            </a:r>
            <a:r>
              <a:rPr lang="pl-PL" sz="1000" dirty="0">
                <a:hlinkClick r:id="rId13"/>
              </a:rPr>
              <a:t>/CSP/CSP996/m%C4%85dry-ch%C5%82opiec-rysunek-klipart__k16063142.jpg</a:t>
            </a:r>
            <a:endParaRPr lang="pl-PL" sz="1000" dirty="0"/>
          </a:p>
          <a:p>
            <a:pPr>
              <a:buNone/>
            </a:pPr>
            <a:r>
              <a:rPr lang="pl-PL" sz="1000" dirty="0"/>
              <a:t>13. </a:t>
            </a:r>
            <a:r>
              <a:rPr lang="pl-PL" sz="1000" dirty="0">
                <a:hlinkClick r:id="rId14"/>
              </a:rPr>
              <a:t>https://www.superakwarium.pl/foto_art/1265836470.jpg</a:t>
            </a:r>
            <a:endParaRPr lang="pl-PL" sz="1000" dirty="0"/>
          </a:p>
          <a:p>
            <a:pPr>
              <a:buNone/>
            </a:pPr>
            <a:r>
              <a:rPr lang="pl-PL" sz="1000" dirty="0"/>
              <a:t>14. </a:t>
            </a:r>
            <a:r>
              <a:rPr lang="pl-PL" sz="1000" dirty="0">
                <a:hlinkClick r:id="rId15"/>
              </a:rPr>
              <a:t>http://3nreazrfpnt36t6ei2v18ai1.wpengine.netdna-cdn.com/</a:t>
            </a:r>
            <a:r>
              <a:rPr lang="pl-PL" sz="1000" dirty="0" err="1">
                <a:hlinkClick r:id="rId15"/>
              </a:rPr>
              <a:t>wp-content</a:t>
            </a:r>
            <a:r>
              <a:rPr lang="pl-PL" sz="1000" dirty="0">
                <a:hlinkClick r:id="rId15"/>
              </a:rPr>
              <a:t>/</a:t>
            </a:r>
            <a:r>
              <a:rPr lang="pl-PL" sz="1000" dirty="0" err="1">
                <a:hlinkClick r:id="rId15"/>
              </a:rPr>
              <a:t>uploads</a:t>
            </a:r>
            <a:r>
              <a:rPr lang="pl-PL" sz="1000" dirty="0">
                <a:hlinkClick r:id="rId15"/>
              </a:rPr>
              <a:t>/2016/01/thumbs-up-800x450.jpg</a:t>
            </a:r>
            <a:endParaRPr lang="pl-PL" sz="1000" dirty="0"/>
          </a:p>
          <a:p>
            <a:pPr>
              <a:buNone/>
            </a:pPr>
            <a:r>
              <a:rPr lang="pl-PL" sz="1000" dirty="0"/>
              <a:t>15. </a:t>
            </a:r>
            <a:r>
              <a:rPr lang="pl-PL" sz="1000" dirty="0">
                <a:hlinkClick r:id="rId16"/>
              </a:rPr>
              <a:t>https://ella-conseil.fr/wp-content/uploads/picto14.jpg</a:t>
            </a:r>
            <a:endParaRPr lang="pl-PL" sz="1000" dirty="0"/>
          </a:p>
          <a:p>
            <a:pPr>
              <a:buNone/>
            </a:pPr>
            <a:endParaRPr lang="pl-PL" sz="1400" dirty="0"/>
          </a:p>
          <a:p>
            <a:pPr>
              <a:buNone/>
            </a:pPr>
            <a:endParaRPr lang="pl-PL" sz="1400" dirty="0"/>
          </a:p>
        </p:txBody>
      </p:sp>
      <p:pic>
        <p:nvPicPr>
          <p:cNvPr id="5" name="Obraz 4">
            <a:extLst>
              <a:ext uri="{FF2B5EF4-FFF2-40B4-BE49-F238E27FC236}">
                <a16:creationId xmlns="" xmlns:a16="http://schemas.microsoft.com/office/drawing/2014/main" id="{CE54E977-EF01-4A83-9D68-977A034C5E88}"/>
              </a:ext>
            </a:extLst>
          </p:cNvPr>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14400" y="357166"/>
            <a:ext cx="8229600" cy="1143000"/>
          </a:xfrm>
        </p:spPr>
        <p:txBody>
          <a:bodyPr/>
          <a:lstStyle/>
          <a:p>
            <a:r>
              <a:rPr lang="sk-SK" dirty="0">
                <a:solidFill>
                  <a:schemeClr val="accent4">
                    <a:lumMod val="10000"/>
                  </a:schemeClr>
                </a:solidFill>
                <a:effectLst/>
                <a:latin typeface="Times New Roman" pitchFamily="18" charset="0"/>
                <a:cs typeface="Times New Roman" pitchFamily="18" charset="0"/>
              </a:rPr>
              <a:t>Úvod</a:t>
            </a:r>
          </a:p>
        </p:txBody>
      </p:sp>
      <p:sp>
        <p:nvSpPr>
          <p:cNvPr id="3" name="Symbol zastępczy zawartości 2"/>
          <p:cNvSpPr>
            <a:spLocks noGrp="1"/>
          </p:cNvSpPr>
          <p:nvPr>
            <p:ph idx="1"/>
          </p:nvPr>
        </p:nvSpPr>
        <p:spPr>
          <a:xfrm>
            <a:off x="3000364" y="1643050"/>
            <a:ext cx="5657832" cy="4530725"/>
          </a:xfrm>
        </p:spPr>
        <p:txBody>
          <a:bodyPr/>
          <a:lstStyle/>
          <a:p>
            <a:pPr>
              <a:buNone/>
            </a:pPr>
            <a:r>
              <a:rPr lang="sk-SK" sz="2800" dirty="0">
                <a:solidFill>
                  <a:schemeClr val="accent4">
                    <a:lumMod val="10000"/>
                  </a:schemeClr>
                </a:solidFill>
                <a:effectLst/>
                <a:latin typeface="Times New Roman" pitchFamily="18" charset="0"/>
                <a:cs typeface="Times New Roman" pitchFamily="18" charset="0"/>
              </a:rPr>
              <a:t>Vitajte mladý matematici!</a:t>
            </a:r>
          </a:p>
          <a:p>
            <a:pPr>
              <a:buNone/>
            </a:pPr>
            <a:r>
              <a:rPr lang="sk-SK" sz="2800" dirty="0">
                <a:solidFill>
                  <a:schemeClr val="accent4">
                    <a:lumMod val="10000"/>
                  </a:schemeClr>
                </a:solidFill>
                <a:effectLst/>
                <a:latin typeface="Times New Roman" pitchFamily="18" charset="0"/>
                <a:cs typeface="Times New Roman" pitchFamily="18" charset="0"/>
              </a:rPr>
              <a:t>V šiestej triete základných škôl ste spoznali pravouhlé trojuholníky. Dnes si spoločne zopakujeme vedomosti o nich. Pripravíte plagáty, ktoré Vám pomôžu zosystematizovať získané vedomosti a vyriešite úlohu o pravouhlých trojuholníkoch.</a:t>
            </a:r>
          </a:p>
          <a:p>
            <a:pPr>
              <a:buNone/>
            </a:pPr>
            <a:endParaRPr lang="pl-PL" sz="2800" dirty="0">
              <a:solidFill>
                <a:schemeClr val="accent4">
                  <a:lumMod val="10000"/>
                </a:schemeClr>
              </a:solidFill>
              <a:effectLst/>
              <a:latin typeface="Times New Roman" pitchFamily="18" charset="0"/>
              <a:cs typeface="Times New Roman" pitchFamily="18" charset="0"/>
            </a:endParaRPr>
          </a:p>
          <a:p>
            <a:pPr>
              <a:buNone/>
            </a:pPr>
            <a:r>
              <a:rPr lang="pl-PL" sz="2800" dirty="0">
                <a:solidFill>
                  <a:schemeClr val="accent4">
                    <a:lumMod val="10000"/>
                  </a:schemeClr>
                </a:solidFill>
                <a:effectLst/>
                <a:latin typeface="Times New Roman" pitchFamily="18" charset="0"/>
                <a:cs typeface="Times New Roman" pitchFamily="18" charset="0"/>
              </a:rPr>
              <a:t>                                                           </a:t>
            </a:r>
          </a:p>
          <a:p>
            <a:pPr>
              <a:buNone/>
            </a:pPr>
            <a:r>
              <a:rPr lang="pl-PL" sz="2800" dirty="0">
                <a:solidFill>
                  <a:schemeClr val="accent4">
                    <a:lumMod val="10000"/>
                  </a:schemeClr>
                </a:solidFill>
                <a:effectLst/>
                <a:latin typeface="Times New Roman" pitchFamily="18" charset="0"/>
                <a:cs typeface="Times New Roman" pitchFamily="18" charset="0"/>
              </a:rPr>
              <a:t>                                                            </a:t>
            </a:r>
          </a:p>
        </p:txBody>
      </p:sp>
      <p:pic>
        <p:nvPicPr>
          <p:cNvPr id="2050" name="Picture 2" descr="C:\Users\Edyta\Desktop\500_F_85399324_qTEX0bwozZ7JS4jn9QUiiXNIip3NM9x3.jpg"/>
          <p:cNvPicPr>
            <a:picLocks noChangeAspect="1" noChangeArrowheads="1"/>
          </p:cNvPicPr>
          <p:nvPr/>
        </p:nvPicPr>
        <p:blipFill>
          <a:blip r:embed="rId2" cstate="print"/>
          <a:srcRect/>
          <a:stretch>
            <a:fillRect/>
          </a:stretch>
        </p:blipFill>
        <p:spPr bwMode="auto">
          <a:xfrm>
            <a:off x="142844" y="2857496"/>
            <a:ext cx="2500298" cy="1990237"/>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7813"/>
            <a:ext cx="4400552" cy="1143000"/>
          </a:xfrm>
        </p:spPr>
        <p:txBody>
          <a:bodyPr/>
          <a:lstStyle/>
          <a:p>
            <a:r>
              <a:rPr lang="sk-SK" dirty="0">
                <a:solidFill>
                  <a:schemeClr val="accent4">
                    <a:lumMod val="10000"/>
                  </a:schemeClr>
                </a:solidFill>
                <a:effectLst/>
                <a:latin typeface="Times New Roman" pitchFamily="18" charset="0"/>
                <a:cs typeface="Times New Roman" pitchFamily="18" charset="0"/>
              </a:rPr>
              <a:t>Úloha</a:t>
            </a:r>
          </a:p>
        </p:txBody>
      </p:sp>
      <p:sp>
        <p:nvSpPr>
          <p:cNvPr id="3" name="Symbol zastępczy zawartości 2"/>
          <p:cNvSpPr>
            <a:spLocks noGrp="1"/>
          </p:cNvSpPr>
          <p:nvPr>
            <p:ph idx="1"/>
          </p:nvPr>
        </p:nvSpPr>
        <p:spPr>
          <a:xfrm>
            <a:off x="457200" y="1600200"/>
            <a:ext cx="4186238" cy="4114815"/>
          </a:xfrm>
        </p:spPr>
        <p:txBody>
          <a:bodyPr/>
          <a:lstStyle/>
          <a:p>
            <a:pPr marL="0" lvl="0" indent="0">
              <a:buNone/>
            </a:pPr>
            <a:r>
              <a:rPr lang="sk-SK" sz="2000" dirty="0">
                <a:solidFill>
                  <a:schemeClr val="accent4">
                    <a:lumMod val="10000"/>
                  </a:schemeClr>
                </a:solidFill>
                <a:effectLst/>
                <a:latin typeface="Times New Roman" pitchFamily="18" charset="0"/>
                <a:cs typeface="Times New Roman" pitchFamily="18" charset="0"/>
              </a:rPr>
              <a:t>Budete pracovať v skupinách. Každá skupina pripraví plagát s informáciami o vlastnostiach pravouhlého trojuholníka a vyrieši úlohu. </a:t>
            </a:r>
          </a:p>
          <a:p>
            <a:pPr marL="0" lvl="0" indent="0">
              <a:buNone/>
            </a:pPr>
            <a:r>
              <a:rPr lang="sk-SK" sz="2000" dirty="0">
                <a:solidFill>
                  <a:schemeClr val="accent4">
                    <a:lumMod val="10000"/>
                  </a:schemeClr>
                </a:solidFill>
                <a:effectLst/>
                <a:latin typeface="Times New Roman" pitchFamily="18" charset="0"/>
                <a:cs typeface="Times New Roman" pitchFamily="18" charset="0"/>
              </a:rPr>
              <a:t>Plagát by mal obsahovať obrázok pravouhlého trojuholníka, vzory pomocou ktorých sa vypočíta dĺžka jeho strán, obsah a obvod pravouhlého trojuholníka. Po ukončení práce budete prezentovať svoj plagát pred spolužiakmi a učiteľom a vypočítate úlohy na tabuli.</a:t>
            </a:r>
          </a:p>
          <a:p>
            <a:pPr marL="0" lvl="0" indent="0">
              <a:buNone/>
            </a:pPr>
            <a:endParaRPr lang="pl-PL" sz="1600" dirty="0">
              <a:solidFill>
                <a:schemeClr val="accent4">
                  <a:lumMod val="10000"/>
                </a:schemeClr>
              </a:solidFill>
              <a:effectLst/>
            </a:endParaRPr>
          </a:p>
          <a:p>
            <a:pPr>
              <a:buNone/>
            </a:pPr>
            <a:endParaRPr lang="pl-PL" dirty="0">
              <a:solidFill>
                <a:schemeClr val="accent4">
                  <a:lumMod val="10000"/>
                </a:schemeClr>
              </a:solidFill>
              <a:effectLst/>
            </a:endParaRPr>
          </a:p>
        </p:txBody>
      </p:sp>
      <p:pic>
        <p:nvPicPr>
          <p:cNvPr id="3075" name="Picture 3" descr="C:\Users\Edyta\Desktop\aafd8123450f87819e374ffc8d2b.jpg"/>
          <p:cNvPicPr>
            <a:picLocks noChangeAspect="1" noChangeArrowheads="1"/>
          </p:cNvPicPr>
          <p:nvPr/>
        </p:nvPicPr>
        <p:blipFill>
          <a:blip r:embed="rId2" cstate="print"/>
          <a:srcRect/>
          <a:stretch>
            <a:fillRect/>
          </a:stretch>
        </p:blipFill>
        <p:spPr bwMode="auto">
          <a:xfrm>
            <a:off x="4571992" y="1071546"/>
            <a:ext cx="4572008" cy="457200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latin typeface="Times New Roman" pitchFamily="18" charset="0"/>
                <a:cs typeface="Times New Roman" pitchFamily="18" charset="0"/>
              </a:rPr>
              <a:t>Proces</a:t>
            </a:r>
          </a:p>
        </p:txBody>
      </p:sp>
      <p:sp>
        <p:nvSpPr>
          <p:cNvPr id="3" name="Symbol zastępczy zawartości 2"/>
          <p:cNvSpPr>
            <a:spLocks noGrp="1"/>
          </p:cNvSpPr>
          <p:nvPr>
            <p:ph idx="1"/>
          </p:nvPr>
        </p:nvSpPr>
        <p:spPr>
          <a:xfrm>
            <a:off x="457200" y="1600200"/>
            <a:ext cx="4400552" cy="4329130"/>
          </a:xfrm>
        </p:spPr>
        <p:txBody>
          <a:bodyPr/>
          <a:lstStyle/>
          <a:p>
            <a:pPr marL="457200" lvl="0" indent="-457200">
              <a:buNone/>
            </a:pPr>
            <a:r>
              <a:rPr lang="sk-SK" sz="2400" dirty="0">
                <a:solidFill>
                  <a:schemeClr val="accent4">
                    <a:lumMod val="10000"/>
                  </a:schemeClr>
                </a:solidFill>
                <a:effectLst/>
                <a:latin typeface="Times New Roman" pitchFamily="18" charset="0"/>
                <a:cs typeface="Times New Roman" pitchFamily="18" charset="0"/>
              </a:rPr>
              <a:t>V prvej etape sa rozdelíte do troch skupín: 1. skupina, </a:t>
            </a:r>
          </a:p>
          <a:p>
            <a:pPr marL="457200" lvl="0" indent="-457200">
              <a:buNone/>
            </a:pPr>
            <a:r>
              <a:rPr lang="sk-SK" sz="2400" dirty="0">
                <a:solidFill>
                  <a:schemeClr val="accent4">
                    <a:lumMod val="10000"/>
                  </a:schemeClr>
                </a:solidFill>
                <a:effectLst/>
                <a:latin typeface="Times New Roman" pitchFamily="18" charset="0"/>
                <a:cs typeface="Times New Roman" pitchFamily="18" charset="0"/>
              </a:rPr>
              <a:t>      2. skupina a 3. skupina. Úlohou každej skupiny bude pripraviť plagát a vypočítať matematickú úlohu.</a:t>
            </a:r>
          </a:p>
          <a:p>
            <a:pPr marL="457200" lvl="0" indent="-457200">
              <a:buNone/>
            </a:pPr>
            <a:r>
              <a:rPr lang="sk-SK" sz="2400" dirty="0">
                <a:solidFill>
                  <a:schemeClr val="accent4">
                    <a:lumMod val="10000"/>
                  </a:schemeClr>
                </a:solidFill>
                <a:effectLst/>
                <a:latin typeface="Times New Roman" pitchFamily="18" charset="0"/>
                <a:cs typeface="Times New Roman" pitchFamily="18" charset="0"/>
              </a:rPr>
              <a:t>      V prípade potreby Vám učiteľ pomôže rozdeliť sa do skupín.</a:t>
            </a:r>
          </a:p>
          <a:p>
            <a:pPr>
              <a:buNone/>
            </a:pPr>
            <a:endParaRPr lang="pl-PL" dirty="0"/>
          </a:p>
        </p:txBody>
      </p:sp>
      <p:pic>
        <p:nvPicPr>
          <p:cNvPr id="19458" name="Picture 2" descr="C:\Users\Edyta\Desktop\fdb40843d396743dd78b4c58ef90b01acb31dd.jpg"/>
          <p:cNvPicPr>
            <a:picLocks noChangeAspect="1" noChangeArrowheads="1"/>
          </p:cNvPicPr>
          <p:nvPr/>
        </p:nvPicPr>
        <p:blipFill>
          <a:blip r:embed="rId2" cstate="print"/>
          <a:srcRect/>
          <a:stretch>
            <a:fillRect/>
          </a:stretch>
        </p:blipFill>
        <p:spPr bwMode="auto">
          <a:xfrm>
            <a:off x="5000628" y="2571744"/>
            <a:ext cx="3857684" cy="217271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latin typeface="Times New Roman" pitchFamily="18" charset="0"/>
                <a:cs typeface="Times New Roman" pitchFamily="18" charset="0"/>
              </a:rPr>
              <a:t>Proces</a:t>
            </a:r>
          </a:p>
        </p:txBody>
      </p:sp>
      <p:sp>
        <p:nvSpPr>
          <p:cNvPr id="3" name="Symbol zastępczy zawartości 2"/>
          <p:cNvSpPr>
            <a:spLocks noGrp="1"/>
          </p:cNvSpPr>
          <p:nvPr>
            <p:ph idx="1"/>
          </p:nvPr>
        </p:nvSpPr>
        <p:spPr>
          <a:xfrm>
            <a:off x="457200" y="1600201"/>
            <a:ext cx="8229600" cy="2828932"/>
          </a:xfrm>
        </p:spPr>
        <p:txBody>
          <a:bodyPr/>
          <a:lstStyle/>
          <a:p>
            <a:pPr marL="0" lvl="0" indent="0">
              <a:buNone/>
            </a:pPr>
            <a:r>
              <a:rPr lang="sk-SK" sz="1800" dirty="0">
                <a:solidFill>
                  <a:schemeClr val="accent4">
                    <a:lumMod val="10000"/>
                  </a:schemeClr>
                </a:solidFill>
                <a:effectLst/>
                <a:latin typeface="Times New Roman" pitchFamily="18" charset="0"/>
                <a:cs typeface="Times New Roman" pitchFamily="18" charset="0"/>
              </a:rPr>
              <a:t>Pri tvorbe plagátu nezabúdajte na to, aby práca bola:</a:t>
            </a:r>
          </a:p>
          <a:p>
            <a:pPr lvl="0">
              <a:buSzPct val="45000"/>
              <a:buNone/>
            </a:pPr>
            <a:r>
              <a:rPr lang="sk-SK" sz="1800" dirty="0">
                <a:solidFill>
                  <a:schemeClr val="accent4">
                    <a:lumMod val="10000"/>
                  </a:schemeClr>
                </a:solidFill>
                <a:effectLst/>
                <a:latin typeface="Times New Roman" pitchFamily="18" charset="0"/>
                <a:cs typeface="Times New Roman" pitchFamily="18" charset="0"/>
              </a:rPr>
              <a:t>-estetická a čitateľná.</a:t>
            </a:r>
          </a:p>
          <a:p>
            <a:pPr lvl="0">
              <a:buSzPct val="45000"/>
              <a:buNone/>
            </a:pPr>
            <a:r>
              <a:rPr lang="sk-SK" sz="1800" dirty="0">
                <a:solidFill>
                  <a:schemeClr val="accent4">
                    <a:lumMod val="10000"/>
                  </a:schemeClr>
                </a:solidFill>
                <a:effectLst/>
                <a:latin typeface="Times New Roman" pitchFamily="18" charset="0"/>
                <a:cs typeface="Times New Roman" pitchFamily="18" charset="0"/>
              </a:rPr>
              <a:t>-Aby obsahovala obrázok pravouhlého trojuholníka s vyznačením jeho strán a uhlov.</a:t>
            </a:r>
          </a:p>
          <a:p>
            <a:pPr lvl="0">
              <a:buSzPct val="45000"/>
              <a:buNone/>
            </a:pPr>
            <a:r>
              <a:rPr lang="sk-SK" sz="1800" dirty="0">
                <a:solidFill>
                  <a:schemeClr val="accent4">
                    <a:lumMod val="10000"/>
                  </a:schemeClr>
                </a:solidFill>
                <a:effectLst/>
                <a:latin typeface="Times New Roman" pitchFamily="18" charset="0"/>
                <a:cs typeface="Times New Roman" pitchFamily="18" charset="0"/>
              </a:rPr>
              <a:t>-Aby obsahovala vzory na výpočet strán, obvodu a obsahu trojuholníka.</a:t>
            </a:r>
          </a:p>
          <a:p>
            <a:pPr lvl="0">
              <a:buSzPct val="45000"/>
              <a:buNone/>
            </a:pPr>
            <a:r>
              <a:rPr lang="sk-SK" sz="1800" dirty="0">
                <a:solidFill>
                  <a:schemeClr val="accent4">
                    <a:lumMod val="10000"/>
                  </a:schemeClr>
                </a:solidFill>
                <a:effectLst/>
                <a:latin typeface="Times New Roman" pitchFamily="18" charset="0"/>
                <a:cs typeface="Times New Roman" pitchFamily="18" charset="0"/>
              </a:rPr>
              <a:t>- Počas zhrnutia práce budete prezentovať Váš plagát. </a:t>
            </a:r>
          </a:p>
          <a:p>
            <a:pPr lvl="0">
              <a:buSzPct val="45000"/>
              <a:buNone/>
            </a:pPr>
            <a:r>
              <a:rPr lang="sk-SK" sz="1800" dirty="0">
                <a:solidFill>
                  <a:schemeClr val="accent4">
                    <a:lumMod val="10000"/>
                  </a:schemeClr>
                </a:solidFill>
                <a:effectLst/>
                <a:latin typeface="Times New Roman" pitchFamily="18" charset="0"/>
                <a:cs typeface="Times New Roman" pitchFamily="18" charset="0"/>
              </a:rPr>
              <a:t>Počas riešenie úlohy nezabudnite využívať uvedené vzory.</a:t>
            </a:r>
          </a:p>
          <a:p>
            <a:pPr>
              <a:buNone/>
            </a:pPr>
            <a:endParaRPr lang="pl-PL" dirty="0"/>
          </a:p>
        </p:txBody>
      </p:sp>
      <p:pic>
        <p:nvPicPr>
          <p:cNvPr id="4098" name="Picture 2" descr="C:\Users\Edyta\Desktop\zdjecie-2263.jpg"/>
          <p:cNvPicPr>
            <a:picLocks noChangeAspect="1" noChangeArrowheads="1"/>
          </p:cNvPicPr>
          <p:nvPr/>
        </p:nvPicPr>
        <p:blipFill>
          <a:blip r:embed="rId2" cstate="print"/>
          <a:srcRect/>
          <a:stretch>
            <a:fillRect/>
          </a:stretch>
        </p:blipFill>
        <p:spPr bwMode="auto">
          <a:xfrm>
            <a:off x="214282" y="4643446"/>
            <a:ext cx="3000364" cy="2000242"/>
          </a:xfrm>
          <a:prstGeom prst="rect">
            <a:avLst/>
          </a:prstGeom>
          <a:noFill/>
        </p:spPr>
      </p:pic>
      <p:pic>
        <p:nvPicPr>
          <p:cNvPr id="4099" name="Picture 3" descr="C:\Users\Edyta\Desktop\ad00e13c902b975f9505ccb8800f1f45.jpg"/>
          <p:cNvPicPr>
            <a:picLocks noChangeAspect="1" noChangeArrowheads="1"/>
          </p:cNvPicPr>
          <p:nvPr/>
        </p:nvPicPr>
        <p:blipFill>
          <a:blip r:embed="rId3" cstate="print"/>
          <a:srcRect/>
          <a:stretch>
            <a:fillRect/>
          </a:stretch>
        </p:blipFill>
        <p:spPr bwMode="auto">
          <a:xfrm>
            <a:off x="6643702" y="428604"/>
            <a:ext cx="1891005" cy="1500198"/>
          </a:xfrm>
          <a:prstGeom prst="rect">
            <a:avLst/>
          </a:prstGeom>
          <a:noFill/>
        </p:spPr>
      </p:pic>
      <p:pic>
        <p:nvPicPr>
          <p:cNvPr id="4100" name="Picture 4" descr="C:\Users\Edyta\Desktop\0_0_productGfx_9c4ad1ac2bb49b5a47f99d9ada92d3a3.jpg"/>
          <p:cNvPicPr>
            <a:picLocks noChangeAspect="1" noChangeArrowheads="1"/>
          </p:cNvPicPr>
          <p:nvPr/>
        </p:nvPicPr>
        <p:blipFill>
          <a:blip r:embed="rId4" cstate="print"/>
          <a:srcRect/>
          <a:stretch>
            <a:fillRect/>
          </a:stretch>
        </p:blipFill>
        <p:spPr bwMode="auto">
          <a:xfrm>
            <a:off x="6357950" y="4929198"/>
            <a:ext cx="2190765" cy="1643074"/>
          </a:xfrm>
          <a:prstGeom prst="rect">
            <a:avLst/>
          </a:prstGeom>
          <a:noFill/>
        </p:spPr>
      </p:pic>
      <p:pic>
        <p:nvPicPr>
          <p:cNvPr id="4102" name="Picture 6" descr="https://media.nowaera.com.pl/catalog/product/cache/b25c25279e8128eb5e3eeb03c1e7170f/0/3/x037822.jpg.pagespeed.ic.GW2l7_J1Vx.jpg"/>
          <p:cNvPicPr>
            <a:picLocks noChangeAspect="1" noChangeArrowheads="1"/>
          </p:cNvPicPr>
          <p:nvPr/>
        </p:nvPicPr>
        <p:blipFill>
          <a:blip r:embed="rId5" cstate="print"/>
          <a:srcRect/>
          <a:stretch>
            <a:fillRect/>
          </a:stretch>
        </p:blipFill>
        <p:spPr bwMode="auto">
          <a:xfrm>
            <a:off x="4071934" y="4500570"/>
            <a:ext cx="1571636" cy="2111154"/>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latin typeface="Times New Roman" pitchFamily="18" charset="0"/>
                <a:cs typeface="Times New Roman" pitchFamily="18" charset="0"/>
              </a:rPr>
              <a:t>Proces – 1. skupina</a:t>
            </a:r>
          </a:p>
        </p:txBody>
      </p:sp>
      <p:sp>
        <p:nvSpPr>
          <p:cNvPr id="3" name="Symbol zastępczy zawartości 2"/>
          <p:cNvSpPr>
            <a:spLocks noGrp="1"/>
          </p:cNvSpPr>
          <p:nvPr>
            <p:ph idx="1"/>
          </p:nvPr>
        </p:nvSpPr>
        <p:spPr>
          <a:xfrm>
            <a:off x="428596" y="1785926"/>
            <a:ext cx="4929222" cy="4757758"/>
          </a:xfrm>
        </p:spPr>
        <p:txBody>
          <a:bodyPr/>
          <a:lstStyle/>
          <a:p>
            <a:pPr algn="ctr">
              <a:buNone/>
            </a:pPr>
            <a:r>
              <a:rPr lang="sk-SK" sz="2000" dirty="0">
                <a:solidFill>
                  <a:schemeClr val="accent4">
                    <a:lumMod val="10000"/>
                  </a:schemeClr>
                </a:solidFill>
                <a:effectLst/>
                <a:latin typeface="Times New Roman" pitchFamily="18" charset="0"/>
                <a:cs typeface="Times New Roman" pitchFamily="18" charset="0"/>
              </a:rPr>
              <a:t>Pytagorova veta:</a:t>
            </a:r>
          </a:p>
          <a:p>
            <a:pPr>
              <a:buNone/>
            </a:pPr>
            <a:r>
              <a:rPr lang="sk-SK" sz="2000" dirty="0">
                <a:solidFill>
                  <a:schemeClr val="accent4">
                    <a:lumMod val="10000"/>
                  </a:schemeClr>
                </a:solidFill>
                <a:effectLst/>
                <a:latin typeface="Times New Roman" pitchFamily="18" charset="0"/>
                <a:cs typeface="Times New Roman" pitchFamily="18" charset="0"/>
              </a:rPr>
              <a:t>-Vyhľadajte na internete informácie o Pytagorovej vete (zdroj č.1)</a:t>
            </a:r>
          </a:p>
          <a:p>
            <a:pPr>
              <a:buNone/>
            </a:pPr>
            <a:r>
              <a:rPr lang="sk-SK" sz="2000" dirty="0">
                <a:solidFill>
                  <a:schemeClr val="accent4">
                    <a:lumMod val="10000"/>
                  </a:schemeClr>
                </a:solidFill>
                <a:effectLst/>
                <a:latin typeface="Times New Roman" pitchFamily="18" charset="0"/>
                <a:cs typeface="Times New Roman" pitchFamily="18" charset="0"/>
              </a:rPr>
              <a:t>-Pripravte plagát (zdroj č.4), na ktorom bude obrázok pravouhlého trojuholníka spolu s opisom a vzorom Pytagorovej vety (zdroj č.1), vzor na výpočet obsahu a obvodu trojuholníka (zdroj č.5)</a:t>
            </a:r>
          </a:p>
          <a:p>
            <a:pPr>
              <a:buNone/>
            </a:pPr>
            <a:r>
              <a:rPr lang="sk-SK" sz="2000" dirty="0">
                <a:solidFill>
                  <a:schemeClr val="accent4">
                    <a:lumMod val="10000"/>
                  </a:schemeClr>
                </a:solidFill>
                <a:effectLst/>
                <a:latin typeface="Times New Roman" pitchFamily="18" charset="0"/>
                <a:cs typeface="Times New Roman" pitchFamily="18" charset="0"/>
              </a:rPr>
              <a:t>-V skupine vyriešte úlohu (zdroj č. 6)</a:t>
            </a:r>
          </a:p>
          <a:p>
            <a:pPr>
              <a:buNone/>
            </a:pPr>
            <a:r>
              <a:rPr lang="sk-SK" sz="2000" dirty="0">
                <a:solidFill>
                  <a:schemeClr val="accent4">
                    <a:lumMod val="10000"/>
                  </a:schemeClr>
                </a:solidFill>
                <a:effectLst/>
                <a:latin typeface="Times New Roman" pitchFamily="18" charset="0"/>
                <a:cs typeface="Times New Roman" pitchFamily="18" charset="0"/>
              </a:rPr>
              <a:t>-Prezentujte svoju prácu pred spolužiakmi a učiteľom (plagát a vypočítané úlohy).</a:t>
            </a:r>
          </a:p>
        </p:txBody>
      </p:sp>
      <p:pic>
        <p:nvPicPr>
          <p:cNvPr id="6145" name="Picture 1" descr="C:\Users\Edyta\Desktop\rece-gest-pracy-koncepcyjnej.jpg"/>
          <p:cNvPicPr>
            <a:picLocks noChangeAspect="1" noChangeArrowheads="1"/>
          </p:cNvPicPr>
          <p:nvPr/>
        </p:nvPicPr>
        <p:blipFill>
          <a:blip r:embed="rId2" cstate="print"/>
          <a:srcRect/>
          <a:stretch>
            <a:fillRect/>
          </a:stretch>
        </p:blipFill>
        <p:spPr bwMode="auto">
          <a:xfrm>
            <a:off x="5357818" y="4000504"/>
            <a:ext cx="3646142" cy="242889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latin typeface="Times New Roman" pitchFamily="18" charset="0"/>
                <a:cs typeface="Times New Roman" pitchFamily="18" charset="0"/>
              </a:rPr>
              <a:t>2. skupina</a:t>
            </a:r>
          </a:p>
        </p:txBody>
      </p:sp>
      <p:sp>
        <p:nvSpPr>
          <p:cNvPr id="3" name="Symbol zastępczy zawartości 2"/>
          <p:cNvSpPr>
            <a:spLocks noGrp="1"/>
          </p:cNvSpPr>
          <p:nvPr>
            <p:ph idx="1"/>
          </p:nvPr>
        </p:nvSpPr>
        <p:spPr>
          <a:xfrm>
            <a:off x="357158" y="1357298"/>
            <a:ext cx="5214974" cy="4757758"/>
          </a:xfrm>
        </p:spPr>
        <p:txBody>
          <a:bodyPr/>
          <a:lstStyle/>
          <a:p>
            <a:pPr algn="ctr">
              <a:buNone/>
            </a:pPr>
            <a:r>
              <a:rPr lang="sk-SK" sz="2000" dirty="0">
                <a:solidFill>
                  <a:schemeClr val="accent4">
                    <a:lumMod val="10000"/>
                  </a:schemeClr>
                </a:solidFill>
                <a:effectLst/>
                <a:latin typeface="Times New Roman" pitchFamily="18" charset="0"/>
                <a:cs typeface="Times New Roman" pitchFamily="18" charset="0"/>
              </a:rPr>
              <a:t>30, 60 a 90 stupňový trojuholník:</a:t>
            </a:r>
          </a:p>
          <a:p>
            <a:pPr>
              <a:buNone/>
            </a:pPr>
            <a:r>
              <a:rPr lang="sk-SK" sz="2000" dirty="0">
                <a:solidFill>
                  <a:schemeClr val="accent4">
                    <a:lumMod val="10000"/>
                  </a:schemeClr>
                </a:solidFill>
                <a:effectLst/>
                <a:latin typeface="Times New Roman" pitchFamily="18" charset="0"/>
                <a:cs typeface="Times New Roman" pitchFamily="18" charset="0"/>
              </a:rPr>
              <a:t>-Vyhľadajte na internete informácie o trojuholníkoch s uhlami 30, 60 a 90 stupňov (zdroj č.2)</a:t>
            </a:r>
          </a:p>
          <a:p>
            <a:pPr>
              <a:buNone/>
            </a:pPr>
            <a:r>
              <a:rPr lang="sk-SK" sz="2000" dirty="0">
                <a:solidFill>
                  <a:schemeClr val="accent4">
                    <a:lumMod val="10000"/>
                  </a:schemeClr>
                </a:solidFill>
                <a:effectLst/>
                <a:latin typeface="Times New Roman" pitchFamily="18" charset="0"/>
                <a:cs typeface="Times New Roman" pitchFamily="18" charset="0"/>
              </a:rPr>
              <a:t>-Pripravte plagát (zdroj č.4), na ktorom sa bude nachádzať obrázok pravouhlého trojuholníka spolu s opisom a vzorom na výpočet strán trojuholníka 30, 60 a 90 (zdroj č.2), vzor na výpočet obsahu a obvodu trojuholníka (zdroj č.5).</a:t>
            </a:r>
          </a:p>
          <a:p>
            <a:pPr>
              <a:buNone/>
            </a:pPr>
            <a:r>
              <a:rPr lang="pl-PL" sz="2000" dirty="0">
                <a:solidFill>
                  <a:schemeClr val="accent4">
                    <a:lumMod val="10000"/>
                  </a:schemeClr>
                </a:solidFill>
                <a:effectLst/>
                <a:latin typeface="Times New Roman" pitchFamily="18" charset="0"/>
                <a:cs typeface="Times New Roman" pitchFamily="18" charset="0"/>
              </a:rPr>
              <a:t>-</a:t>
            </a:r>
            <a:r>
              <a:rPr lang="sk-SK" sz="2000" dirty="0">
                <a:solidFill>
                  <a:schemeClr val="accent4">
                    <a:lumMod val="10000"/>
                  </a:schemeClr>
                </a:solidFill>
                <a:effectLst/>
                <a:latin typeface="Times New Roman" pitchFamily="18" charset="0"/>
                <a:cs typeface="Times New Roman" pitchFamily="18" charset="0"/>
              </a:rPr>
              <a:t>V skupine vyriešte úlohu (zdroj č. 7)</a:t>
            </a:r>
          </a:p>
          <a:p>
            <a:pPr>
              <a:buNone/>
            </a:pPr>
            <a:r>
              <a:rPr lang="sk-SK" sz="2000" dirty="0">
                <a:solidFill>
                  <a:schemeClr val="accent4">
                    <a:lumMod val="10000"/>
                  </a:schemeClr>
                </a:solidFill>
                <a:effectLst/>
                <a:latin typeface="Times New Roman" pitchFamily="18" charset="0"/>
                <a:cs typeface="Times New Roman" pitchFamily="18" charset="0"/>
              </a:rPr>
              <a:t>-Prezentujte svoju prácu pred spolužiakmi a učiteľom ( plagát a vyriešenú úlohu).</a:t>
            </a:r>
          </a:p>
          <a:p>
            <a:pPr>
              <a:buNone/>
            </a:pPr>
            <a:endParaRPr lang="pl-PL" dirty="0">
              <a:solidFill>
                <a:schemeClr val="accent4">
                  <a:lumMod val="10000"/>
                </a:schemeClr>
              </a:solidFill>
              <a:effectLst/>
            </a:endParaRPr>
          </a:p>
        </p:txBody>
      </p:sp>
      <p:pic>
        <p:nvPicPr>
          <p:cNvPr id="20482" name="Picture 2" descr="C:\Users\Edyta\Desktop\praca.png"/>
          <p:cNvPicPr>
            <a:picLocks noChangeAspect="1" noChangeArrowheads="1"/>
          </p:cNvPicPr>
          <p:nvPr/>
        </p:nvPicPr>
        <p:blipFill>
          <a:blip r:embed="rId2" cstate="print"/>
          <a:srcRect/>
          <a:stretch>
            <a:fillRect/>
          </a:stretch>
        </p:blipFill>
        <p:spPr bwMode="auto">
          <a:xfrm>
            <a:off x="5572132" y="2285992"/>
            <a:ext cx="3333750" cy="2533650"/>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latin typeface="Times New Roman" pitchFamily="18" charset="0"/>
                <a:cs typeface="Times New Roman" pitchFamily="18" charset="0"/>
              </a:rPr>
              <a:t>3. skupina</a:t>
            </a:r>
          </a:p>
        </p:txBody>
      </p:sp>
      <p:sp>
        <p:nvSpPr>
          <p:cNvPr id="3" name="Symbol zastępczy zawartości 2"/>
          <p:cNvSpPr>
            <a:spLocks noGrp="1"/>
          </p:cNvSpPr>
          <p:nvPr>
            <p:ph idx="1"/>
          </p:nvPr>
        </p:nvSpPr>
        <p:spPr>
          <a:xfrm>
            <a:off x="285720" y="1357298"/>
            <a:ext cx="5143536" cy="4530725"/>
          </a:xfrm>
        </p:spPr>
        <p:txBody>
          <a:bodyPr/>
          <a:lstStyle/>
          <a:p>
            <a:pPr algn="ctr">
              <a:buNone/>
            </a:pPr>
            <a:r>
              <a:rPr lang="sk-SK" sz="2000" dirty="0">
                <a:solidFill>
                  <a:schemeClr val="accent4">
                    <a:lumMod val="10000"/>
                  </a:schemeClr>
                </a:solidFill>
                <a:effectLst/>
                <a:latin typeface="Times New Roman" pitchFamily="18" charset="0"/>
                <a:cs typeface="Times New Roman" pitchFamily="18" charset="0"/>
              </a:rPr>
              <a:t>45, 45 a 90 stupňový trojuholník:</a:t>
            </a:r>
          </a:p>
          <a:p>
            <a:pPr>
              <a:buNone/>
            </a:pPr>
            <a:r>
              <a:rPr lang="sk-SK" sz="2000" dirty="0">
                <a:solidFill>
                  <a:schemeClr val="accent4">
                    <a:lumMod val="10000"/>
                  </a:schemeClr>
                </a:solidFill>
                <a:effectLst/>
                <a:latin typeface="Times New Roman" pitchFamily="18" charset="0"/>
                <a:cs typeface="Times New Roman" pitchFamily="18" charset="0"/>
              </a:rPr>
              <a:t>-Vyhľadajte na internete informácie o trojuholníku s uhlami 45, 45 a 45 stupňov (zdroj č. 3)</a:t>
            </a:r>
          </a:p>
          <a:p>
            <a:pPr>
              <a:buNone/>
            </a:pPr>
            <a:r>
              <a:rPr lang="sk-SK" sz="2000" dirty="0">
                <a:solidFill>
                  <a:schemeClr val="accent4">
                    <a:lumMod val="10000"/>
                  </a:schemeClr>
                </a:solidFill>
                <a:effectLst/>
                <a:latin typeface="Times New Roman" pitchFamily="18" charset="0"/>
                <a:cs typeface="Times New Roman" pitchFamily="18" charset="0"/>
              </a:rPr>
              <a:t>-Pripravte plagát (zdroj č. 4), na ktorom bude obrázok pravouhlého trojuholníka spolu s jeho opisom a vzory na výpočet strán trojuholníka 45, 45 a 90 (zdroj č. 3), vzor na výpočet obsahu a obvodu trojuholníka (zdroj č. 5).</a:t>
            </a:r>
          </a:p>
          <a:p>
            <a:pPr>
              <a:buNone/>
            </a:pPr>
            <a:r>
              <a:rPr lang="sk-SK" sz="2000" dirty="0">
                <a:solidFill>
                  <a:schemeClr val="accent4">
                    <a:lumMod val="10000"/>
                  </a:schemeClr>
                </a:solidFill>
                <a:effectLst/>
                <a:latin typeface="Times New Roman" pitchFamily="18" charset="0"/>
                <a:cs typeface="Times New Roman" pitchFamily="18" charset="0"/>
              </a:rPr>
              <a:t>-V skupine vyriešte úlohu (zdroj č. 8)</a:t>
            </a:r>
          </a:p>
          <a:p>
            <a:pPr>
              <a:buNone/>
            </a:pPr>
            <a:r>
              <a:rPr lang="sk-SK" sz="2000" dirty="0">
                <a:solidFill>
                  <a:schemeClr val="accent4">
                    <a:lumMod val="10000"/>
                  </a:schemeClr>
                </a:solidFill>
                <a:effectLst/>
                <a:latin typeface="Times New Roman" pitchFamily="18" charset="0"/>
                <a:cs typeface="Times New Roman" pitchFamily="18" charset="0"/>
              </a:rPr>
              <a:t>-Prezentujte svoju prácu pred spolužiakmi a učiteľom ( plagát aj riešenie úlohy).</a:t>
            </a:r>
          </a:p>
          <a:p>
            <a:pPr>
              <a:buNone/>
            </a:pPr>
            <a:endParaRPr lang="pl-PL" dirty="0">
              <a:solidFill>
                <a:schemeClr val="accent4">
                  <a:lumMod val="10000"/>
                </a:schemeClr>
              </a:solidFill>
              <a:effectLst/>
            </a:endParaRPr>
          </a:p>
        </p:txBody>
      </p:sp>
      <p:pic>
        <p:nvPicPr>
          <p:cNvPr id="21506" name="Picture 2" descr="C:\Users\Edyta\Desktop\praca.gif"/>
          <p:cNvPicPr>
            <a:picLocks noChangeAspect="1" noChangeArrowheads="1"/>
          </p:cNvPicPr>
          <p:nvPr/>
        </p:nvPicPr>
        <p:blipFill>
          <a:blip r:embed="rId2" cstate="print"/>
          <a:srcRect/>
          <a:stretch>
            <a:fillRect/>
          </a:stretch>
        </p:blipFill>
        <p:spPr bwMode="auto">
          <a:xfrm>
            <a:off x="5500694" y="3786190"/>
            <a:ext cx="3413851" cy="257176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solidFill>
                  <a:schemeClr val="accent4">
                    <a:lumMod val="10000"/>
                  </a:schemeClr>
                </a:solidFill>
                <a:effectLst/>
              </a:rPr>
              <a:t>Proces</a:t>
            </a:r>
          </a:p>
        </p:txBody>
      </p:sp>
      <p:sp>
        <p:nvSpPr>
          <p:cNvPr id="3" name="Symbol zastępczy zawartości 2"/>
          <p:cNvSpPr>
            <a:spLocks noGrp="1"/>
          </p:cNvSpPr>
          <p:nvPr>
            <p:ph idx="1"/>
          </p:nvPr>
        </p:nvSpPr>
        <p:spPr>
          <a:xfrm>
            <a:off x="428596" y="1500174"/>
            <a:ext cx="5829312" cy="4530725"/>
          </a:xfrm>
        </p:spPr>
        <p:txBody>
          <a:bodyPr/>
          <a:lstStyle/>
          <a:p>
            <a:pPr marL="0" indent="0">
              <a:lnSpc>
                <a:spcPct val="90000"/>
              </a:lnSpc>
              <a:buNone/>
            </a:pPr>
            <a:r>
              <a:rPr lang="pl-PL" sz="2000" dirty="0">
                <a:solidFill>
                  <a:srgbClr val="FFFFFF"/>
                </a:solidFill>
                <a:latin typeface="Times New Roman" pitchFamily="18" charset="0"/>
                <a:cs typeface="Times New Roman" pitchFamily="18" charset="0"/>
              </a:rPr>
              <a:t> </a:t>
            </a:r>
            <a:r>
              <a:rPr lang="sk-SK" sz="2400" dirty="0">
                <a:solidFill>
                  <a:schemeClr val="accent4">
                    <a:lumMod val="10000"/>
                  </a:schemeClr>
                </a:solidFill>
                <a:effectLst/>
                <a:latin typeface="Times New Roman" pitchFamily="18" charset="0"/>
                <a:cs typeface="Times New Roman" pitchFamily="18" charset="0"/>
              </a:rPr>
              <a:t>Každá skupina bude na konci prezentovať svoj plagát a riešenie svojich úloh.</a:t>
            </a:r>
          </a:p>
          <a:p>
            <a:pPr marL="0" indent="0">
              <a:lnSpc>
                <a:spcPct val="90000"/>
              </a:lnSpc>
              <a:buNone/>
            </a:pPr>
            <a:r>
              <a:rPr lang="sk-SK" sz="2400" dirty="0">
                <a:solidFill>
                  <a:schemeClr val="accent4">
                    <a:lumMod val="10000"/>
                  </a:schemeClr>
                </a:solidFill>
                <a:effectLst/>
                <a:latin typeface="Times New Roman" pitchFamily="18" charset="0"/>
                <a:cs typeface="Times New Roman" pitchFamily="18" charset="0"/>
              </a:rPr>
              <a:t>Vaša práca bude hodnotená učiteľom. Nezabúdajte na dôležité zásady:</a:t>
            </a:r>
          </a:p>
          <a:p>
            <a:pPr lvl="0">
              <a:lnSpc>
                <a:spcPct val="90000"/>
              </a:lnSpc>
              <a:buChar char="-"/>
            </a:pPr>
            <a:r>
              <a:rPr lang="sk-SK" sz="2400" dirty="0">
                <a:solidFill>
                  <a:schemeClr val="accent4">
                    <a:lumMod val="10000"/>
                  </a:schemeClr>
                </a:solidFill>
                <a:effectLst/>
                <a:latin typeface="Times New Roman" pitchFamily="18" charset="0"/>
                <a:cs typeface="Times New Roman" pitchFamily="18" charset="0"/>
              </a:rPr>
              <a:t>Váš plagát budete prezentovať pred celou triedou, preto ho pripravte esteticky a čitateľne.</a:t>
            </a:r>
          </a:p>
          <a:p>
            <a:pPr lvl="0">
              <a:lnSpc>
                <a:spcPct val="90000"/>
              </a:lnSpc>
              <a:buChar char="-"/>
            </a:pPr>
            <a:r>
              <a:rPr lang="sk-SK" sz="2400" dirty="0">
                <a:solidFill>
                  <a:schemeClr val="accent4">
                    <a:lumMod val="10000"/>
                  </a:schemeClr>
                </a:solidFill>
                <a:effectLst/>
                <a:latin typeface="Times New Roman" pitchFamily="18" charset="0"/>
                <a:cs typeface="Times New Roman" pitchFamily="18" charset="0"/>
              </a:rPr>
              <a:t>Úlohu by ste mali riešiť na tabuli – nezabudnite sa na to dobre pripraviť.</a:t>
            </a:r>
          </a:p>
          <a:p>
            <a:pPr lvl="0">
              <a:lnSpc>
                <a:spcPct val="90000"/>
              </a:lnSpc>
              <a:buChar char="-"/>
            </a:pPr>
            <a:r>
              <a:rPr lang="sk-SK" sz="2400" dirty="0">
                <a:solidFill>
                  <a:schemeClr val="accent4">
                    <a:lumMod val="10000"/>
                  </a:schemeClr>
                </a:solidFill>
                <a:effectLst/>
                <a:latin typeface="Times New Roman" pitchFamily="18" charset="0"/>
                <a:cs typeface="Times New Roman" pitchFamily="18" charset="0"/>
              </a:rPr>
              <a:t>Každý z Vás by sa mal snažiť a byť zaangažovaný do práce. Mali by ste navzájom spolupracovať.</a:t>
            </a:r>
          </a:p>
          <a:p>
            <a:pPr marL="0" lvl="0" indent="0">
              <a:lnSpc>
                <a:spcPct val="90000"/>
              </a:lnSpc>
              <a:buNone/>
            </a:pPr>
            <a:r>
              <a:rPr lang="pl-PL" sz="2400" dirty="0">
                <a:solidFill>
                  <a:schemeClr val="accent4">
                    <a:lumMod val="10000"/>
                  </a:schemeClr>
                </a:solidFill>
                <a:effectLst/>
                <a:latin typeface="Times New Roman" pitchFamily="18" charset="0"/>
                <a:cs typeface="Times New Roman" pitchFamily="18" charset="0"/>
              </a:rPr>
              <a:t>       PRAJEME VÁM PRÍJEMNÚ PRÁCU A SPOLUPRÁCU</a:t>
            </a:r>
            <a:r>
              <a:rPr lang="pl-PL" sz="2400" dirty="0">
                <a:solidFill>
                  <a:schemeClr val="accent4">
                    <a:lumMod val="10000"/>
                  </a:schemeClr>
                </a:solidFill>
                <a:effectLst/>
                <a:latin typeface="Times New Roman" pitchFamily="18" charset="0"/>
                <a:cs typeface="Times New Roman" pitchFamily="18" charset="0"/>
                <a:sym typeface="Wingdings" panose="05000000000000000000" pitchFamily="2" charset="2"/>
              </a:rPr>
              <a:t></a:t>
            </a:r>
            <a:endParaRPr lang="pl-PL" sz="2400" dirty="0">
              <a:solidFill>
                <a:schemeClr val="accent4">
                  <a:lumMod val="10000"/>
                </a:schemeClr>
              </a:solidFill>
              <a:effectLst/>
              <a:latin typeface="Times New Roman" pitchFamily="18" charset="0"/>
              <a:cs typeface="Times New Roman" pitchFamily="18" charset="0"/>
            </a:endParaRPr>
          </a:p>
          <a:p>
            <a:pPr>
              <a:buNone/>
            </a:pPr>
            <a:endParaRPr lang="pl-PL" dirty="0"/>
          </a:p>
        </p:txBody>
      </p:sp>
      <p:pic>
        <p:nvPicPr>
          <p:cNvPr id="5122" name="Picture 2" descr="C:\Users\Edyta\Desktop\thumbs-up-800x450.jpg"/>
          <p:cNvPicPr>
            <a:picLocks noChangeAspect="1" noChangeArrowheads="1"/>
          </p:cNvPicPr>
          <p:nvPr/>
        </p:nvPicPr>
        <p:blipFill>
          <a:blip r:embed="rId2" cstate="print"/>
          <a:srcRect/>
          <a:stretch>
            <a:fillRect/>
          </a:stretch>
        </p:blipFill>
        <p:spPr bwMode="auto">
          <a:xfrm>
            <a:off x="6572264" y="4929198"/>
            <a:ext cx="2438400" cy="1371600"/>
          </a:xfrm>
          <a:prstGeom prst="rect">
            <a:avLst/>
          </a:prstGeom>
          <a:noFill/>
        </p:spPr>
      </p:pic>
    </p:spTree>
  </p:cSld>
  <p:clrMapOvr>
    <a:masterClrMapping/>
  </p:clrMapOvr>
</p:sld>
</file>

<file path=ppt/theme/theme1.xml><?xml version="1.0" encoding="utf-8"?>
<a:theme xmlns:a="http://schemas.openxmlformats.org/drawingml/2006/main" name="tf10203758">
  <a:themeElements>
    <a:clrScheme name="Motyw pakietu Office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fontScheme name="Motyw pakietu Office">
      <a:majorFont>
        <a:latin typeface="Arial"/>
        <a:ea typeface=""/>
        <a:cs typeface=""/>
      </a:majorFont>
      <a:minorFont>
        <a:latin typeface="Arial"/>
        <a:ea typeface=""/>
        <a:cs typeface=""/>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otyw pakietu Office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Motyw pakietu Office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Motyw pakietu Office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Motyw pakietu Office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Motyw pakietu Office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Motyw pakietu Office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Motyw pakietu Office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Motyw pakietu Office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Motyw pakietu Office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tf10203758</Template>
  <TotalTime>670</TotalTime>
  <Words>1141</Words>
  <Application>Microsoft Office PowerPoint</Application>
  <PresentationFormat>Pokaz na ekranie (4:3)</PresentationFormat>
  <Paragraphs>131</Paragraphs>
  <Slides>17</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17</vt:i4>
      </vt:variant>
    </vt:vector>
  </HeadingPairs>
  <TitlesOfParts>
    <vt:vector size="24" baseType="lpstr">
      <vt:lpstr>Arial</vt:lpstr>
      <vt:lpstr>Calibri</vt:lpstr>
      <vt:lpstr>Lucida Sans Unicode</vt:lpstr>
      <vt:lpstr>Times New Roman</vt:lpstr>
      <vt:lpstr>Trebuchet MS</vt:lpstr>
      <vt:lpstr>Wingdings</vt:lpstr>
      <vt:lpstr>tf10203758</vt:lpstr>
      <vt:lpstr>Pravouhlé trojuholníky</vt:lpstr>
      <vt:lpstr>Úvod</vt:lpstr>
      <vt:lpstr>Úloha</vt:lpstr>
      <vt:lpstr>Proces</vt:lpstr>
      <vt:lpstr>Proces</vt:lpstr>
      <vt:lpstr>Proces – 1. skupina</vt:lpstr>
      <vt:lpstr>2. skupina</vt:lpstr>
      <vt:lpstr>3. skupina</vt:lpstr>
      <vt:lpstr>Proces</vt:lpstr>
      <vt:lpstr>ZDROJE</vt:lpstr>
      <vt:lpstr>Hodnotenie</vt:lpstr>
      <vt:lpstr>Hodnotenie</vt:lpstr>
      <vt:lpstr>Hodnotenie</vt:lpstr>
      <vt:lpstr>Záver</vt:lpstr>
      <vt:lpstr>Pokyny pre učiteľa</vt:lpstr>
      <vt:lpstr>Pokyny pre učiteľa</vt:lpstr>
      <vt:lpstr>Zdroje obrázkov použitých vo WQ</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Edyta</dc:creator>
  <cp:lastModifiedBy>Anna Basta</cp:lastModifiedBy>
  <cp:revision>121</cp:revision>
  <cp:lastPrinted>1601-01-01T00:00:00Z</cp:lastPrinted>
  <dcterms:created xsi:type="dcterms:W3CDTF">2018-07-10T13:47:46Z</dcterms:created>
  <dcterms:modified xsi:type="dcterms:W3CDTF">2020-01-22T12:51:31Z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TC102037581033</vt:lpwstr>
  </property>
</Properties>
</file>