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78" r:id="rId7"/>
    <p:sldId id="260" r:id="rId8"/>
    <p:sldId id="268" r:id="rId9"/>
    <p:sldId id="277" r:id="rId10"/>
    <p:sldId id="261" r:id="rId11"/>
    <p:sldId id="262" r:id="rId12"/>
    <p:sldId id="263" r:id="rId13"/>
    <p:sldId id="271" r:id="rId14"/>
    <p:sldId id="273" r:id="rId15"/>
    <p:sldId id="275" r:id="rId16"/>
    <p:sldId id="274" r:id="rId17"/>
    <p:sldId id="264" r:id="rId18"/>
    <p:sldId id="267" r:id="rId19"/>
    <p:sldId id="265" r:id="rId20"/>
    <p:sldId id="26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533" autoAdjust="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7EDA-C424-4DAA-BF72-2BDFEDC2A50F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A7B87-5E16-4EBA-9302-7D0509B8BB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32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A7B87-5E16-4EBA-9302-7D0509B8BB3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6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26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24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2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08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50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21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88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54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20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03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03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80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02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94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4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05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87A17FD-613E-4264-9DD2-D964797A0C3A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8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lodnictwoiklimatyzacja.pl/artykuly/248-wydanie-08-2015/3608-systemy-bms-w-inteligentnych-budynkach.html" TargetMode="External"/><Relationship Id="rId3" Type="http://schemas.openxmlformats.org/officeDocument/2006/relationships/hyperlink" Target="https://sk.wikipedia.org/wiki/Divadlo_(organiz%C3%A1cia)" TargetMode="External"/><Relationship Id="rId7" Type="http://schemas.openxmlformats.org/officeDocument/2006/relationships/hyperlink" Target="https://mreferaty.aktuality.sk/divadlo-dejiny-divadla/referat-23597" TargetMode="External"/><Relationship Id="rId2" Type="http://schemas.openxmlformats.org/officeDocument/2006/relationships/hyperlink" Target="https://sk.wikipedia.org/wiki/Divadlo_(umeni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feraty.aktuality.sk/divadlo-dejiny-divadla/referat-23597?i9=57a88f8e6775" TargetMode="External"/><Relationship Id="rId5" Type="http://schemas.openxmlformats.org/officeDocument/2006/relationships/hyperlink" Target="https://referaty.aktuality.sk/dejiny-divadla/referat-17949?i9=57a88f8e6775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www.pulib.sk/web/kniznica/elpub/dokument/Kvokacka1/subor/himic.pdf" TargetMode="External"/><Relationship Id="rId9" Type="http://schemas.openxmlformats.org/officeDocument/2006/relationships/hyperlink" Target="http://www.komputerswiat.pl/testy/sprzet/zarowki-led-i-energooszczedne/2016/01/philips-hue-test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97273" y="2998290"/>
            <a:ext cx="8574622" cy="861420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DEJINY DIVADLA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Web </a:t>
            </a:r>
            <a:r>
              <a:rPr lang="sk-SK" dirty="0" err="1"/>
              <a:t>Quest</a:t>
            </a:r>
            <a:r>
              <a:rPr lang="sk-SK" dirty="0"/>
              <a:t> určený pre druhý stupeň základných </a:t>
            </a:r>
            <a:r>
              <a:rPr lang="sk-SK" dirty="0" err="1"/>
              <a:t>škÔl</a:t>
            </a:r>
            <a:r>
              <a:rPr lang="sk-SK" dirty="0"/>
              <a:t> na vyučovacie hodiny slovenského jazyka.</a:t>
            </a:r>
          </a:p>
          <a:p>
            <a:r>
              <a:rPr lang="sk-SK" dirty="0"/>
              <a:t>Autor: </a:t>
            </a:r>
            <a:r>
              <a:rPr lang="sk-SK" dirty="0" err="1"/>
              <a:t>Elżbieta</a:t>
            </a:r>
            <a:r>
              <a:rPr lang="sk-SK" dirty="0"/>
              <a:t> </a:t>
            </a:r>
            <a:r>
              <a:rPr lang="sk-SK" dirty="0" err="1"/>
              <a:t>Jeż</a:t>
            </a:r>
            <a:endParaRPr lang="sk-SK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76ECF13-554F-4295-9FB9-A8E3F023C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2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/>
              <a:t>Nezabúdajte na to, že učiteľ bude hodnotiť:</a:t>
            </a:r>
          </a:p>
          <a:p>
            <a:pPr lvl="0"/>
            <a:r>
              <a:rPr lang="sk-SK" dirty="0"/>
              <a:t>Správnosť informácií.</a:t>
            </a:r>
          </a:p>
          <a:p>
            <a:pPr lvl="0"/>
            <a:r>
              <a:rPr lang="sk-SK" dirty="0"/>
              <a:t>Zaangažovanie do prípravy a realizácie vybranej témy.</a:t>
            </a:r>
          </a:p>
          <a:p>
            <a:pPr lvl="0"/>
            <a:r>
              <a:rPr lang="sk-SK" dirty="0"/>
              <a:t>Estetiku Vášho plagátu.</a:t>
            </a:r>
          </a:p>
          <a:p>
            <a:pPr lvl="0"/>
            <a:r>
              <a:rPr lang="sk-SK" dirty="0"/>
              <a:t>Zaujímavý spôsob prezentácie pred celou triedou.</a:t>
            </a:r>
          </a:p>
          <a:p>
            <a:endParaRPr lang="pl-PL" dirty="0"/>
          </a:p>
        </p:txBody>
      </p:sp>
      <p:pic>
        <p:nvPicPr>
          <p:cNvPr id="7174" name="Picture 6" descr="Znalezione obrazy dla zapytania wykrzykn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56" y="2603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0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1. TÝŽDEŇ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 dirty="0"/>
              <a:t>Oboznámenie sa s obsahom úlohy.</a:t>
            </a:r>
          </a:p>
          <a:p>
            <a:pPr lvl="0"/>
            <a:r>
              <a:rPr lang="sk-SK" dirty="0"/>
              <a:t>Rozdelenie triedy do skupín.</a:t>
            </a:r>
          </a:p>
          <a:p>
            <a:pPr lvl="0"/>
            <a:r>
              <a:rPr lang="sk-SK" dirty="0"/>
              <a:t>Výber obdobia.</a:t>
            </a:r>
          </a:p>
          <a:p>
            <a:pPr lvl="0"/>
            <a:r>
              <a:rPr lang="sk-SK" dirty="0"/>
              <a:t>Rozhovor o využívaní internetových zdrojov.</a:t>
            </a:r>
          </a:p>
          <a:p>
            <a:pPr lvl="0"/>
            <a:r>
              <a:rPr lang="sk-SK" dirty="0"/>
              <a:t>Príprava pracovného plánu.</a:t>
            </a:r>
          </a:p>
        </p:txBody>
      </p:sp>
      <p:pic>
        <p:nvPicPr>
          <p:cNvPr id="10242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82" y="3607153"/>
            <a:ext cx="2532282" cy="24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8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2./3. TYŽDEŇ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 dirty="0"/>
              <a:t>Príprava divadelného plagátu.</a:t>
            </a:r>
          </a:p>
          <a:p>
            <a:pPr lvl="0"/>
            <a:r>
              <a:rPr lang="sk-SK" dirty="0"/>
              <a:t>Prezentácia práce žiakov pred celou triedou.</a:t>
            </a:r>
          </a:p>
          <a:p>
            <a:pPr lvl="0"/>
            <a:r>
              <a:rPr lang="sk-SK" dirty="0"/>
              <a:t>Rozhovor o splnených úlohách.</a:t>
            </a:r>
          </a:p>
          <a:p>
            <a:pPr lvl="0"/>
            <a:r>
              <a:rPr lang="sk-SK" dirty="0"/>
              <a:t>Hodnotenie práce žiakov.</a:t>
            </a:r>
          </a:p>
          <a:p>
            <a:endParaRPr lang="pl-PL" dirty="0"/>
          </a:p>
        </p:txBody>
      </p:sp>
      <p:pic>
        <p:nvPicPr>
          <p:cNvPr id="11268" name="Picture 4" descr="Znalezione obrazy dla zapytania tea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9" y="3391291"/>
            <a:ext cx="4205751" cy="316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dirty="0" smtClean="0">
                <a:hlinkClick r:id="rId2"/>
              </a:rPr>
              <a:t>https://sk.wikipedia.org/wiki/Divadlo_(umenie)</a:t>
            </a:r>
            <a:endParaRPr lang="pl-PL" dirty="0" smtClean="0"/>
          </a:p>
          <a:p>
            <a:r>
              <a:rPr lang="pl-PL" dirty="0" smtClean="0">
                <a:hlinkClick r:id="rId2"/>
              </a:rPr>
              <a:t>https://sk.wikipedia.org/wiki/Divadlo_(umenie)#Dejiny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https://sk.wikipedia.org/wiki/Divadlo_(organiz%C3%A1cia)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</a:t>
            </a:r>
            <a:r>
              <a:rPr lang="pl-PL" dirty="0" smtClean="0">
                <a:hlinkClick r:id="rId4"/>
              </a:rPr>
              <a:t>://www.pulib.sk/web/kniznica/elpub/dokument/Kvokacka1/subor/himic.pdf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https://referaty.aktuality.sk/dejiny-divadla/referat-17949?i9=57a88f8e6775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https://referaty.aktuality.sk/divadlo-dejiny-divadla/referat-23597?i9=57a88f8e6775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https://mreferaty.aktuality.sk/divadlo-dejiny-divadla/referat-23597</a:t>
            </a:r>
            <a:endParaRPr lang="pl-PL" dirty="0" smtClean="0"/>
          </a:p>
          <a:p>
            <a:pPr marL="0" indent="0">
              <a:buNone/>
            </a:pPr>
            <a:endParaRPr lang="pl-PL" dirty="0">
              <a:hlinkClick r:id="rId8"/>
            </a:endParaRPr>
          </a:p>
          <a:p>
            <a:endParaRPr lang="pl-PL" dirty="0"/>
          </a:p>
          <a:p>
            <a:endParaRPr lang="pl-PL" dirty="0">
              <a:hlinkClick r:id="rId9"/>
            </a:endParaRPr>
          </a:p>
          <a:p>
            <a:endParaRPr lang="pl-PL" dirty="0">
              <a:hlinkClick r:id="rId9"/>
            </a:endParaRPr>
          </a:p>
          <a:p>
            <a:endParaRPr lang="pl-PL" dirty="0"/>
          </a:p>
        </p:txBody>
      </p:sp>
      <p:pic>
        <p:nvPicPr>
          <p:cNvPr id="12290" name="Picture 2" descr="Znalezione obrazy dla zapytania ÅºrÃ³dÅo internetow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59" y="4527818"/>
            <a:ext cx="2398399" cy="18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3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47C0939D-CE6E-42C6-A227-FBFE459E9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115857"/>
              </p:ext>
            </p:extLst>
          </p:nvPr>
        </p:nvGraphicFramePr>
        <p:xfrm>
          <a:off x="2020090" y="2728862"/>
          <a:ext cx="8947152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:a16="http://schemas.microsoft.com/office/drawing/2014/main" xmlns="" val="603233292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xmlns="" val="2456499284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xmlns="" val="4137178614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xmlns="" val="1158129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noProof="0" dirty="0">
                          <a:solidFill>
                            <a:schemeClr val="bg1"/>
                          </a:solidFill>
                        </a:rPr>
                        <a:t>Počet</a:t>
                      </a:r>
                      <a:r>
                        <a:rPr lang="sk-SK" sz="1800" baseline="0" noProof="0" dirty="0">
                          <a:solidFill>
                            <a:schemeClr val="bg1"/>
                          </a:solidFill>
                        </a:rPr>
                        <a:t> bodov</a:t>
                      </a:r>
                      <a:endParaRPr lang="sk-SK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noProof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noProof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noProof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302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Obsahová</a:t>
                      </a:r>
                      <a:r>
                        <a:rPr lang="sk-SK" sz="16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stránka</a:t>
                      </a:r>
                      <a:endParaRPr lang="sk-SK" sz="16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Neúplne informácie.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Informácie, ktoré nesúvisia s témou. Chybné informácie.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Slabé využitie zdrojov.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Správne informácie, prípadne malé chyby. Informácie,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ktoré nesúvisia s témou. Dobré využitie zdrojov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správne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Informácie, ktoré súvisia s témou.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Vyčerpávajúce využitie uvedených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prípadne iných zdrojov.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669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Estetický dojem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nečitateľná a neestetická.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 uvádzané chaotickým spôsobom.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pekná, čitateľná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estetická.</a:t>
                      </a:r>
                      <a:endParaRPr lang="sk-SK" sz="14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rozmiestnenie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informácií na plagáte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veľmi estetická, čitateľná, prehľadná, motivujúca k tomu, aby ste sa s ňou oboznámili.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rozmiestnenie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informácií na stránke. Vhodne volená grafika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5136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9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F4AC31F3-2493-490A-898E-5334C50AC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585699"/>
              </p:ext>
            </p:extLst>
          </p:nvPr>
        </p:nvGraphicFramePr>
        <p:xfrm>
          <a:off x="2020090" y="2728862"/>
          <a:ext cx="8947152" cy="351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:a16="http://schemas.microsoft.com/office/drawing/2014/main" xmlns="" val="309094376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xmlns="" val="2092842960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xmlns="" val="651643740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xmlns="" val="1575811211"/>
                    </a:ext>
                  </a:extLst>
                </a:gridCol>
              </a:tblGrid>
              <a:tr h="25279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1436279"/>
                  </a:ext>
                </a:extLst>
              </a:tr>
              <a:tr h="108043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Zaangažovanie skupiny a schopnosť</a:t>
                      </a:r>
                      <a:r>
                        <a:rPr lang="sk-SK" sz="16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spolupráce</a:t>
                      </a:r>
                      <a:endParaRPr lang="sk-SK" sz="16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 zaangažovanie všetkých členov skupiny.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zaangažovanie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všetkých členov skupiny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Schopnosť spolupráce na uspokojivej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úrovni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Úplne pracovné zaangažovanie všetkých členov skupiny. Vzájomné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motivovanie sa do práce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Schopnosť spolupráce v skupine na vysokej úrovni.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9267264"/>
                  </a:ext>
                </a:extLst>
              </a:tr>
              <a:tr h="49866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Individuálne</a:t>
                      </a:r>
                      <a:r>
                        <a:rPr lang="sk-SK" sz="16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zaangažovanie členov skupiny</a:t>
                      </a:r>
                      <a:endParaRPr lang="sk-SK" sz="16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Slabé zaangažovanie.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Zaangažovanie na uspokojivej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úrovni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 dobré zaangažovanie.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51869754"/>
                  </a:ext>
                </a:extLst>
              </a:tr>
              <a:tr h="74276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 týkajúce sa prezentácie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Nesprávne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odpovede na otázky učiteľa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Uspokojivé odpovede na otázky.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Úplné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veľmi dobré, 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rozšírené odpovede na otázky.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76079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3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xmlns="" id="{05C7DBC9-F798-4E2B-8D27-5776288BD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975171"/>
              </p:ext>
            </p:extLst>
          </p:nvPr>
        </p:nvGraphicFramePr>
        <p:xfrm>
          <a:off x="2020090" y="2728862"/>
          <a:ext cx="894715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xmlns="" val="1676626479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xmlns="" val="3023211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latin typeface="+mj-lt"/>
                        </a:rPr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latin typeface="+mj-lt"/>
                        </a:rPr>
                        <a:t>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26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&lt;6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nedostatočný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919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prípustný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49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36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147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veľmi 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981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výborný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87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30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sk-SK" dirty="0"/>
              <a:t>Počas manuálnych prác ste mohli ukázať svoje zručnosti a zdokonaľovať ich.</a:t>
            </a:r>
          </a:p>
          <a:p>
            <a:pPr lvl="0"/>
            <a:r>
              <a:rPr lang="sk-SK" dirty="0"/>
              <a:t>Prezentácia plagátu/</a:t>
            </a:r>
            <a:r>
              <a:rPr lang="sk-SK" dirty="0" err="1"/>
              <a:t>lapbooku</a:t>
            </a:r>
            <a:r>
              <a:rPr lang="sk-SK" dirty="0"/>
              <a:t> a plagátu školského predstavenia Vás pripraví na to, aby ste vedeli zaujímavým spôsobom rozprávať o rôznych témach.</a:t>
            </a:r>
          </a:p>
          <a:p>
            <a:pPr lvl="0"/>
            <a:r>
              <a:rPr lang="sk-SK" dirty="0"/>
              <a:t>Pri hľadaní informácií týkajúcich sa dejín divadla ste určite získali dodatočné vedomosti.</a:t>
            </a:r>
          </a:p>
          <a:p>
            <a:pPr lvl="0"/>
            <a:r>
              <a:rPr lang="sk-SK" dirty="0"/>
              <a:t>Tento projekt Vás naučil všímať si rozdiely medzi históriou a súčasnosťou. </a:t>
            </a:r>
          </a:p>
        </p:txBody>
      </p:sp>
    </p:spTree>
    <p:extLst>
      <p:ext uri="{BB962C8B-B14F-4D97-AF65-F5344CB8AC3E}">
        <p14:creationId xmlns:p14="http://schemas.microsoft.com/office/powerpoint/2010/main" val="335330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sk-SK" dirty="0"/>
              <a:t>Práca v skupine je vždy výzvou, vďaka nej si precvičíte rozdelenie povinností a zodpovednosť za jednotlivé etapy úlohy.</a:t>
            </a:r>
          </a:p>
          <a:p>
            <a:pPr lvl="0"/>
            <a:r>
              <a:rPr lang="sk-SK" dirty="0"/>
              <a:t>Vystúpenia pred akoukoľvek skupinou ľudí nie sú bohužiaľ jednoduché, ale toto cvičenie Vám pomohlo získať viac skúsenosti a sebaistoty.</a:t>
            </a:r>
          </a:p>
          <a:p>
            <a:pPr lvl="0"/>
            <a:r>
              <a:rPr lang="sk-SK" dirty="0"/>
              <a:t>Práca, ktorá využíva internetové zdroje určite prinesie svoje ovocie v budúcnosti. Táto úloha Vám pomohla rýchlo a ľahko nájsť určené informácie.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28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POKYNY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sk-SK" dirty="0"/>
              <a:t>Pri rozdeľovaní žiakov do skupín by a mali brať do úvahy individuálne predispozície každého žiaka. Rozdelenie by mal realizovať učiteľ, aby žiadna skupina nebola slabšia.</a:t>
            </a:r>
          </a:p>
          <a:p>
            <a:pPr lvl="0"/>
            <a:r>
              <a:rPr lang="sk-SK" dirty="0"/>
              <a:t>Učiteľ by mal byť počas práce žiakov oporou a mal by ich viesť k tomu, aby úlohu zrealizovali správne.</a:t>
            </a:r>
          </a:p>
          <a:p>
            <a:pPr lvl="0"/>
            <a:r>
              <a:rPr lang="sk-SK" dirty="0"/>
              <a:t>Žiaci by mali cítiť, že Učiteľ je osobou, ktorá motivuje žiakov do spoločnej, konštruktívnej práce a zábavy.</a:t>
            </a:r>
          </a:p>
        </p:txBody>
      </p:sp>
    </p:spTree>
    <p:extLst>
      <p:ext uri="{BB962C8B-B14F-4D97-AF65-F5344CB8AC3E}">
        <p14:creationId xmlns:p14="http://schemas.microsoft.com/office/powerpoint/2010/main" val="150229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432" y="2171700"/>
            <a:ext cx="11214083" cy="4686300"/>
          </a:xfrm>
        </p:spPr>
        <p:txBody>
          <a:bodyPr anchor="t"/>
          <a:lstStyle/>
          <a:p>
            <a:pPr marL="0" indent="0">
              <a:buNone/>
            </a:pPr>
            <a:r>
              <a:rPr lang="sk-SK" dirty="0"/>
              <a:t>Vitajte!</a:t>
            </a:r>
          </a:p>
          <a:p>
            <a:pPr marL="0" indent="0">
              <a:buNone/>
            </a:pPr>
            <a:r>
              <a:rPr lang="sk-SK" dirty="0"/>
              <a:t>V tomto Web </a:t>
            </a:r>
            <a:r>
              <a:rPr lang="sk-SK" dirty="0" err="1"/>
              <a:t>Queste</a:t>
            </a:r>
            <a:r>
              <a:rPr lang="sk-SK" dirty="0"/>
              <a:t> sa budeme venovať umeniu, presnejšie jednej z jeho oblastí - divadlu. </a:t>
            </a:r>
          </a:p>
          <a:p>
            <a:pPr marL="0" indent="0">
              <a:buNone/>
            </a:pPr>
            <a:r>
              <a:rPr lang="sk-SK" dirty="0"/>
              <a:t>Všimli ste si, ako sa v priebehu storočí divadlo menilo? Uvedomujete si, že filmy sa vyvinuli práve z divadelných hier? Čo by bolo, keby sa táto oblasť umenia nerozvinula? Čo ste videli v divadle, kine alebo televízií</a:t>
            </a:r>
            <a:r>
              <a:rPr lang="sk-SK" dirty="0">
                <a:sym typeface="Wingdings" panose="05000000000000000000" pitchFamily="2" charset="2"/>
              </a:rPr>
              <a:t>?</a:t>
            </a:r>
            <a:endParaRPr lang="sk-SK" dirty="0"/>
          </a:p>
        </p:txBody>
      </p:sp>
      <p:pic>
        <p:nvPicPr>
          <p:cNvPr id="1026" name="Picture 2" descr="Znalezione obrazy dla zapytania tea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699" y="4797814"/>
            <a:ext cx="2418129" cy="18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1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0817" y="2888482"/>
            <a:ext cx="8761413" cy="706964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POKYNY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1880" y="4203700"/>
            <a:ext cx="8825659" cy="1989282"/>
          </a:xfrm>
        </p:spPr>
        <p:txBody>
          <a:bodyPr anchor="t">
            <a:normAutofit/>
          </a:bodyPr>
          <a:lstStyle/>
          <a:p>
            <a:pPr lvl="0"/>
            <a:r>
              <a:rPr lang="sk-SK" dirty="0"/>
              <a:t>Učiteľ môže určiť niektoré etapy projektu ako domácu úlohu. O všetkých týchto úlohách sa je vhodné dôkladne porozprávať a naplánovať ich.</a:t>
            </a:r>
          </a:p>
          <a:p>
            <a:pPr lvl="0"/>
            <a:r>
              <a:rPr lang="sk-SK" dirty="0"/>
              <a:t>Projekt by mal byť realizovaný od 1 až do 3 týždňov, spolu s prezentáciu vybranej úlohy. Učiteľ by mal na základe predispozícií danej triedy určiť čas, v rámci ktorého žiaci vybranú úlohu zrealizujú.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E28177A-6AA0-4484-B160-BCD31A88E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24402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09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/>
              <a:t>Zamyslite sa nad tým, aký vplyv má na naše emócie sledovanie divadelných predstavení na živo. Je veľký rozdiel medzi takýmto vnímaním umenia v porovnaní s televíziu? </a:t>
            </a:r>
          </a:p>
          <a:p>
            <a:pPr marL="0" indent="0">
              <a:buNone/>
            </a:pPr>
            <a:r>
              <a:rPr lang="sk-SK" dirty="0"/>
              <a:t>Zamerajme sa na históriu divadla, venujme pozornosť tomu, ako divadlo vyzeralo, scénografii, kostýmom a predstavenému repertoáru v priebehu rokov.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 descr="Znalezione obrazy dla zapytania tea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4" y="4311650"/>
            <a:ext cx="4830152" cy="21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3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ÚLOHY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Počas realizácie Web </a:t>
            </a:r>
            <a:r>
              <a:rPr lang="sk-SK" dirty="0" err="1"/>
              <a:t>Questu</a:t>
            </a:r>
            <a:r>
              <a:rPr lang="sk-SK" dirty="0"/>
              <a:t> sa rozdelíte do dvoch skupín. Úlohou každej zo skupiny bude pripraviť </a:t>
            </a:r>
            <a:r>
              <a:rPr lang="sk-SK" b="1" dirty="0"/>
              <a:t>plagát </a:t>
            </a:r>
            <a:r>
              <a:rPr lang="sk-SK" dirty="0"/>
              <a:t>( alebo </a:t>
            </a:r>
            <a:r>
              <a:rPr lang="sk-SK" dirty="0" err="1"/>
              <a:t>lapbook</a:t>
            </a:r>
            <a:r>
              <a:rPr lang="sk-SK" dirty="0"/>
              <a:t>), ktorý bude čo najlepšie ilustrovať dejiny a rozvoj divadla. </a:t>
            </a:r>
          </a:p>
          <a:p>
            <a:pPr marL="0" indent="0">
              <a:buNone/>
            </a:pPr>
            <a:r>
              <a:rPr lang="sk-SK" dirty="0"/>
              <a:t>Ďalšiu úlohou bude pripraviť </a:t>
            </a:r>
            <a:r>
              <a:rPr lang="sk-SK" b="1" dirty="0"/>
              <a:t>rekvizity a divadelný plagát </a:t>
            </a:r>
            <a:r>
              <a:rPr lang="sk-SK" dirty="0"/>
              <a:t>na najbližšie predstavenie vo Vašej škole.</a:t>
            </a:r>
          </a:p>
        </p:txBody>
      </p:sp>
    </p:spTree>
    <p:extLst>
      <p:ext uri="{BB962C8B-B14F-4D97-AF65-F5344CB8AC3E}">
        <p14:creationId xmlns:p14="http://schemas.microsoft.com/office/powerpoint/2010/main" val="1983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Úloha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b="1" dirty="0"/>
              <a:t>Príprava plagátu</a:t>
            </a:r>
            <a:r>
              <a:rPr lang="sk-SK" dirty="0"/>
              <a:t> by sa mala skladať z nižšie uvedených etáp:</a:t>
            </a:r>
          </a:p>
          <a:p>
            <a:r>
              <a:rPr lang="sk-SK" dirty="0"/>
              <a:t>Rozpis a analýza dejín divadla v rôznych obdobiach,</a:t>
            </a:r>
          </a:p>
          <a:p>
            <a:r>
              <a:rPr lang="sk-SK" dirty="0"/>
              <a:t>Výber jedného obdobia a predstavenie jeho charakteristických vlastností – tak, aby druhá skupina mohla jednoznačne priradiť ilustrovaný plagát k vybranému obdobiu.</a:t>
            </a:r>
          </a:p>
          <a:p>
            <a:pPr marL="0" indent="0">
              <a:buNone/>
            </a:pPr>
            <a:r>
              <a:rPr lang="sk-SK" dirty="0"/>
              <a:t>Po splnení úlohy budete svoju prácu prezentovať pred celou triedou a porozprávajte sa o výslednom efekte práce. Vďaka tomu sa Vaši spolužiaci lepšie oboznámia s Vami predstaveným obdobím dejín divadla.</a:t>
            </a:r>
          </a:p>
        </p:txBody>
      </p:sp>
      <p:pic>
        <p:nvPicPr>
          <p:cNvPr id="4098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697" y="4926371"/>
            <a:ext cx="2549614" cy="18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8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*ÚLOHY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2830" y="2323319"/>
            <a:ext cx="8825659" cy="34163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Pracovný plán prípravy </a:t>
            </a:r>
            <a:r>
              <a:rPr lang="sk-SK" b="1" dirty="0"/>
              <a:t>plagátu/rekvizít </a:t>
            </a:r>
            <a:r>
              <a:rPr lang="sk-SK" dirty="0"/>
              <a:t>môže vyzerať nasledovne:</a:t>
            </a:r>
          </a:p>
          <a:p>
            <a:r>
              <a:rPr lang="sk-SK" dirty="0"/>
              <a:t>Porozprávajte sa s učiteľom o najbližšom divadelnom predstavení vo Vašej škole,</a:t>
            </a:r>
          </a:p>
          <a:p>
            <a:r>
              <a:rPr lang="sk-SK" dirty="0"/>
              <a:t>Zamyslite sa nad tým, aké rekvizity a kulisy sú nevyhnutné počas predstavenia. Rozdeľte úlohu na etapy – tak, aby ste ľahšie zhromaždili potrebné rekvizity a časti scénografie a pripravili plagát na školské predstavenie.</a:t>
            </a:r>
          </a:p>
        </p:txBody>
      </p:sp>
      <p:pic>
        <p:nvPicPr>
          <p:cNvPr id="4098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82" y="4839287"/>
            <a:ext cx="2549612" cy="18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0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Plagát alebo </a:t>
            </a:r>
            <a:r>
              <a:rPr lang="sk-SK" dirty="0" err="1"/>
              <a:t>lapbook</a:t>
            </a:r>
            <a:r>
              <a:rPr lang="sk-SK" dirty="0"/>
              <a:t> by mal obsahovať nasledujúce prvky:</a:t>
            </a:r>
          </a:p>
          <a:p>
            <a:pPr lvl="0"/>
            <a:r>
              <a:rPr lang="sk-SK" dirty="0"/>
              <a:t>Zoznam najdôležitejších období, v ktorých sa vyvíjalo divadlo,</a:t>
            </a:r>
          </a:p>
          <a:p>
            <a:pPr lvl="0"/>
            <a:r>
              <a:rPr lang="sk-SK" dirty="0"/>
              <a:t>Výber obdobia a príprava plagátu/</a:t>
            </a:r>
            <a:r>
              <a:rPr lang="sk-SK" dirty="0" err="1"/>
              <a:t>lapbooku</a:t>
            </a:r>
            <a:r>
              <a:rPr lang="sk-SK" dirty="0"/>
              <a:t>, ktorý bude charakterizovať divadlo v danom období,</a:t>
            </a:r>
          </a:p>
          <a:p>
            <a:pPr lvl="0"/>
            <a:r>
              <a:rPr lang="sk-SK" dirty="0"/>
              <a:t>Prezentácia charakteristických znakov vybraného obdobia, napr. starovekého divadla alebo alžbetínskeho divadla,</a:t>
            </a:r>
          </a:p>
          <a:p>
            <a:pPr lvl="0"/>
            <a:r>
              <a:rPr lang="sk-SK" dirty="0"/>
              <a:t>Vysvetlenie, akým spôsobom sa vybrané obdobie líši od moderného divadla. </a:t>
            </a:r>
          </a:p>
          <a:p>
            <a:pPr marL="0" indent="0">
              <a:buNone/>
            </a:pPr>
            <a:r>
              <a:rPr lang="sk-SK" dirty="0"/>
              <a:t>Zamyslite sa nad tým, čo malo vplyv na všetky „revolúcie” v divadelnom umení. </a:t>
            </a:r>
          </a:p>
          <a:p>
            <a:pPr marL="0" lv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124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733" y="4311650"/>
            <a:ext cx="2362486" cy="23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2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3799" y="2525862"/>
            <a:ext cx="8825659" cy="34163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Počas prezentácie svojho plagátu zohľadnite nasledujúce prvky:</a:t>
            </a:r>
          </a:p>
          <a:p>
            <a:pPr lvl="0"/>
            <a:r>
              <a:rPr lang="sk-SK" dirty="0"/>
              <a:t>Opis zvolenej témy – podrobné predstavenie Vami vybranej témy, ktorá zohľadní históriu a charakteristické vlastnosti obdobia, v ktorej sa divadlo vyvíjalo, menilo, tešilo popularite,</a:t>
            </a:r>
          </a:p>
          <a:p>
            <a:pPr lvl="0"/>
            <a:r>
              <a:rPr lang="sk-SK" dirty="0"/>
              <a:t>Obrázky, fotografie, schémy, ktoré prezentujú realizovanú tému,</a:t>
            </a:r>
          </a:p>
          <a:p>
            <a:pPr lvl="0"/>
            <a:r>
              <a:rPr lang="sk-SK" dirty="0"/>
              <a:t>Zdôvodnite, prečo Vás vybrané obdobie najviac zaujalo.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733" y="4311650"/>
            <a:ext cx="2362486" cy="23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6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*PROCES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Príprava </a:t>
            </a:r>
            <a:r>
              <a:rPr lang="sk-SK" b="1" dirty="0"/>
              <a:t>rekvizít, časti scénografie, plagátu</a:t>
            </a:r>
            <a:r>
              <a:rPr lang="sk-SK" dirty="0"/>
              <a:t> by mala byť:</a:t>
            </a:r>
          </a:p>
          <a:p>
            <a:pPr marL="0" indent="0">
              <a:buNone/>
            </a:pPr>
            <a:endParaRPr lang="sk-SK" dirty="0"/>
          </a:p>
          <a:p>
            <a:pPr lvl="0"/>
            <a:r>
              <a:rPr lang="sk-SK" dirty="0"/>
              <a:t>Čo najlacnejšia </a:t>
            </a:r>
            <a:r>
              <a:rPr lang="sk-SK" dirty="0">
                <a:sym typeface="Wingdings" panose="05000000000000000000" pitchFamily="2" charset="2"/>
              </a:rPr>
              <a:t>.</a:t>
            </a:r>
          </a:p>
          <a:p>
            <a:pPr lvl="0"/>
            <a:r>
              <a:rPr lang="sk-SK" dirty="0">
                <a:sym typeface="Wingdings" panose="05000000000000000000" pitchFamily="2" charset="2"/>
              </a:rPr>
              <a:t>Zamyslite sa, ako čo  najrýchlejšie a zároveň čo najefektívnejšie vytvoriť „niečo z ničoho”</a:t>
            </a:r>
            <a:endParaRPr lang="sk-SK" dirty="0"/>
          </a:p>
          <a:p>
            <a:pPr lvl="0"/>
            <a:r>
              <a:rPr lang="sk-SK" dirty="0"/>
              <a:t>Konajte a buďte kreatívny!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733" y="4311650"/>
            <a:ext cx="2362486" cy="23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781</TotalTime>
  <Words>1100</Words>
  <Application>Microsoft Office PowerPoint</Application>
  <PresentationFormat>Panoramiczny</PresentationFormat>
  <Paragraphs>137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Lucida Sans Unicode</vt:lpstr>
      <vt:lpstr>Mangal</vt:lpstr>
      <vt:lpstr>Trebuchet MS</vt:lpstr>
      <vt:lpstr>Wingdings</vt:lpstr>
      <vt:lpstr>Wingdings 3</vt:lpstr>
      <vt:lpstr>Jon (sala konferencyjna)</vt:lpstr>
      <vt:lpstr>DEJINY DIVADLA</vt:lpstr>
      <vt:lpstr>ÚVOD</vt:lpstr>
      <vt:lpstr>ÚVOD</vt:lpstr>
      <vt:lpstr>ÚLOHY</vt:lpstr>
      <vt:lpstr>Úloha</vt:lpstr>
      <vt:lpstr>*ÚLOHY</vt:lpstr>
      <vt:lpstr>PROCES</vt:lpstr>
      <vt:lpstr>PROCES</vt:lpstr>
      <vt:lpstr>*PROCES</vt:lpstr>
      <vt:lpstr>PROCES</vt:lpstr>
      <vt:lpstr>PROCES – 1. TÝŽDEŇ</vt:lpstr>
      <vt:lpstr>PROCES – 2./3. TYŽDEŇ</vt:lpstr>
      <vt:lpstr>ZDROJE</vt:lpstr>
      <vt:lpstr>HODNOTENIE</vt:lpstr>
      <vt:lpstr>HODNOTENIE</vt:lpstr>
      <vt:lpstr>HODNOTENIE</vt:lpstr>
      <vt:lpstr>ZÁVER</vt:lpstr>
      <vt:lpstr>ZÁVER</vt:lpstr>
      <vt:lpstr>POKYNY PRE UČITEĽA</vt:lpstr>
      <vt:lpstr>POKYNY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Konrad Szot</dc:creator>
  <cp:lastModifiedBy>Anna Basta</cp:lastModifiedBy>
  <cp:revision>121</cp:revision>
  <dcterms:created xsi:type="dcterms:W3CDTF">2018-02-25T19:43:14Z</dcterms:created>
  <dcterms:modified xsi:type="dcterms:W3CDTF">2020-01-22T12:52:11Z</dcterms:modified>
</cp:coreProperties>
</file>