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65" r:id="rId6"/>
    <p:sldId id="259" r:id="rId7"/>
    <p:sldId id="262" r:id="rId8"/>
    <p:sldId id="261" r:id="rId9"/>
    <p:sldId id="260" r:id="rId10"/>
    <p:sldId id="263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33C"/>
    <a:srgbClr val="E6B886"/>
    <a:srgbClr val="FCF004"/>
    <a:srgbClr val="3FD9D5"/>
    <a:srgbClr val="50DCD9"/>
    <a:srgbClr val="72E3E0"/>
    <a:srgbClr val="8BE5E5"/>
    <a:srgbClr val="E3B179"/>
    <a:srgbClr val="3F2C5A"/>
    <a:srgbClr val="B8F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07" autoAdjust="0"/>
  </p:normalViewPr>
  <p:slideViewPr>
    <p:cSldViewPr>
      <p:cViewPr varScale="1">
        <p:scale>
          <a:sx n="84" d="100"/>
          <a:sy n="84" d="100"/>
        </p:scale>
        <p:origin x="132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5CA4-FDFB-4984-8EE6-FCA68F92C3D6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812F-2E8B-4198-B0EB-23A57DFF3D2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puntik.zoznam.sk/cl/1000706/1621933/Tieto-jedla-a-prisady-maju-na-svedomi-detsku-uzkost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urobsisam.zoznam.sk/zahrada/zelenina-a-ovocie/chemia-v-potravinach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azoch.zoznam.sk/cl/200277/Veganska-strava-s-globalnym-dopadom-Umele-maso-sposobuje-hlad-a-chudobu" TargetMode="External"/><Relationship Id="rId5" Type="http://schemas.openxmlformats.org/officeDocument/2006/relationships/hyperlink" Target="https://potravinydomov.itesco.sk/groceries/" TargetMode="External"/><Relationship Id="rId4" Type="http://schemas.openxmlformats.org/officeDocument/2006/relationships/hyperlink" Target="https://www.bioland.sk/predajn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9512" y="3785844"/>
            <a:ext cx="8964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</a:rPr>
              <a:t>Určený na hodiny biológie.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</a:rPr>
              <a:t>Vďaka tomuto Web </a:t>
            </a:r>
            <a:r>
              <a:rPr lang="sk-SK" sz="2400" b="1" dirty="0" err="1">
                <a:solidFill>
                  <a:srgbClr val="FF0000"/>
                </a:solidFill>
              </a:rPr>
              <a:t>Questu</a:t>
            </a:r>
            <a:r>
              <a:rPr lang="sk-SK" sz="2400" b="1" dirty="0">
                <a:solidFill>
                  <a:srgbClr val="FF0000"/>
                </a:solidFill>
              </a:rPr>
              <a:t> sa budú vedieť žiaci vyhnúť chemickým prísadám v jedle.</a:t>
            </a:r>
          </a:p>
          <a:p>
            <a:endParaRPr lang="sk-SK" sz="1600" b="1" dirty="0">
              <a:solidFill>
                <a:srgbClr val="FF0000"/>
              </a:solidFill>
            </a:endParaRPr>
          </a:p>
          <a:p>
            <a:r>
              <a:rPr lang="sk-SK" sz="1600" b="1" dirty="0">
                <a:solidFill>
                  <a:srgbClr val="FF0000"/>
                </a:solidFill>
              </a:rPr>
              <a:t>PRIPRAVILA: Estera </a:t>
            </a:r>
            <a:r>
              <a:rPr lang="sk-SK" sz="1600" b="1" dirty="0" err="1">
                <a:solidFill>
                  <a:srgbClr val="FF0000"/>
                </a:solidFill>
              </a:rPr>
              <a:t>Lysko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27584" y="2392957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WEB QUEST</a:t>
            </a:r>
            <a:r>
              <a:rPr lang="pl-PL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k-SK" sz="4000" b="1" dirty="0">
                <a:solidFill>
                  <a:srgbClr val="FF0000"/>
                </a:solidFill>
              </a:rPr>
              <a:t>Viem, čo kupujem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B7B93465-5A04-4A8C-999A-40C886439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" y="0"/>
            <a:ext cx="9144000" cy="187723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18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5532" r="3907" b="1620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179512" y="75334"/>
            <a:ext cx="2987824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>
                <a:solidFill>
                  <a:srgbClr val="FFC000"/>
                </a:solidFill>
              </a:rPr>
              <a:t>Záver</a:t>
            </a:r>
            <a:endParaRPr lang="pl-PL" sz="2800" dirty="0">
              <a:solidFill>
                <a:srgbClr val="FFC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692696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Vďaka tomuto </a:t>
            </a:r>
            <a:r>
              <a:rPr lang="sk-SK" sz="2000" b="1" dirty="0" err="1">
                <a:solidFill>
                  <a:schemeClr val="bg1">
                    <a:lumMod val="95000"/>
                  </a:schemeClr>
                </a:solidFill>
              </a:rPr>
              <a:t>WebQuestu</a:t>
            </a:r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 viete, ako robiť vedomé nákupy!</a:t>
            </a:r>
          </a:p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Spoznali ste chemické prísady, ktoré sa pridávajú do potravín a ich vplyv na zdravie.</a:t>
            </a:r>
          </a:p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Viete tiež, v akých jedlách sa môžu vyskytovať škodlivé látky. Snažte sa im vyhnúť!</a:t>
            </a:r>
          </a:p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Vďaka tomu budete mať viac energie na učenie sa a hru.</a:t>
            </a:r>
          </a:p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 Podeľte sa svojimi vedomosťami s rodinou a známymi.</a:t>
            </a:r>
          </a:p>
          <a:p>
            <a:pPr algn="ctr"/>
            <a:r>
              <a:rPr lang="sk-SK" sz="2000" b="1" dirty="0">
                <a:solidFill>
                  <a:schemeClr val="bg1">
                    <a:lumMod val="95000"/>
                  </a:schemeClr>
                </a:solidFill>
              </a:rPr>
              <a:t>  Žite zdravo</a:t>
            </a:r>
            <a:r>
              <a:rPr lang="pl-PL" sz="2000" b="1" dirty="0">
                <a:solidFill>
                  <a:schemeClr val="bg1">
                    <a:lumMod val="95000"/>
                  </a:schemeClr>
                </a:solidFill>
              </a:rPr>
              <a:t>!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084168" y="6611779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sydenapoteket.no/</a:t>
            </a:r>
            <a:r>
              <a:rPr lang="pl-PL" sz="1000" dirty="0" err="1"/>
              <a:t>hjem</a:t>
            </a:r>
            <a:r>
              <a:rPr lang="pl-PL" sz="1000" dirty="0"/>
              <a:t>/happy/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A0E24A-B59F-400D-A964-BA75A402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213305"/>
            <a:ext cx="8784976" cy="2801117"/>
          </a:xfrm>
        </p:spPr>
        <p:txBody>
          <a:bodyPr>
            <a:normAutofit/>
          </a:bodyPr>
          <a:lstStyle/>
          <a:p>
            <a:pPr algn="just"/>
            <a:r>
              <a:rPr lang="sk-SK" sz="2000" dirty="0"/>
              <a:t>Čas realizácie </a:t>
            </a:r>
            <a:r>
              <a:rPr lang="sk-SK" sz="2000" dirty="0" err="1"/>
              <a:t>WebQuestu</a:t>
            </a:r>
            <a:r>
              <a:rPr lang="sk-SK" sz="2000" dirty="0"/>
              <a:t> by mal byť prispôsobený možnostiam žiakov.</a:t>
            </a:r>
          </a:p>
          <a:p>
            <a:pPr algn="just"/>
            <a:r>
              <a:rPr lang="sk-SK" sz="2000" dirty="0"/>
              <a:t>Domácou úlohou je doplniť do tabuľky informácie, ktoré nájdu žiaci na internete. Žiak môže urobiť túto časť spolu s rodičmi.</a:t>
            </a:r>
          </a:p>
          <a:p>
            <a:pPr algn="just"/>
            <a:r>
              <a:rPr lang="sk-SK" sz="2000" dirty="0"/>
              <a:t>Plagát môže byť pripravený ľubovoľnou výtvarnou technikou, napríklad: kresba, fotografia, počítačová grafika, zmiešaná technika. </a:t>
            </a:r>
          </a:p>
          <a:p>
            <a:pPr algn="just"/>
            <a:r>
              <a:rPr lang="sk-SK" sz="2000" dirty="0"/>
              <a:t>Po ukončení </a:t>
            </a:r>
            <a:r>
              <a:rPr lang="sk-SK" sz="2000" dirty="0" err="1"/>
              <a:t>WebQuestu</a:t>
            </a:r>
            <a:r>
              <a:rPr lang="sk-SK" sz="2000" dirty="0"/>
              <a:t>, budú plagáty prezentované v škole na nástenke.</a:t>
            </a:r>
          </a:p>
          <a:p>
            <a:pPr algn="just"/>
            <a:r>
              <a:rPr lang="sk-SK" sz="2000" dirty="0"/>
              <a:t>Učiteľ by mal priebežne monitorovať prácu skupiny, motivovať žiakov, poskytovať konzultácie a podporovať ich pri realizácií ďalších úloh.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230512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C000"/>
                </a:solidFill>
              </a:rPr>
              <a:t>POKYNY PRE UČITEĽA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525344"/>
            <a:ext cx="1835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>
                <a:solidFill>
                  <a:schemeClr val="bg1"/>
                </a:solidFill>
              </a:rPr>
              <a:t>thechampatree.in</a:t>
            </a:r>
            <a:endParaRPr lang="pl-PL" sz="9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FDD5658E-DC47-4EB3-97DB-6DFDC1BAB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7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5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188640"/>
            <a:ext cx="3168352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ÚVOD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51520" y="2487573"/>
            <a:ext cx="44644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Myslíte si, nakupujete zdravé produkty? Všetko, čo jeme má veľmi veľký vplyv na to, či máme energiu na hru a učenie sa, či sme často chorí a ako vyzeráme. Najvhodnejšie sú pre nás prírodné nespracované produkty, bez chemických prísad.  Najhoršie sú tie produkty, ktoré obsahujú chemické prísady. Vďaka </a:t>
            </a:r>
            <a:r>
              <a:rPr lang="sk-SK" sz="2000" dirty="0" err="1">
                <a:solidFill>
                  <a:schemeClr val="bg1">
                    <a:lumMod val="85000"/>
                  </a:schemeClr>
                </a:solidFill>
              </a:rPr>
              <a:t>WebQuestu</a:t>
            </a:r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 spoznáme rôzne prísady do jedál a ich vplyv na zdravie človeka. Dozvieme sa, akým škodlivým surovinám sa treba vyhýbať, aby sme mohli zdravo žiť.</a:t>
            </a:r>
          </a:p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23528" y="908720"/>
            <a:ext cx="4464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400" dirty="0"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Radi nakupujete?</a:t>
            </a:r>
          </a:p>
        </p:txBody>
      </p:sp>
      <p:pic>
        <p:nvPicPr>
          <p:cNvPr id="8202" name="Picture 10" descr="Znalezione obrazy dla zapytania produkty spoÅ¼ywcze"/>
          <p:cNvPicPr>
            <a:picLocks noChangeAspect="1" noChangeArrowheads="1"/>
          </p:cNvPicPr>
          <p:nvPr/>
        </p:nvPicPr>
        <p:blipFill>
          <a:blip r:embed="rId2" cstate="print"/>
          <a:srcRect l="7695" r="9647"/>
          <a:stretch>
            <a:fillRect/>
          </a:stretch>
        </p:blipFill>
        <p:spPr bwMode="auto">
          <a:xfrm>
            <a:off x="4932040" y="404664"/>
            <a:ext cx="3863961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/>
          <p:cNvSpPr txBox="1"/>
          <p:nvPr/>
        </p:nvSpPr>
        <p:spPr>
          <a:xfrm>
            <a:off x="7452320" y="6309320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http://filing.pl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nalezione obrazy dla zapytania E"/>
          <p:cNvPicPr>
            <a:picLocks noChangeAspect="1" noChangeArrowheads="1"/>
          </p:cNvPicPr>
          <p:nvPr/>
        </p:nvPicPr>
        <p:blipFill>
          <a:blip r:embed="rId2" cstate="print"/>
          <a:srcRect l="11048" t="13485" r="18455" b="11226"/>
          <a:stretch>
            <a:fillRect/>
          </a:stretch>
        </p:blipFill>
        <p:spPr bwMode="auto">
          <a:xfrm>
            <a:off x="4499992" y="1268760"/>
            <a:ext cx="4248472" cy="4518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0" y="188640"/>
            <a:ext cx="3168352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>
                <a:solidFill>
                  <a:srgbClr val="FFC000"/>
                </a:solidFill>
              </a:rPr>
              <a:t>Úvod</a:t>
            </a:r>
            <a:endParaRPr lang="pl-PL" sz="3200" dirty="0">
              <a:solidFill>
                <a:srgbClr val="FFC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2564904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1">
                    <a:lumMod val="85000"/>
                  </a:schemeClr>
                </a:solidFill>
              </a:rPr>
              <a:t>…</a:t>
            </a:r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čipsy, džemy, syry alebo ovocné šťavy majú na obale zoznam surovín.  Avšak najčastejšie sú namiesto názvov chemických látok na štítku len symboly, ktoré sa začínajú písmenom „E”, napr. „</a:t>
            </a:r>
            <a:r>
              <a:rPr lang="sk-SK" sz="2000" b="1" dirty="0">
                <a:solidFill>
                  <a:schemeClr val="bg1">
                    <a:lumMod val="85000"/>
                  </a:schemeClr>
                </a:solidFill>
              </a:rPr>
              <a:t>E123</a:t>
            </a:r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”.  Vďaka tomuto </a:t>
            </a:r>
            <a:r>
              <a:rPr lang="sk-SK" sz="2000" dirty="0" err="1">
                <a:solidFill>
                  <a:schemeClr val="bg1">
                    <a:lumMod val="85000"/>
                  </a:schemeClr>
                </a:solidFill>
              </a:rPr>
              <a:t>WebQuestu</a:t>
            </a:r>
            <a:r>
              <a:rPr lang="sk-SK" sz="2000" dirty="0">
                <a:solidFill>
                  <a:schemeClr val="bg1">
                    <a:lumMod val="85000"/>
                  </a:schemeClr>
                </a:solidFill>
              </a:rPr>
              <a:t> sa naučíme rozpoznávať škodlivé prísady a zistiť, či sa nenachádzajú v tom, čo jeme a pijem každý deň</a:t>
            </a:r>
            <a:r>
              <a:rPr lang="pl-PL" sz="20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9512" y="908720"/>
            <a:ext cx="46085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dirty="0">
                <a:ln w="127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Produkty, ktoré kupujeme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940152" y="530120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bg1">
                    <a:lumMod val="65000"/>
                  </a:schemeClr>
                </a:solidFill>
              </a:rPr>
              <a:t>www.canstockphoto.de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Darek\Desktop\Projekt Erasmus\E\good-vs-bad-food-unhealthy-junk-iStock_000058524328_Medium.jpg"/>
          <p:cNvPicPr>
            <a:picLocks noChangeAspect="1" noChangeArrowheads="1"/>
          </p:cNvPicPr>
          <p:nvPr/>
        </p:nvPicPr>
        <p:blipFill>
          <a:blip r:embed="rId2" cstate="print"/>
          <a:srcRect l="5282" r="5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3D018A0-7A88-4577-BA51-7B2BD03A9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208823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2400" dirty="0">
                <a:solidFill>
                  <a:schemeClr val="bg1"/>
                </a:solidFill>
              </a:rPr>
              <a:t>Rozdeľte sa do dvojčlenných skupín. Vašou úlohou bude pripraviť plagát. Na plagáte by sa mali nachádzať produkty, ktoré obsahuje nezdravé látky a zdravé produkty, bez škodlivých prísad. Na konci projektu budete prezentovať výsledky svojej práce vaším kamarátom z ostatných skupín.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260648"/>
            <a:ext cx="284380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rgbClr val="FFC000"/>
                </a:solidFill>
              </a:rPr>
              <a:t>Úloha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164288" y="661177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www.health.harvard.edu</a:t>
            </a:r>
          </a:p>
        </p:txBody>
      </p:sp>
    </p:spTree>
    <p:extLst>
      <p:ext uri="{BB962C8B-B14F-4D97-AF65-F5344CB8AC3E}">
        <p14:creationId xmlns:p14="http://schemas.microsoft.com/office/powerpoint/2010/main" val="257419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nalezione obrazy dla zapytania health food"/>
          <p:cNvPicPr>
            <a:picLocks noChangeAspect="1" noChangeArrowheads="1"/>
          </p:cNvPicPr>
          <p:nvPr/>
        </p:nvPicPr>
        <p:blipFill>
          <a:blip r:embed="rId3" cstate="print"/>
          <a:srcRect t="262"/>
          <a:stretch>
            <a:fillRect/>
          </a:stretch>
        </p:blipFill>
        <p:spPr bwMode="auto">
          <a:xfrm>
            <a:off x="-24000" y="0"/>
            <a:ext cx="9168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C562D54-FDEB-4179-9DEB-2A990BF8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1368152"/>
          </a:xfrm>
        </p:spPr>
        <p:txBody>
          <a:bodyPr>
            <a:normAutofit/>
          </a:bodyPr>
          <a:lstStyle/>
          <a:p>
            <a:pPr marL="0" indent="0"/>
            <a:r>
              <a:rPr lang="sk-SK" sz="2400" dirty="0"/>
              <a:t>Nakreslite podobnú tabuľku, alebo ju vytlačte. V príslušných riadkoch uveďte názov látky, jej výskyt a účinky na organizmus. Zoznam škodlivých látok nájdete na internete.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15B44937-5B6C-4A7F-8D58-D48E6AD63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45232"/>
              </p:ext>
            </p:extLst>
          </p:nvPr>
        </p:nvGraphicFramePr>
        <p:xfrm>
          <a:off x="971600" y="3212976"/>
          <a:ext cx="6984777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>
                  <a:extLst>
                    <a:ext uri="{9D8B030D-6E8A-4147-A177-3AD203B41FA5}">
                      <a16:colId xmlns="" xmlns:a16="http://schemas.microsoft.com/office/drawing/2014/main" val="3988892722"/>
                    </a:ext>
                  </a:extLst>
                </a:gridCol>
                <a:gridCol w="2328259">
                  <a:extLst>
                    <a:ext uri="{9D8B030D-6E8A-4147-A177-3AD203B41FA5}">
                      <a16:colId xmlns="" xmlns:a16="http://schemas.microsoft.com/office/drawing/2014/main" val="1248714805"/>
                    </a:ext>
                  </a:extLst>
                </a:gridCol>
                <a:gridCol w="2328259">
                  <a:extLst>
                    <a:ext uri="{9D8B030D-6E8A-4147-A177-3AD203B41FA5}">
                      <a16:colId xmlns="" xmlns:a16="http://schemas.microsoft.com/office/drawing/2014/main" val="1261569854"/>
                    </a:ext>
                  </a:extLst>
                </a:gridCol>
              </a:tblGrid>
              <a:tr h="454307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Názov látky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Výskyt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Účinky na organizmus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5711775"/>
                  </a:ext>
                </a:extLst>
              </a:tr>
              <a:tr h="623287"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Times New Roman" pitchFamily="18" charset="0"/>
                          <a:cs typeface="Times New Roman" pitchFamily="18" charset="0"/>
                        </a:rPr>
                        <a:t>Príklad : E 102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Times New Roman" pitchFamily="18" charset="0"/>
                          <a:cs typeface="Times New Roman" pitchFamily="18" charset="0"/>
                        </a:rPr>
                        <a:t>Práškové</a:t>
                      </a:r>
                      <a:r>
                        <a:rPr lang="sk-SK" baseline="0" noProof="0" dirty="0">
                          <a:latin typeface="Times New Roman" pitchFamily="18" charset="0"/>
                          <a:cs typeface="Times New Roman" pitchFamily="18" charset="0"/>
                        </a:rPr>
                        <a:t> nápoje</a:t>
                      </a:r>
                      <a:r>
                        <a:rPr lang="sk-SK" noProof="0" dirty="0">
                          <a:latin typeface="Times New Roman" pitchFamily="18" charset="0"/>
                          <a:cs typeface="Times New Roman" pitchFamily="18" charset="0"/>
                        </a:rPr>
                        <a:t>, umelý med, horčica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Times New Roman" pitchFamily="18" charset="0"/>
                          <a:cs typeface="Times New Roman" pitchFamily="18" charset="0"/>
                        </a:rPr>
                        <a:t>vyrážky, nervozita, problémy s dýchaním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3058275"/>
                  </a:ext>
                </a:extLst>
              </a:tr>
              <a:tr h="288453">
                <a:tc>
                  <a:txBody>
                    <a:bodyPr/>
                    <a:lstStyle/>
                    <a:p>
                      <a:r>
                        <a:rPr lang="pl-PL" dirty="0"/>
                        <a:t>1.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1091502"/>
                  </a:ext>
                </a:extLst>
              </a:tr>
              <a:tr h="288453">
                <a:tc>
                  <a:txBody>
                    <a:bodyPr/>
                    <a:lstStyle/>
                    <a:p>
                      <a:r>
                        <a:rPr lang="pl-PL" dirty="0"/>
                        <a:t>2.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4885528"/>
                  </a:ext>
                </a:extLst>
              </a:tr>
              <a:tr h="288453">
                <a:tc>
                  <a:txBody>
                    <a:bodyPr/>
                    <a:lstStyle/>
                    <a:p>
                      <a:r>
                        <a:rPr lang="pl-PL" dirty="0"/>
                        <a:t>3.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9202622"/>
                  </a:ext>
                </a:extLst>
              </a:tr>
              <a:tr h="288453">
                <a:tc>
                  <a:txBody>
                    <a:bodyPr/>
                    <a:lstStyle/>
                    <a:p>
                      <a:r>
                        <a:rPr lang="pl-PL" dirty="0"/>
                        <a:t>4.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6852028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195486"/>
            <a:ext cx="24837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PROCES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24328" y="6525344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pl.depositphotos.com</a:t>
            </a:r>
          </a:p>
        </p:txBody>
      </p:sp>
    </p:spTree>
    <p:extLst>
      <p:ext uri="{BB962C8B-B14F-4D97-AF65-F5344CB8AC3E}">
        <p14:creationId xmlns:p14="http://schemas.microsoft.com/office/powerpoint/2010/main" val="310993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nalezione obrazy dla zapytania health food"/>
          <p:cNvPicPr>
            <a:picLocks noChangeAspect="1" noChangeArrowheads="1"/>
          </p:cNvPicPr>
          <p:nvPr/>
        </p:nvPicPr>
        <p:blipFill>
          <a:blip r:embed="rId2" cstate="print"/>
          <a:srcRect t="262"/>
          <a:stretch>
            <a:fillRect/>
          </a:stretch>
        </p:blipFill>
        <p:spPr bwMode="auto">
          <a:xfrm>
            <a:off x="-24000" y="0"/>
            <a:ext cx="916800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0" y="195486"/>
            <a:ext cx="24837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PROCES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27584" y="1412776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900" dirty="0"/>
              <a:t> </a:t>
            </a:r>
            <a:r>
              <a:rPr lang="sk-SK" sz="2000" dirty="0"/>
              <a:t>V internetovom obchode vyhľadajte produkty, ktoré máte radi.</a:t>
            </a:r>
          </a:p>
          <a:p>
            <a:r>
              <a:rPr lang="sk-SK" sz="2000" dirty="0"/>
              <a:t>   Vyberte ich niekoľko.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Prečítajte si štítok. Pozrite sa, z čoho sa produkt skladá. Zistite, či produkt obsahuje škodlivé látky. Využite informácie, ktoré ste predtým uviedli v tabuľke.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Každá osoba si vyberie jeden produkt, ktorý má podľa neho najhoršie zloženie.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Na plagát nakreslite škodlivé produkty a uveďte, aké nezdravé látky obsahujú.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V skupine sa zamyslite nad tým, akým produktom by ste mohli nahradiť ten nezdravý.  Nakreslite ho na plagáte.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Plagát by mal obsahovať štyri nezdravé a štyri zdravé plagáty.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Predstavte svoj plagát a porozprávajte sa o ňom s vašimi kamarátmi zo zvyšných skupín.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524328" y="6525344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pl.depositphotos.com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181370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pole tekstowe 1"/>
          <p:cNvSpPr txBox="1"/>
          <p:nvPr/>
        </p:nvSpPr>
        <p:spPr>
          <a:xfrm>
            <a:off x="0" y="195486"/>
            <a:ext cx="2627784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ZDROJE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23528" y="1124744"/>
            <a:ext cx="648072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POTRAVINOVÉ INTERNETOVÉ PREDAJNE:</a:t>
            </a:r>
          </a:p>
          <a:p>
            <a:endParaRPr lang="pl-PL" b="1" dirty="0"/>
          </a:p>
          <a:p>
            <a:r>
              <a:rPr lang="pl-PL" dirty="0" smtClean="0">
                <a:hlinkClick r:id="rId4"/>
              </a:rPr>
              <a:t>https://www.bioland.sk/predajne/ 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</a:t>
            </a:r>
            <a:r>
              <a:rPr lang="pl-PL" dirty="0" smtClean="0">
                <a:hlinkClick r:id="rId5"/>
              </a:rPr>
              <a:t>://potravinydomov.itesco.sk/groceries/</a:t>
            </a:r>
            <a:endParaRPr lang="pl-PL" dirty="0"/>
          </a:p>
          <a:p>
            <a:endParaRPr lang="pl-PL" dirty="0"/>
          </a:p>
          <a:p>
            <a:r>
              <a:rPr lang="pl-PL" b="1" dirty="0"/>
              <a:t>ZOZNAM SUROVÍN V POTRAVINÁCH:</a:t>
            </a:r>
          </a:p>
          <a:p>
            <a:endParaRPr lang="pl-PL" dirty="0"/>
          </a:p>
          <a:p>
            <a:r>
              <a:rPr lang="pl-PL" dirty="0" smtClean="0">
                <a:hlinkClick r:id="rId6"/>
              </a:rPr>
              <a:t>https://openiazoch.zoznam.sk/cl/200277/Veganska-strava-s-globalnym-dopadom-Umele-maso-sposobuje-hlad-a-chudobu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>
                <a:hlinkClick r:id="rId7"/>
              </a:rPr>
              <a:t>https://urobsisam.zoznam.sk/zahrada/zelenina-a-ovocie/chemia-v-potravinach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>
                <a:hlinkClick r:id="rId8"/>
              </a:rPr>
              <a:t>https://spuntik.zoznam.sk/cl/1000706/1621933/Tieto-jedla-a-prisady-maju-na-svedomi-detsku-uzkost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51920" y="260648"/>
            <a:ext cx="529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jdc11b20158.blogspot.com/2015/11/resena-historica-de-la-world-wide-web_19.html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8.alamy.com/comp/E7DAT7/huge-collage-of-various-healthy-fruit-and-vegetables-E7DAT7.jpg"/>
          <p:cNvPicPr>
            <a:picLocks noChangeAspect="1" noChangeArrowheads="1"/>
          </p:cNvPicPr>
          <p:nvPr/>
        </p:nvPicPr>
        <p:blipFill>
          <a:blip r:embed="rId2" cstate="print"/>
          <a:srcRect t="15148" b="14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0" y="195486"/>
            <a:ext cx="2915816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HODNOTENIE</a:t>
            </a:r>
          </a:p>
        </p:txBody>
      </p:sp>
      <p:graphicFrame>
        <p:nvGraphicFramePr>
          <p:cNvPr id="3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826689"/>
              </p:ext>
            </p:extLst>
          </p:nvPr>
        </p:nvGraphicFramePr>
        <p:xfrm>
          <a:off x="539552" y="1556792"/>
          <a:ext cx="8280920" cy="4714270"/>
        </p:xfrm>
        <a:graphic>
          <a:graphicData uri="http://schemas.openxmlformats.org/drawingml/2006/table">
            <a:tbl>
              <a:tblPr/>
              <a:tblGrid>
                <a:gridCol w="2354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35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66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66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Verdana"/>
                      </a:endParaRPr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noProof="0" dirty="0">
                          <a:latin typeface="Verdana"/>
                        </a:rPr>
                        <a:t>Počet bodov</a:t>
                      </a:r>
                      <a:endParaRPr lang="sk-SK" sz="16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Verdana"/>
                        </a:rPr>
                        <a:t>KRITÉRIA</a:t>
                      </a:r>
                      <a:r>
                        <a:rPr lang="pl-PL" sz="1600" b="1" baseline="0" dirty="0">
                          <a:latin typeface="Verdana"/>
                        </a:rPr>
                        <a:t> HODNOTENIA</a:t>
                      </a:r>
                      <a:endParaRPr lang="pl-PL" sz="1600" b="1" dirty="0">
                        <a:latin typeface="Verdana"/>
                      </a:endParaRPr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Verdana"/>
                        </a:rPr>
                        <a:t>0</a:t>
                      </a:r>
                      <a:endParaRPr lang="pl-PL" sz="160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Verdana"/>
                        </a:rPr>
                        <a:t>1-2</a:t>
                      </a:r>
                      <a:endParaRPr lang="pl-PL" sz="160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Verdana"/>
                        </a:rPr>
                        <a:t>3-4</a:t>
                      </a:r>
                      <a:endParaRPr lang="pl-PL" sz="160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6119">
                <a:tc>
                  <a:txBody>
                    <a:bodyPr/>
                    <a:lstStyle/>
                    <a:p>
                      <a:pPr algn="ctr"/>
                      <a:r>
                        <a:rPr lang="sk-SK" sz="1600" b="1" noProof="0" dirty="0">
                          <a:latin typeface="Verdana"/>
                        </a:rPr>
                        <a:t>Spolupráca</a:t>
                      </a:r>
                      <a:r>
                        <a:rPr lang="sk-SK" sz="1600" b="1" baseline="0" noProof="0" dirty="0">
                          <a:latin typeface="Verdana"/>
                        </a:rPr>
                        <a:t> v skupinách</a:t>
                      </a:r>
                      <a:endParaRPr lang="sk-SK" sz="16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Chýbajúca spolupráca a diskusia,</a:t>
                      </a:r>
                      <a:r>
                        <a:rPr lang="sk-SK" sz="1200" baseline="0" noProof="0" dirty="0">
                          <a:latin typeface="Verdana"/>
                        </a:rPr>
                        <a:t> nedorozumenia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Dobrá spolupráca, diskusia</a:t>
                      </a:r>
                      <a:r>
                        <a:rPr lang="sk-SK" sz="1200" baseline="0" noProof="0" dirty="0">
                          <a:latin typeface="Verdana"/>
                        </a:rPr>
                        <a:t> na uvedenú tému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Vzorová spolupráca a konštruktívna diskusia na</a:t>
                      </a:r>
                      <a:r>
                        <a:rPr lang="sk-SK" sz="1200" baseline="0" noProof="0" dirty="0">
                          <a:latin typeface="Verdana"/>
                        </a:rPr>
                        <a:t> uvedenú tému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7680">
                <a:tc>
                  <a:txBody>
                    <a:bodyPr/>
                    <a:lstStyle/>
                    <a:p>
                      <a:pPr algn="ctr"/>
                      <a:r>
                        <a:rPr lang="sk-SK" sz="1600" b="1" noProof="0" dirty="0">
                          <a:latin typeface="Verdana"/>
                        </a:rPr>
                        <a:t>Obsahová stránka</a:t>
                      </a:r>
                      <a:endParaRPr lang="sk-SK" sz="16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Nebol pripravený plagát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Priemerný obsah, informácie neúplné, nedostatočné množstvo</a:t>
                      </a:r>
                      <a:r>
                        <a:rPr lang="sk-SK" sz="1200" baseline="0" noProof="0" dirty="0">
                          <a:latin typeface="Verdana"/>
                        </a:rPr>
                        <a:t> produktov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Veľmi dobrý obsah, úplné informácie</a:t>
                      </a:r>
                      <a:r>
                        <a:rPr lang="sk-SK" sz="1200" baseline="0" noProof="0" dirty="0">
                          <a:latin typeface="Verdana"/>
                        </a:rPr>
                        <a:t> o nezdravých produktoch, požadovaný počet produktov na plagáte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50351">
                <a:tc>
                  <a:txBody>
                    <a:bodyPr/>
                    <a:lstStyle/>
                    <a:p>
                      <a:pPr algn="ctr"/>
                      <a:r>
                        <a:rPr lang="sk-SK" sz="1600" b="1" noProof="0" dirty="0">
                          <a:latin typeface="Verdana"/>
                        </a:rPr>
                        <a:t>Estetický dojem</a:t>
                      </a:r>
                      <a:endParaRPr lang="sk-SK" sz="16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Nebol pripravený plagát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Plagát nečitateľný a neestetický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noProof="0" dirty="0">
                          <a:latin typeface="Verdana"/>
                        </a:rPr>
                        <a:t>Plagát estetický</a:t>
                      </a:r>
                      <a:r>
                        <a:rPr lang="sk-SK" sz="1200" baseline="0" noProof="0" dirty="0">
                          <a:latin typeface="Verdana"/>
                        </a:rPr>
                        <a:t>, pekný a čitateľný</a:t>
                      </a:r>
                      <a:endParaRPr lang="sk-SK" sz="120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131840" y="630932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c8.alamy.com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 l="3363" r="10198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0" y="195486"/>
            <a:ext cx="42839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HODNOTENIE</a:t>
            </a:r>
          </a:p>
        </p:txBody>
      </p:sp>
      <p:graphicFrame>
        <p:nvGraphicFramePr>
          <p:cNvPr id="3" name="Symbol zastępczy zawartości 3">
            <a:extLst>
              <a:ext uri="{FF2B5EF4-FFF2-40B4-BE49-F238E27FC236}">
                <a16:creationId xmlns="" xmlns:a16="http://schemas.microsoft.com/office/drawing/2014/main" id="{05C7DBC9-F798-4E2B-8D27-5776288BD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919691"/>
              </p:ext>
            </p:extLst>
          </p:nvPr>
        </p:nvGraphicFramePr>
        <p:xfrm>
          <a:off x="2051720" y="1700808"/>
          <a:ext cx="4968552" cy="382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>
                  <a:extLst>
                    <a:ext uri="{9D8B030D-6E8A-4147-A177-3AD203B41FA5}">
                      <a16:colId xmlns="" xmlns:a16="http://schemas.microsoft.com/office/drawing/2014/main" val="1676626479"/>
                    </a:ext>
                  </a:extLst>
                </a:gridCol>
                <a:gridCol w="2484276">
                  <a:extLst>
                    <a:ext uri="{9D8B030D-6E8A-4147-A177-3AD203B41FA5}">
                      <a16:colId xmlns="" xmlns:a16="http://schemas.microsoft.com/office/drawing/2014/main" val="3023211500"/>
                    </a:ext>
                  </a:extLst>
                </a:gridCol>
              </a:tblGrid>
              <a:tr h="440519">
                <a:tc>
                  <a:txBody>
                    <a:bodyPr/>
                    <a:lstStyle/>
                    <a:p>
                      <a:pPr algn="ctr"/>
                      <a:r>
                        <a:rPr lang="sk-SK" sz="2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BODY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HODNOTENIE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266682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0 - 4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nedostatočný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198261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4-5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prípustný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4985485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6-7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dostatočný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361299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8-9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dobrý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1470042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10-11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Veľmi dobrý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9818010"/>
                  </a:ext>
                </a:extLst>
              </a:tr>
              <a:tr h="550649"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výborný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8877750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876256" y="652534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dreamcatcherbody.wordpress.com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718</Words>
  <Application>Microsoft Office PowerPoint</Application>
  <PresentationFormat>Pokaz na ekranie (4:3)</PresentationFormat>
  <Paragraphs>111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Darek</dc:creator>
  <cp:lastModifiedBy>Anna Basta</cp:lastModifiedBy>
  <cp:revision>136</cp:revision>
  <dcterms:created xsi:type="dcterms:W3CDTF">2018-05-22T19:31:12Z</dcterms:created>
  <dcterms:modified xsi:type="dcterms:W3CDTF">2020-01-22T12:54:11Z</dcterms:modified>
</cp:coreProperties>
</file>