
<file path=[Content_Types].xml><?xml version="1.0" encoding="utf-8"?>
<Types xmlns="http://schemas.openxmlformats.org/package/2006/content-types">
  <Default Extension="png" ContentType="image/png"/>
  <Default Extension="png&amp;ehk="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257" r:id="rId3"/>
    <p:sldId id="258" r:id="rId4"/>
    <p:sldId id="259" r:id="rId5"/>
    <p:sldId id="260" r:id="rId6"/>
    <p:sldId id="277"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6" r:id="rId20"/>
    <p:sldId id="273" r:id="rId21"/>
    <p:sldId id="274"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30" autoAdjust="0"/>
    <p:restoredTop sz="94660"/>
  </p:normalViewPr>
  <p:slideViewPr>
    <p:cSldViewPr snapToGrid="0">
      <p:cViewPr varScale="1">
        <p:scale>
          <a:sx n="89" d="100"/>
          <a:sy n="89" d="100"/>
        </p:scale>
        <p:origin x="40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486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1517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2258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8732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4565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658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004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2368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1818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4840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480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1/14/2020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4125807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amp;ehk="/><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F9E268A-ABB2-455B-942D-753F7EF436D7}"/>
              </a:ext>
            </a:extLst>
          </p:cNvPr>
          <p:cNvSpPr>
            <a:spLocks noGrp="1"/>
          </p:cNvSpPr>
          <p:nvPr>
            <p:ph type="ctrTitle" idx="4294967295"/>
          </p:nvPr>
        </p:nvSpPr>
        <p:spPr>
          <a:xfrm>
            <a:off x="1339272" y="3652982"/>
            <a:ext cx="4208463" cy="503383"/>
          </a:xfrm>
        </p:spPr>
        <p:txBody>
          <a:bodyPr anchor="b">
            <a:normAutofit fontScale="90000"/>
          </a:bodyPr>
          <a:lstStyle/>
          <a:p>
            <a:pPr algn="r"/>
            <a:r>
              <a:rPr lang="pl-PL" sz="5000" dirty="0">
                <a:solidFill>
                  <a:srgbClr val="FF0000"/>
                </a:solidFill>
              </a:rPr>
              <a:t>MOJE RODNÉ </a:t>
            </a:r>
            <a:r>
              <a:rPr lang="pl-PL" sz="5000" dirty="0">
                <a:solidFill>
                  <a:srgbClr val="FFFFFF"/>
                </a:solidFill>
              </a:rPr>
              <a:t>MESTO/OBEC</a:t>
            </a:r>
          </a:p>
        </p:txBody>
      </p:sp>
      <p:sp>
        <p:nvSpPr>
          <p:cNvPr id="3" name="Podtytuł 2">
            <a:extLst>
              <a:ext uri="{FF2B5EF4-FFF2-40B4-BE49-F238E27FC236}">
                <a16:creationId xmlns:a16="http://schemas.microsoft.com/office/drawing/2014/main" xmlns="" id="{D1237EB9-5B5D-4E5A-9E5E-793A87C91521}"/>
              </a:ext>
            </a:extLst>
          </p:cNvPr>
          <p:cNvSpPr>
            <a:spLocks noGrp="1"/>
          </p:cNvSpPr>
          <p:nvPr>
            <p:ph type="subTitle" idx="4294967295"/>
          </p:nvPr>
        </p:nvSpPr>
        <p:spPr>
          <a:xfrm>
            <a:off x="1890711" y="3994727"/>
            <a:ext cx="7848511" cy="2205038"/>
          </a:xfrm>
        </p:spPr>
        <p:txBody>
          <a:bodyPr anchor="t">
            <a:normAutofit/>
          </a:bodyPr>
          <a:lstStyle/>
          <a:p>
            <a:pPr algn="just"/>
            <a:r>
              <a:rPr lang="pl-PL" sz="1800" dirty="0">
                <a:solidFill>
                  <a:srgbClr val="FF0000"/>
                </a:solidFill>
              </a:rPr>
              <a:t>WEBQUEST URČENÝ PRE ŽIAKOV ZÁKLADNÝCH ŠKÔL</a:t>
            </a:r>
          </a:p>
          <a:p>
            <a:pPr algn="just"/>
            <a:r>
              <a:rPr lang="pl-PL" sz="1800" dirty="0">
                <a:solidFill>
                  <a:srgbClr val="FF0000"/>
                </a:solidFill>
              </a:rPr>
              <a:t>CIEĽ: LEPŠIE SPOZNANIE SVOJHO BYDLISKA, CVIČENIE TVORBY PREZENTÁCIE V PROGRAME POWER POINT</a:t>
            </a:r>
          </a:p>
          <a:p>
            <a:pPr algn="just"/>
            <a:r>
              <a:rPr lang="pl-PL" sz="1800" dirty="0" err="1">
                <a:solidFill>
                  <a:srgbClr val="FF0000"/>
                </a:solidFill>
              </a:rPr>
              <a:t>Pripravila</a:t>
            </a:r>
            <a:r>
              <a:rPr lang="pl-PL" sz="1800" dirty="0">
                <a:solidFill>
                  <a:srgbClr val="FF0000"/>
                </a:solidFill>
              </a:rPr>
              <a:t>: Sabina Folwarska</a:t>
            </a:r>
          </a:p>
        </p:txBody>
      </p:sp>
      <p:pic>
        <p:nvPicPr>
          <p:cNvPr id="5" name="Obraz 4">
            <a:extLst>
              <a:ext uri="{FF2B5EF4-FFF2-40B4-BE49-F238E27FC236}">
                <a16:creationId xmlns:a16="http://schemas.microsoft.com/office/drawing/2014/main" xmlns="" id="{C78FE9F6-F29F-4E57-B8D0-6EFEBC2248F6}"/>
              </a:ext>
            </a:extLst>
          </p:cNvPr>
          <p:cNvPicPr>
            <a:picLocks noChangeAspect="1"/>
          </p:cNvPicPr>
          <p:nvPr/>
        </p:nvPicPr>
        <p:blipFill>
          <a:blip r:embed="rId2"/>
          <a:stretch>
            <a:fillRect/>
          </a:stretch>
        </p:blipFill>
        <p:spPr>
          <a:xfrm>
            <a:off x="0" y="5243"/>
            <a:ext cx="12192000" cy="2502976"/>
          </a:xfrm>
          <a:prstGeom prst="rect">
            <a:avLst/>
          </a:prstGeom>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4462" y="6262904"/>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869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Cień, Shadow Play, Hispanic, Ludzi">
            <a:extLst>
              <a:ext uri="{FF2B5EF4-FFF2-40B4-BE49-F238E27FC236}">
                <a16:creationId xmlns:a16="http://schemas.microsoft.com/office/drawing/2014/main" xmlns="" id="{03C4B448-3EB2-4947-B241-618AF72F7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32" y="1428749"/>
            <a:ext cx="5126736" cy="3845052"/>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C6BE7512-8DAB-4040-A6D8-0704FB24EBE8}"/>
              </a:ext>
            </a:extLst>
          </p:cNvPr>
          <p:cNvSpPr>
            <a:spLocks noGrp="1"/>
          </p:cNvSpPr>
          <p:nvPr>
            <p:ph type="title"/>
          </p:nvPr>
        </p:nvSpPr>
        <p:spPr>
          <a:xfrm>
            <a:off x="6392598" y="640263"/>
            <a:ext cx="5221266" cy="1344975"/>
          </a:xfrm>
        </p:spPr>
        <p:txBody>
          <a:bodyPr>
            <a:normAutofit/>
          </a:bodyPr>
          <a:lstStyle/>
          <a:p>
            <a:pPr algn="ctr"/>
            <a:r>
              <a:rPr lang="sk-SK" sz="4000" dirty="0">
                <a:latin typeface="Jokerman" panose="04090605060D06020702" pitchFamily="82" charset="0"/>
              </a:rPr>
              <a:t>PROCES – 2, týždeň</a:t>
            </a:r>
          </a:p>
        </p:txBody>
      </p:sp>
      <p:sp>
        <p:nvSpPr>
          <p:cNvPr id="3" name="Symbol zastępczy zawartości 2">
            <a:extLst>
              <a:ext uri="{FF2B5EF4-FFF2-40B4-BE49-F238E27FC236}">
                <a16:creationId xmlns:a16="http://schemas.microsoft.com/office/drawing/2014/main" xmlns="" id="{7B6CF52A-F04F-40EE-ACEE-6714CA39EE69}"/>
              </a:ext>
            </a:extLst>
          </p:cNvPr>
          <p:cNvSpPr>
            <a:spLocks noGrp="1"/>
          </p:cNvSpPr>
          <p:nvPr>
            <p:ph idx="1"/>
          </p:nvPr>
        </p:nvSpPr>
        <p:spPr>
          <a:xfrm>
            <a:off x="6391903" y="2121763"/>
            <a:ext cx="5235490" cy="3773010"/>
          </a:xfrm>
        </p:spPr>
        <p:txBody>
          <a:bodyPr>
            <a:normAutofit/>
          </a:bodyPr>
          <a:lstStyle/>
          <a:p>
            <a:pPr marL="0" indent="0">
              <a:buNone/>
            </a:pPr>
            <a:r>
              <a:rPr lang="sk-SK" sz="2000" dirty="0">
                <a:latin typeface="Jokerman" panose="04090605060D06020702" pitchFamily="82" charset="0"/>
              </a:rPr>
              <a:t>4. Obyvatelia </a:t>
            </a:r>
          </a:p>
          <a:p>
            <a:pPr marL="0" indent="0">
              <a:buNone/>
            </a:pPr>
            <a:r>
              <a:rPr lang="sk-SK" sz="2000" dirty="0">
                <a:latin typeface="Jokerman" panose="04090605060D06020702" pitchFamily="82" charset="0"/>
              </a:rPr>
              <a:t>V tejto časti napíš o obyvateľoch Tvojho mesta/obce.</a:t>
            </a:r>
          </a:p>
          <a:p>
            <a:pPr marL="0" indent="0">
              <a:buNone/>
            </a:pPr>
            <a:r>
              <a:rPr lang="sk-SK" sz="2000" dirty="0">
                <a:latin typeface="Jokerman" panose="04090605060D06020702" pitchFamily="82" charset="0"/>
              </a:rPr>
              <a:t>Podľa toho, aké informácie sa Ti podarí získať. Napíšte napríklad o počte obyvateľov, počte mužov a žien, prípadne uveď iné údaje týkajúce sa obyvateľstva. </a:t>
            </a:r>
            <a:r>
              <a:rPr lang="sk-SK" sz="2000" dirty="0" err="1">
                <a:latin typeface="Jokerman" panose="04090605060D06020702" pitchFamily="82" charset="0"/>
              </a:rPr>
              <a:t>Nezabúdni</a:t>
            </a:r>
            <a:r>
              <a:rPr lang="sk-SK" sz="2000" dirty="0">
                <a:latin typeface="Jokerman" panose="04090605060D06020702" pitchFamily="82" charset="0"/>
              </a:rPr>
              <a:t> na zaujímavú grafiku.</a:t>
            </a:r>
          </a:p>
        </p:txBody>
      </p:sp>
    </p:spTree>
    <p:extLst>
      <p:ext uri="{BB962C8B-B14F-4D97-AF65-F5344CB8AC3E}">
        <p14:creationId xmlns:p14="http://schemas.microsoft.com/office/powerpoint/2010/main" val="3690798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3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268" name="Picture 4" descr="Polska, Park, Niebo, Chmury, Drzewa">
            <a:extLst>
              <a:ext uri="{FF2B5EF4-FFF2-40B4-BE49-F238E27FC236}">
                <a16:creationId xmlns:a16="http://schemas.microsoft.com/office/drawing/2014/main" xmlns="" id="{0CFE9E70-F582-480A-937E-00A888DDBC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71" r="2" b="24012"/>
          <a:stretch/>
        </p:blipFill>
        <p:spPr bwMode="auto">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11266" name="Picture 2" descr="Kościół, Ksiądz, Pn, Religii">
            <a:extLst>
              <a:ext uri="{FF2B5EF4-FFF2-40B4-BE49-F238E27FC236}">
                <a16:creationId xmlns:a16="http://schemas.microsoft.com/office/drawing/2014/main" xmlns="" id="{5A187BC1-AE4D-479C-A6C4-D3FF37BD6E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090" r="-2" b="27704"/>
          <a:stretch/>
        </p:blipFill>
        <p:spPr bwMode="auto">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99FF996F-2882-46D5-88DD-F779CB52742D}"/>
              </a:ext>
            </a:extLst>
          </p:cNvPr>
          <p:cNvSpPr>
            <a:spLocks noGrp="1"/>
          </p:cNvSpPr>
          <p:nvPr>
            <p:ph type="title"/>
          </p:nvPr>
        </p:nvSpPr>
        <p:spPr>
          <a:xfrm>
            <a:off x="838200" y="365125"/>
            <a:ext cx="10515600" cy="1325563"/>
          </a:xfrm>
        </p:spPr>
        <p:txBody>
          <a:bodyPr>
            <a:normAutofit/>
          </a:bodyPr>
          <a:lstStyle/>
          <a:p>
            <a:r>
              <a:rPr lang="pl-PL">
                <a:latin typeface="Jokerman" panose="04090605060D06020702" pitchFamily="82" charset="0"/>
              </a:rPr>
              <a:t>PROCES – 2. tydzień</a:t>
            </a:r>
          </a:p>
        </p:txBody>
      </p:sp>
      <p:sp>
        <p:nvSpPr>
          <p:cNvPr id="3" name="Symbol zastępczy zawartości 2">
            <a:extLst>
              <a:ext uri="{FF2B5EF4-FFF2-40B4-BE49-F238E27FC236}">
                <a16:creationId xmlns:a16="http://schemas.microsoft.com/office/drawing/2014/main" xmlns="" id="{E061B9FE-5A41-484B-AA23-F79084147A44}"/>
              </a:ext>
            </a:extLst>
          </p:cNvPr>
          <p:cNvSpPr>
            <a:spLocks noGrp="1"/>
          </p:cNvSpPr>
          <p:nvPr>
            <p:ph idx="1"/>
          </p:nvPr>
        </p:nvSpPr>
        <p:spPr>
          <a:xfrm>
            <a:off x="838200" y="2015406"/>
            <a:ext cx="5097779" cy="4065986"/>
          </a:xfrm>
        </p:spPr>
        <p:txBody>
          <a:bodyPr anchor="t">
            <a:normAutofit/>
          </a:bodyPr>
          <a:lstStyle/>
          <a:p>
            <a:pPr marL="0" indent="0">
              <a:buNone/>
            </a:pPr>
            <a:r>
              <a:rPr lang="sk-SK" sz="2000" dirty="0">
                <a:solidFill>
                  <a:schemeClr val="bg1"/>
                </a:solidFill>
              </a:rPr>
              <a:t>5. </a:t>
            </a:r>
            <a:r>
              <a:rPr lang="sk-SK" sz="2000" dirty="0">
                <a:solidFill>
                  <a:schemeClr val="bg1"/>
                </a:solidFill>
                <a:latin typeface="Jokerman" panose="04090605060D06020702" pitchFamily="82" charset="0"/>
              </a:rPr>
              <a:t>Dôležité objekty</a:t>
            </a:r>
          </a:p>
          <a:p>
            <a:pPr marL="0" indent="0">
              <a:buNone/>
            </a:pPr>
            <a:r>
              <a:rPr lang="sk-SK" sz="2000" dirty="0">
                <a:solidFill>
                  <a:schemeClr val="bg1"/>
                </a:solidFill>
                <a:latin typeface="Jokerman" panose="04090605060D06020702" pitchFamily="82" charset="0"/>
              </a:rPr>
              <a:t>Opíš dôležité objekty, ktoré sa nachádzajú v Tvojom meste/obci. Ak ich je veľa, tak vyber len tie najdôležitejšie a najzaujímavejšie. Nezabudni pridať fotografie.</a:t>
            </a:r>
            <a:endParaRPr lang="sk-SK" sz="2000" dirty="0">
              <a:solidFill>
                <a:schemeClr val="bg1"/>
              </a:solidFill>
            </a:endParaRPr>
          </a:p>
        </p:txBody>
      </p:sp>
    </p:spTree>
    <p:extLst>
      <p:ext uri="{BB962C8B-B14F-4D97-AF65-F5344CB8AC3E}">
        <p14:creationId xmlns:p14="http://schemas.microsoft.com/office/powerpoint/2010/main" val="3018029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776091" y="481264"/>
            <a:ext cx="2212848" cy="18578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398651" y="3497931"/>
            <a:ext cx="2212848" cy="288915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73614" y="1701532"/>
            <a:ext cx="48463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290" name="Picture 2" descr="Rysunek, Ołówek, Albert Einstein, 1921">
            <a:extLst>
              <a:ext uri="{FF2B5EF4-FFF2-40B4-BE49-F238E27FC236}">
                <a16:creationId xmlns:a16="http://schemas.microsoft.com/office/drawing/2014/main" xmlns="" id="{CCF2D23B-ACF4-4610-8ECE-60871AB24A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90"/>
          <a:stretch/>
        </p:blipFill>
        <p:spPr bwMode="auto">
          <a:xfrm>
            <a:off x="8776091" y="2503727"/>
            <a:ext cx="2931277" cy="389707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Pomnik, Posąg, Chopin, Poland, Monument">
            <a:extLst>
              <a:ext uri="{FF2B5EF4-FFF2-40B4-BE49-F238E27FC236}">
                <a16:creationId xmlns:a16="http://schemas.microsoft.com/office/drawing/2014/main" xmlns="" id="{630FEEBE-E98C-4B88-99B6-307BFCA8DC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55" r="13194" b="-1"/>
          <a:stretch/>
        </p:blipFill>
        <p:spPr bwMode="auto">
          <a:xfrm>
            <a:off x="6408277" y="481264"/>
            <a:ext cx="2213811" cy="2855799"/>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EAA256DD-0BEB-4012-B5F0-B9B1BF5B9A91}"/>
              </a:ext>
            </a:extLst>
          </p:cNvPr>
          <p:cNvSpPr>
            <a:spLocks noGrp="1"/>
          </p:cNvSpPr>
          <p:nvPr>
            <p:ph type="title"/>
          </p:nvPr>
        </p:nvSpPr>
        <p:spPr>
          <a:xfrm>
            <a:off x="838200" y="365125"/>
            <a:ext cx="4981734" cy="1212315"/>
          </a:xfrm>
        </p:spPr>
        <p:txBody>
          <a:bodyPr anchor="b">
            <a:normAutofit/>
          </a:bodyPr>
          <a:lstStyle/>
          <a:p>
            <a:r>
              <a:rPr lang="sk-SK" sz="4000" dirty="0">
                <a:latin typeface="Jokerman" panose="04090605060D06020702" pitchFamily="82" charset="0"/>
              </a:rPr>
              <a:t>PROCES – 3. týždeň</a:t>
            </a:r>
          </a:p>
        </p:txBody>
      </p:sp>
      <p:sp>
        <p:nvSpPr>
          <p:cNvPr id="3" name="Symbol zastępczy zawartości 2">
            <a:extLst>
              <a:ext uri="{FF2B5EF4-FFF2-40B4-BE49-F238E27FC236}">
                <a16:creationId xmlns:a16="http://schemas.microsoft.com/office/drawing/2014/main" xmlns="" id="{C69FD126-CBC9-4CB0-8389-657723EEE50E}"/>
              </a:ext>
            </a:extLst>
          </p:cNvPr>
          <p:cNvSpPr>
            <a:spLocks noGrp="1"/>
          </p:cNvSpPr>
          <p:nvPr>
            <p:ph idx="1"/>
          </p:nvPr>
        </p:nvSpPr>
        <p:spPr>
          <a:xfrm>
            <a:off x="838200" y="1825625"/>
            <a:ext cx="4981734" cy="4351338"/>
          </a:xfrm>
        </p:spPr>
        <p:txBody>
          <a:bodyPr>
            <a:normAutofit/>
          </a:bodyPr>
          <a:lstStyle/>
          <a:p>
            <a:pPr marL="0" indent="0" algn="just">
              <a:buNone/>
            </a:pPr>
            <a:r>
              <a:rPr lang="sk-SK" sz="2000" dirty="0">
                <a:latin typeface="Jokerman" panose="04090605060D06020702" pitchFamily="82" charset="0"/>
              </a:rPr>
              <a:t>6. Dôležité osobnosti</a:t>
            </a:r>
          </a:p>
          <a:p>
            <a:pPr marL="0" indent="0" algn="just">
              <a:buNone/>
            </a:pPr>
            <a:r>
              <a:rPr lang="sk-SK" sz="2000" dirty="0">
                <a:latin typeface="Jokerman" panose="04090605060D06020702" pitchFamily="82" charset="0"/>
              </a:rPr>
              <a:t>Napíš o dôležitých osobnostiach pochádzajúcich z Tvojho mesta/obce. Môžu to byť osoby z dávnych čias, ale aj súčasné osobnosti, ktoré sú pre Teba veľmi dôležité. V krátkosti uveď, prečo sú tieto osobnosti významné? Prečo sú dôležité pre Teba? Ak je týchto osobností viac, vyber len štyri najdôležitejšie.</a:t>
            </a:r>
          </a:p>
        </p:txBody>
      </p:sp>
    </p:spTree>
    <p:extLst>
      <p:ext uri="{BB962C8B-B14F-4D97-AF65-F5344CB8AC3E}">
        <p14:creationId xmlns:p14="http://schemas.microsoft.com/office/powerpoint/2010/main" val="2187866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776091" y="481264"/>
            <a:ext cx="2212848" cy="18578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398651" y="3497931"/>
            <a:ext cx="2212848" cy="288915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73614" y="1701532"/>
            <a:ext cx="48463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316" name="Picture 4" descr="Łabędź, Lód, Zima, Wody, Jezioro, Natura">
            <a:extLst>
              <a:ext uri="{FF2B5EF4-FFF2-40B4-BE49-F238E27FC236}">
                <a16:creationId xmlns:a16="http://schemas.microsoft.com/office/drawing/2014/main" xmlns="" id="{2D379678-8BC5-4C40-ACE2-B5659CBB11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29" r="33674" b="-2"/>
          <a:stretch/>
        </p:blipFill>
        <p:spPr bwMode="auto">
          <a:xfrm>
            <a:off x="8776091" y="2503727"/>
            <a:ext cx="2931277" cy="3897073"/>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Amsterdam, Grobli Dziecko, Wiatrak">
            <a:extLst>
              <a:ext uri="{FF2B5EF4-FFF2-40B4-BE49-F238E27FC236}">
                <a16:creationId xmlns:a16="http://schemas.microsoft.com/office/drawing/2014/main" xmlns="" id="{310322D4-4A51-4C8F-AA50-E107C4AE74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455" r="19802" b="1"/>
          <a:stretch/>
        </p:blipFill>
        <p:spPr bwMode="auto">
          <a:xfrm>
            <a:off x="6408277" y="481264"/>
            <a:ext cx="2213811" cy="2855799"/>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50AC049E-30B0-4E80-9B66-CFEB0CA2E550}"/>
              </a:ext>
            </a:extLst>
          </p:cNvPr>
          <p:cNvSpPr>
            <a:spLocks noGrp="1"/>
          </p:cNvSpPr>
          <p:nvPr>
            <p:ph type="title"/>
          </p:nvPr>
        </p:nvSpPr>
        <p:spPr>
          <a:xfrm>
            <a:off x="838200" y="365125"/>
            <a:ext cx="4981734" cy="1212315"/>
          </a:xfrm>
        </p:spPr>
        <p:txBody>
          <a:bodyPr anchor="b">
            <a:normAutofit/>
          </a:bodyPr>
          <a:lstStyle/>
          <a:p>
            <a:r>
              <a:rPr lang="pl-PL" sz="4000" dirty="0">
                <a:latin typeface="Jokerman" panose="04090605060D06020702" pitchFamily="82" charset="0"/>
              </a:rPr>
              <a:t>PROCES – 3. </a:t>
            </a:r>
            <a:r>
              <a:rPr lang="pl-PL" sz="4000" dirty="0" err="1">
                <a:latin typeface="Jokerman" panose="04090605060D06020702" pitchFamily="82" charset="0"/>
              </a:rPr>
              <a:t>týždeň</a:t>
            </a:r>
            <a:endParaRPr lang="pl-PL" sz="4000" dirty="0">
              <a:latin typeface="Jokerman" panose="04090605060D06020702" pitchFamily="82" charset="0"/>
            </a:endParaRPr>
          </a:p>
        </p:txBody>
      </p:sp>
      <p:sp>
        <p:nvSpPr>
          <p:cNvPr id="3" name="Symbol zastępczy zawartości 2">
            <a:extLst>
              <a:ext uri="{FF2B5EF4-FFF2-40B4-BE49-F238E27FC236}">
                <a16:creationId xmlns:a16="http://schemas.microsoft.com/office/drawing/2014/main" xmlns="" id="{F3936599-F77A-43BB-BE45-7E798E6B83A7}"/>
              </a:ext>
            </a:extLst>
          </p:cNvPr>
          <p:cNvSpPr>
            <a:spLocks noGrp="1"/>
          </p:cNvSpPr>
          <p:nvPr>
            <p:ph idx="1"/>
          </p:nvPr>
        </p:nvSpPr>
        <p:spPr>
          <a:xfrm>
            <a:off x="838200" y="1825625"/>
            <a:ext cx="4981734" cy="4351338"/>
          </a:xfrm>
        </p:spPr>
        <p:txBody>
          <a:bodyPr>
            <a:normAutofit/>
          </a:bodyPr>
          <a:lstStyle/>
          <a:p>
            <a:pPr marL="0" indent="0">
              <a:buNone/>
            </a:pPr>
            <a:r>
              <a:rPr lang="sk-SK" sz="2000" dirty="0">
                <a:latin typeface="Jokerman" panose="04090605060D06020702" pitchFamily="82" charset="0"/>
              </a:rPr>
              <a:t>7. Zaujímavosti</a:t>
            </a:r>
          </a:p>
          <a:p>
            <a:pPr marL="0" indent="0">
              <a:buNone/>
            </a:pPr>
            <a:r>
              <a:rPr lang="sk-SK" sz="2000" dirty="0">
                <a:latin typeface="Jokerman" panose="04090605060D06020702" pitchFamily="82" charset="0"/>
              </a:rPr>
              <a:t>V tejto časti napíš o nejakom zaujímavom mieste alebo udalosti, ktorá súvisí s Tvojím mestom/obcou. Môžete sa spýtať rodičov alebo starých rodičov. Starší ľudia často poznajú nejaké zaujímavosti. Informácie môžeš vyhľadať aj na internete alebo v literatúre. Uveď aspoň dve zaujímavé historky, udalosti alebo miesta.</a:t>
            </a:r>
          </a:p>
        </p:txBody>
      </p:sp>
    </p:spTree>
    <p:extLst>
      <p:ext uri="{BB962C8B-B14F-4D97-AF65-F5344CB8AC3E}">
        <p14:creationId xmlns:p14="http://schemas.microsoft.com/office/powerpoint/2010/main" val="310608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946169" y="481265"/>
            <a:ext cx="2781276" cy="18805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51051" y="3509435"/>
            <a:ext cx="2212848" cy="179035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60677" y="485775"/>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3561" y="2514599"/>
            <a:ext cx="2783884" cy="38519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08782" y="1701532"/>
            <a:ext cx="457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338" name="Picture 2" descr="Ulicy, Droga, Liść, Upadek, Jesień">
            <a:extLst>
              <a:ext uri="{FF2B5EF4-FFF2-40B4-BE49-F238E27FC236}">
                <a16:creationId xmlns:a16="http://schemas.microsoft.com/office/drawing/2014/main" xmlns="" id="{5037403F-A169-4CD9-9FD8-D74ED91FFD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155414" y="2655277"/>
            <a:ext cx="2360178" cy="354914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Dziewczyna, Akwarela, Sceniczny, Rzeka">
            <a:extLst>
              <a:ext uri="{FF2B5EF4-FFF2-40B4-BE49-F238E27FC236}">
                <a16:creationId xmlns:a16="http://schemas.microsoft.com/office/drawing/2014/main" xmlns="" id="{4EC686FC-420B-49B3-8E15-3CD73BE3DE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761409" y="643899"/>
            <a:ext cx="1792132" cy="254203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Rynek, Warzyw, Żywności, Świeże, Zdrowe">
            <a:extLst>
              <a:ext uri="{FF2B5EF4-FFF2-40B4-BE49-F238E27FC236}">
                <a16:creationId xmlns:a16="http://schemas.microsoft.com/office/drawing/2014/main" xmlns="" id="{9FEB25C2-1271-4344-BB0B-78522805DA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9775430" y="691645"/>
            <a:ext cx="1132784" cy="1510379"/>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7E9AA1AA-EC8F-4DC7-BDB2-C6520722F88E}"/>
              </a:ext>
            </a:extLst>
          </p:cNvPr>
          <p:cNvSpPr>
            <a:spLocks noGrp="1"/>
          </p:cNvSpPr>
          <p:nvPr>
            <p:ph type="title"/>
          </p:nvPr>
        </p:nvSpPr>
        <p:spPr>
          <a:xfrm>
            <a:off x="838200" y="365125"/>
            <a:ext cx="4981734" cy="1212315"/>
          </a:xfrm>
        </p:spPr>
        <p:txBody>
          <a:bodyPr anchor="b">
            <a:normAutofit/>
          </a:bodyPr>
          <a:lstStyle/>
          <a:p>
            <a:r>
              <a:rPr lang="sk-SK" sz="4000" dirty="0">
                <a:latin typeface="Jokerman" panose="04090605060D06020702" pitchFamily="82" charset="0"/>
              </a:rPr>
              <a:t>PROCES – 3. týždeň</a:t>
            </a:r>
          </a:p>
        </p:txBody>
      </p:sp>
      <p:sp>
        <p:nvSpPr>
          <p:cNvPr id="3" name="Symbol zastępczy zawartości 2">
            <a:extLst>
              <a:ext uri="{FF2B5EF4-FFF2-40B4-BE49-F238E27FC236}">
                <a16:creationId xmlns:a16="http://schemas.microsoft.com/office/drawing/2014/main" xmlns="" id="{DD728661-E982-478B-9763-445F1C67E281}"/>
              </a:ext>
            </a:extLst>
          </p:cNvPr>
          <p:cNvSpPr>
            <a:spLocks noGrp="1"/>
          </p:cNvSpPr>
          <p:nvPr>
            <p:ph idx="1"/>
          </p:nvPr>
        </p:nvSpPr>
        <p:spPr>
          <a:xfrm>
            <a:off x="838200" y="1863969"/>
            <a:ext cx="4981734" cy="4312994"/>
          </a:xfrm>
        </p:spPr>
        <p:txBody>
          <a:bodyPr>
            <a:normAutofit/>
          </a:bodyPr>
          <a:lstStyle/>
          <a:p>
            <a:pPr marL="0" indent="0">
              <a:buNone/>
            </a:pPr>
            <a:r>
              <a:rPr lang="sk-SK" sz="2000" dirty="0">
                <a:latin typeface="Jokerman" panose="04090605060D06020702" pitchFamily="82" charset="0"/>
              </a:rPr>
              <a:t>8. Moje obľúbené miesta</a:t>
            </a:r>
          </a:p>
          <a:p>
            <a:pPr marL="0" indent="0">
              <a:buNone/>
            </a:pPr>
            <a:r>
              <a:rPr lang="sk-SK" sz="2000" dirty="0">
                <a:latin typeface="Jokerman" panose="04090605060D06020702" pitchFamily="82" charset="0"/>
              </a:rPr>
              <a:t>To je veľmi príjemná časť projektu. Opíš v nej tie miesta, ktoré máš najradšej. Porozprávaj aspoň o troch miestach, môžeš samozrejme opísať aj viac miest.</a:t>
            </a:r>
          </a:p>
        </p:txBody>
      </p:sp>
    </p:spTree>
    <p:extLst>
      <p:ext uri="{BB962C8B-B14F-4D97-AF65-F5344CB8AC3E}">
        <p14:creationId xmlns:p14="http://schemas.microsoft.com/office/powerpoint/2010/main" val="202082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8852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Parasole, Ludzie, Widok Z Lotu Ptaka">
            <a:extLst>
              <a:ext uri="{FF2B5EF4-FFF2-40B4-BE49-F238E27FC236}">
                <a16:creationId xmlns:a16="http://schemas.microsoft.com/office/drawing/2014/main" xmlns="" id="{F938D536-2827-4683-B94D-176ADD4325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544017" y="2096372"/>
            <a:ext cx="4007904" cy="2665256"/>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ytuł 1">
            <a:extLst>
              <a:ext uri="{FF2B5EF4-FFF2-40B4-BE49-F238E27FC236}">
                <a16:creationId xmlns:a16="http://schemas.microsoft.com/office/drawing/2014/main" xmlns="" id="{06CFAFA7-BB29-4F86-8DE2-58DEAA60A232}"/>
              </a:ext>
            </a:extLst>
          </p:cNvPr>
          <p:cNvSpPr>
            <a:spLocks noGrp="1"/>
          </p:cNvSpPr>
          <p:nvPr>
            <p:ph type="title"/>
          </p:nvPr>
        </p:nvSpPr>
        <p:spPr>
          <a:xfrm>
            <a:off x="1024129" y="585216"/>
            <a:ext cx="5062511" cy="1499616"/>
          </a:xfrm>
        </p:spPr>
        <p:txBody>
          <a:bodyPr>
            <a:normAutofit/>
          </a:bodyPr>
          <a:lstStyle/>
          <a:p>
            <a:r>
              <a:rPr lang="pl-PL" dirty="0">
                <a:solidFill>
                  <a:srgbClr val="FFFFFF"/>
                </a:solidFill>
                <a:latin typeface="Jokerman" panose="04090605060D06020702" pitchFamily="82" charset="0"/>
              </a:rPr>
              <a:t>PROCES – 4. </a:t>
            </a:r>
            <a:r>
              <a:rPr lang="sk-SK" dirty="0">
                <a:solidFill>
                  <a:srgbClr val="FFFFFF"/>
                </a:solidFill>
                <a:latin typeface="Jokerman" panose="04090605060D06020702" pitchFamily="82" charset="0"/>
              </a:rPr>
              <a:t>týždeň</a:t>
            </a:r>
          </a:p>
        </p:txBody>
      </p:sp>
      <p:sp>
        <p:nvSpPr>
          <p:cNvPr id="3" name="Symbol zastępczy zawartości 2">
            <a:extLst>
              <a:ext uri="{FF2B5EF4-FFF2-40B4-BE49-F238E27FC236}">
                <a16:creationId xmlns:a16="http://schemas.microsoft.com/office/drawing/2014/main" xmlns="" id="{9827A851-C54A-43E0-BFCB-A297677BBC64}"/>
              </a:ext>
            </a:extLst>
          </p:cNvPr>
          <p:cNvSpPr>
            <a:spLocks noGrp="1"/>
          </p:cNvSpPr>
          <p:nvPr>
            <p:ph idx="1"/>
          </p:nvPr>
        </p:nvSpPr>
        <p:spPr>
          <a:xfrm>
            <a:off x="1024129" y="2286000"/>
            <a:ext cx="5081232" cy="3931920"/>
          </a:xfrm>
        </p:spPr>
        <p:txBody>
          <a:bodyPr>
            <a:normAutofit/>
          </a:bodyPr>
          <a:lstStyle/>
          <a:p>
            <a:pPr marL="0" indent="0" algn="just">
              <a:buNone/>
            </a:pPr>
            <a:r>
              <a:rPr lang="sk-SK" sz="1800" dirty="0">
                <a:solidFill>
                  <a:srgbClr val="FFFFFF"/>
                </a:solidFill>
                <a:latin typeface="Jokerman" panose="04090605060D06020702" pitchFamily="82" charset="0"/>
              </a:rPr>
              <a:t>9. Reklama Tvojho mesta/obce</a:t>
            </a:r>
          </a:p>
          <a:p>
            <a:pPr marL="0" indent="0" algn="just">
              <a:buNone/>
            </a:pPr>
            <a:r>
              <a:rPr lang="sk-SK" sz="1800" dirty="0">
                <a:solidFill>
                  <a:srgbClr val="FFFFFF"/>
                </a:solidFill>
                <a:latin typeface="Jokerman" panose="04090605060D06020702" pitchFamily="82" charset="0"/>
              </a:rPr>
              <a:t>A teraz musíš byť tvorivý a pripraviť snímok, v ktorom budeš motivovať iných (napr. spolužiakov), aby navštívili Tvoje mesto/obec. Môžeš využiť informácie a ilustrácie už predtým umiestnené v prezentácií. Mal by to byť krátky, vyčerpávajúci, obsažný a zaujímavý opis Tvojho bydliska. Veľmi dôležitá bude aj grafika – fotografie, obrázky…Táto reklama má takou pozvánkou do Tvojho mesta/obec.</a:t>
            </a:r>
          </a:p>
        </p:txBody>
      </p:sp>
    </p:spTree>
    <p:extLst>
      <p:ext uri="{BB962C8B-B14F-4D97-AF65-F5344CB8AC3E}">
        <p14:creationId xmlns:p14="http://schemas.microsoft.com/office/powerpoint/2010/main" val="723032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udzie, Człowiek, Czytanie, Gazeta">
            <a:extLst>
              <a:ext uri="{FF2B5EF4-FFF2-40B4-BE49-F238E27FC236}">
                <a16:creationId xmlns:a16="http://schemas.microsoft.com/office/drawing/2014/main" xmlns="" id="{802A7EFA-4574-40E9-8907-B760404769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52" r="-3" b="27789"/>
          <a:stretch/>
        </p:blipFill>
        <p:spPr bwMode="auto">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noFill/>
          <a:extLst>
            <a:ext uri="{909E8E84-426E-40DD-AFC4-6F175D3DCCD1}">
              <a14:hiddenFill xmlns:a14="http://schemas.microsoft.com/office/drawing/2010/main">
                <a:solidFill>
                  <a:srgbClr val="FFFFFF"/>
                </a:solidFill>
              </a14:hiddenFill>
            </a:ext>
          </a:extLst>
        </p:spPr>
      </p:pic>
      <p:pic>
        <p:nvPicPr>
          <p:cNvPr id="16388" name="Picture 4" descr="Informacja, Sieć, Sieć Internetowa">
            <a:extLst>
              <a:ext uri="{FF2B5EF4-FFF2-40B4-BE49-F238E27FC236}">
                <a16:creationId xmlns:a16="http://schemas.microsoft.com/office/drawing/2014/main" xmlns="" id="{12EF939A-05DB-402F-9DFB-C500B72BCF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28" b="21218"/>
          <a:stretch/>
        </p:blipFill>
        <p:spPr bwMode="auto">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a:noFill/>
          <a:extLst>
            <a:ext uri="{909E8E84-426E-40DD-AFC4-6F175D3DCCD1}">
              <a14:hiddenFill xmlns:a14="http://schemas.microsoft.com/office/drawing/2010/main">
                <a:solidFill>
                  <a:srgbClr val="FFFFFF"/>
                </a:solidFill>
              </a14:hiddenFill>
            </a:ext>
          </a:extLst>
        </p:spPr>
      </p:pic>
      <p:pic>
        <p:nvPicPr>
          <p:cNvPr id="16390" name="Picture 6" descr="Modelu, Kobiet, Ekspozycja, Młody Model">
            <a:extLst>
              <a:ext uri="{FF2B5EF4-FFF2-40B4-BE49-F238E27FC236}">
                <a16:creationId xmlns:a16="http://schemas.microsoft.com/office/drawing/2014/main" xmlns="" id="{00C110E6-6043-4E93-8D9A-F92D8BFBB1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8585"/>
          <a:stretch/>
        </p:blipFill>
        <p:spPr bwMode="auto">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Lst>
        </p:spPr>
      </p:pic>
      <p:sp>
        <p:nvSpPr>
          <p:cNvPr id="75" name="Freeform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xmlns="" id="{42901BB0-7302-4E21-8FF9-269D5A7ECA43}"/>
              </a:ext>
            </a:extLst>
          </p:cNvPr>
          <p:cNvSpPr>
            <a:spLocks noGrp="1"/>
          </p:cNvSpPr>
          <p:nvPr>
            <p:ph type="title"/>
          </p:nvPr>
        </p:nvSpPr>
        <p:spPr>
          <a:xfrm>
            <a:off x="838200" y="365125"/>
            <a:ext cx="10515600" cy="1325563"/>
          </a:xfrm>
        </p:spPr>
        <p:txBody>
          <a:bodyPr>
            <a:normAutofit/>
          </a:bodyPr>
          <a:lstStyle/>
          <a:p>
            <a:r>
              <a:rPr lang="pl-PL" dirty="0">
                <a:latin typeface="Jokerman" panose="04090605060D06020702" pitchFamily="82" charset="0"/>
              </a:rPr>
              <a:t>ZDROJE</a:t>
            </a:r>
            <a:endParaRPr lang="pl-PL" dirty="0"/>
          </a:p>
        </p:txBody>
      </p:sp>
      <p:sp>
        <p:nvSpPr>
          <p:cNvPr id="3" name="Symbol zastępczy zawartości 2">
            <a:extLst>
              <a:ext uri="{FF2B5EF4-FFF2-40B4-BE49-F238E27FC236}">
                <a16:creationId xmlns:a16="http://schemas.microsoft.com/office/drawing/2014/main" xmlns="" id="{C71A505D-2907-4B84-9C38-5C22FB311998}"/>
              </a:ext>
            </a:extLst>
          </p:cNvPr>
          <p:cNvSpPr>
            <a:spLocks noGrp="1"/>
          </p:cNvSpPr>
          <p:nvPr>
            <p:ph idx="1"/>
          </p:nvPr>
        </p:nvSpPr>
        <p:spPr>
          <a:xfrm>
            <a:off x="838200" y="2021249"/>
            <a:ext cx="5707565" cy="4155713"/>
          </a:xfrm>
        </p:spPr>
        <p:txBody>
          <a:bodyPr>
            <a:normAutofit/>
          </a:bodyPr>
          <a:lstStyle/>
          <a:p>
            <a:pPr marL="0" indent="0">
              <a:buNone/>
            </a:pPr>
            <a:r>
              <a:rPr lang="sk-SK" sz="1900" dirty="0">
                <a:latin typeface="Jokerman" panose="04090605060D06020702" pitchFamily="82" charset="0"/>
              </a:rPr>
              <a:t>Sám si musíš vyhľadať zdroje potrebné na realizáciu projektu. Nájdeš ich :</a:t>
            </a:r>
          </a:p>
          <a:p>
            <a:pPr>
              <a:buFontTx/>
              <a:buChar char="-"/>
            </a:pPr>
            <a:r>
              <a:rPr lang="sk-SK" sz="1900" dirty="0">
                <a:latin typeface="Jokerman" panose="04090605060D06020702" pitchFamily="82" charset="0"/>
              </a:rPr>
              <a:t>Internet, napr. </a:t>
            </a:r>
            <a:r>
              <a:rPr lang="sk-SK" sz="1900" dirty="0" err="1">
                <a:latin typeface="Jokerman" panose="04090605060D06020702" pitchFamily="82" charset="0"/>
              </a:rPr>
              <a:t>Wikipedia</a:t>
            </a:r>
            <a:r>
              <a:rPr lang="sk-SK" sz="1900" dirty="0">
                <a:latin typeface="Jokerman" panose="04090605060D06020702" pitchFamily="82" charset="0"/>
              </a:rPr>
              <a:t> alebo iné informácie, ktoré sa týkajú Tvojho mesta/obce,</a:t>
            </a:r>
          </a:p>
          <a:p>
            <a:pPr>
              <a:buFontTx/>
              <a:buChar char="-"/>
            </a:pPr>
            <a:r>
              <a:rPr lang="sk-SK" sz="1900" dirty="0">
                <a:latin typeface="Jokerman" panose="04090605060D06020702" pitchFamily="82" charset="0"/>
              </a:rPr>
              <a:t>Knižnica. Možno v mestskej/obecnej knižnici sa budú nachádzať publikácie o Tvojom bydlisku,</a:t>
            </a:r>
          </a:p>
          <a:p>
            <a:pPr>
              <a:buFontTx/>
              <a:buChar char="-"/>
            </a:pPr>
            <a:r>
              <a:rPr lang="sk-SK" sz="1900" dirty="0">
                <a:latin typeface="Jokerman" panose="04090605060D06020702" pitchFamily="82" charset="0"/>
              </a:rPr>
              <a:t>Miestna tlač(časopisy týkajúce sa Tvojho mesta/obce)</a:t>
            </a:r>
          </a:p>
          <a:p>
            <a:pPr>
              <a:buFontTx/>
              <a:buChar char="-"/>
            </a:pPr>
            <a:r>
              <a:rPr lang="sk-SK" sz="1900" dirty="0">
                <a:latin typeface="Jokerman" panose="04090605060D06020702" pitchFamily="82" charset="0"/>
              </a:rPr>
              <a:t>Osoby, ktoré poznajú Tvoje mesto/obec, napr. rodičia, starí rodičia, niekto z rodiny alebo iní ľudia. Spýtaj sa ich. </a:t>
            </a:r>
          </a:p>
        </p:txBody>
      </p:sp>
    </p:spTree>
    <p:extLst>
      <p:ext uri="{BB962C8B-B14F-4D97-AF65-F5344CB8AC3E}">
        <p14:creationId xmlns:p14="http://schemas.microsoft.com/office/powerpoint/2010/main" val="2393380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C441D37-5F31-4B5E-9D80-5A1A38D17CE4}"/>
              </a:ext>
            </a:extLst>
          </p:cNvPr>
          <p:cNvSpPr>
            <a:spLocks noGrp="1"/>
          </p:cNvSpPr>
          <p:nvPr>
            <p:ph type="title"/>
          </p:nvPr>
        </p:nvSpPr>
        <p:spPr/>
        <p:txBody>
          <a:bodyPr>
            <a:normAutofit/>
          </a:bodyPr>
          <a:lstStyle/>
          <a:p>
            <a:r>
              <a:rPr lang="pl-PL" sz="3600" dirty="0">
                <a:latin typeface="Jokerman" panose="04090605060D06020702" pitchFamily="82" charset="0"/>
              </a:rPr>
              <a:t>HODNOTENIE</a:t>
            </a:r>
          </a:p>
        </p:txBody>
      </p:sp>
      <p:graphicFrame>
        <p:nvGraphicFramePr>
          <p:cNvPr id="4" name="Symbol zastępczy zawartości 3">
            <a:extLst>
              <a:ext uri="{FF2B5EF4-FFF2-40B4-BE49-F238E27FC236}">
                <a16:creationId xmlns:a16="http://schemas.microsoft.com/office/drawing/2014/main" xmlns="" id="{DC4D28D2-6C4D-4F07-8CDC-5A952514785F}"/>
              </a:ext>
            </a:extLst>
          </p:cNvPr>
          <p:cNvGraphicFramePr>
            <a:graphicFrameLocks noGrp="1"/>
          </p:cNvGraphicFramePr>
          <p:nvPr>
            <p:ph idx="1"/>
            <p:extLst>
              <p:ext uri="{D42A27DB-BD31-4B8C-83A1-F6EECF244321}">
                <p14:modId xmlns:p14="http://schemas.microsoft.com/office/powerpoint/2010/main" val="1561206414"/>
              </p:ext>
            </p:extLst>
          </p:nvPr>
        </p:nvGraphicFramePr>
        <p:xfrm>
          <a:off x="838200" y="1825625"/>
          <a:ext cx="10515600" cy="32359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2900001062"/>
                    </a:ext>
                  </a:extLst>
                </a:gridCol>
                <a:gridCol w="2628900">
                  <a:extLst>
                    <a:ext uri="{9D8B030D-6E8A-4147-A177-3AD203B41FA5}">
                      <a16:colId xmlns:a16="http://schemas.microsoft.com/office/drawing/2014/main" xmlns="" val="2490982647"/>
                    </a:ext>
                  </a:extLst>
                </a:gridCol>
                <a:gridCol w="2633932">
                  <a:extLst>
                    <a:ext uri="{9D8B030D-6E8A-4147-A177-3AD203B41FA5}">
                      <a16:colId xmlns:a16="http://schemas.microsoft.com/office/drawing/2014/main" xmlns="" val="1189365964"/>
                    </a:ext>
                  </a:extLst>
                </a:gridCol>
                <a:gridCol w="2623868">
                  <a:extLst>
                    <a:ext uri="{9D8B030D-6E8A-4147-A177-3AD203B41FA5}">
                      <a16:colId xmlns:a16="http://schemas.microsoft.com/office/drawing/2014/main" xmlns="" val="2167519685"/>
                    </a:ext>
                  </a:extLst>
                </a:gridCol>
              </a:tblGrid>
              <a:tr h="370840">
                <a:tc>
                  <a:txBody>
                    <a:bodyPr/>
                    <a:lstStyle/>
                    <a:p>
                      <a:pPr marL="0" marR="0" lvl="0" indent="0" algn="ctr" rtl="0" hangingPunct="0">
                        <a:lnSpc>
                          <a:spcPct val="100000"/>
                        </a:lnSpc>
                        <a:spcBef>
                          <a:spcPts val="0"/>
                        </a:spcBef>
                        <a:spcAft>
                          <a:spcPts val="0"/>
                        </a:spcAft>
                        <a:buNone/>
                        <a:tabLst/>
                      </a:pPr>
                      <a:r>
                        <a:rPr lang="sk-SK" noProof="0" dirty="0">
                          <a:solidFill>
                            <a:srgbClr val="FF0000"/>
                          </a:solidFill>
                        </a:rPr>
                        <a:t>Počet</a:t>
                      </a:r>
                      <a:r>
                        <a:rPr lang="sk-SK" baseline="0" noProof="0" dirty="0">
                          <a:solidFill>
                            <a:srgbClr val="FF0000"/>
                          </a:solidFill>
                        </a:rPr>
                        <a:t>  bodov</a:t>
                      </a:r>
                      <a:endParaRPr lang="sk-SK" noProof="0" dirty="0">
                        <a:solidFill>
                          <a:srgbClr val="FF0000"/>
                        </a:solidFill>
                      </a:endParaRPr>
                    </a:p>
                  </a:txBody>
                  <a:tcPr/>
                </a:tc>
                <a:tc>
                  <a:txBody>
                    <a:bodyPr/>
                    <a:lstStyle/>
                    <a:p>
                      <a:pPr marL="0" marR="0" lvl="0" indent="0" algn="ctr" rtl="0" hangingPunct="0">
                        <a:lnSpc>
                          <a:spcPct val="100000"/>
                        </a:lnSpc>
                        <a:spcBef>
                          <a:spcPts val="0"/>
                        </a:spcBef>
                        <a:spcAft>
                          <a:spcPts val="0"/>
                        </a:spcAft>
                        <a:buNone/>
                        <a:tabLst/>
                      </a:pPr>
                      <a:r>
                        <a:rPr lang="sk-SK" noProof="0" dirty="0">
                          <a:solidFill>
                            <a:srgbClr val="FF0000"/>
                          </a:solidFill>
                        </a:rPr>
                        <a:t>1</a:t>
                      </a:r>
                    </a:p>
                  </a:txBody>
                  <a:tcPr/>
                </a:tc>
                <a:tc>
                  <a:txBody>
                    <a:bodyPr/>
                    <a:lstStyle/>
                    <a:p>
                      <a:pPr marL="0" marR="0" lvl="0" indent="0" algn="ctr" rtl="0" hangingPunct="0">
                        <a:lnSpc>
                          <a:spcPct val="100000"/>
                        </a:lnSpc>
                        <a:spcBef>
                          <a:spcPts val="0"/>
                        </a:spcBef>
                        <a:spcAft>
                          <a:spcPts val="0"/>
                        </a:spcAft>
                        <a:buNone/>
                        <a:tabLst/>
                      </a:pPr>
                      <a:r>
                        <a:rPr lang="sk-SK" noProof="0" dirty="0">
                          <a:solidFill>
                            <a:srgbClr val="FF0000"/>
                          </a:solidFill>
                        </a:rPr>
                        <a:t>2</a:t>
                      </a:r>
                    </a:p>
                  </a:txBody>
                  <a:tcPr/>
                </a:tc>
                <a:tc>
                  <a:txBody>
                    <a:bodyPr/>
                    <a:lstStyle/>
                    <a:p>
                      <a:pPr marL="0" marR="0" lvl="0" indent="0" algn="ctr" rtl="0" hangingPunct="0">
                        <a:lnSpc>
                          <a:spcPct val="100000"/>
                        </a:lnSpc>
                        <a:spcBef>
                          <a:spcPts val="0"/>
                        </a:spcBef>
                        <a:spcAft>
                          <a:spcPts val="0"/>
                        </a:spcAft>
                        <a:buNone/>
                        <a:tabLst/>
                      </a:pPr>
                      <a:r>
                        <a:rPr lang="sk-SK" noProof="0" dirty="0">
                          <a:solidFill>
                            <a:srgbClr val="FF0000"/>
                          </a:solidFill>
                        </a:rPr>
                        <a:t>3</a:t>
                      </a:r>
                    </a:p>
                  </a:txBody>
                  <a:tcPr/>
                </a:tc>
                <a:extLst>
                  <a:ext uri="{0D108BD9-81ED-4DB2-BD59-A6C34878D82A}">
                    <a16:rowId xmlns:a16="http://schemas.microsoft.com/office/drawing/2014/main" xmlns="" val="737855317"/>
                  </a:ext>
                </a:extLst>
              </a:tr>
              <a:tr h="370840">
                <a:tc>
                  <a:txBody>
                    <a:bodyPr/>
                    <a:lstStyle/>
                    <a:p>
                      <a:pPr marL="0" marR="0" lvl="0" indent="0" algn="ctr" rtl="0" hangingPunct="0">
                        <a:lnSpc>
                          <a:spcPct val="100000"/>
                        </a:lnSpc>
                        <a:spcBef>
                          <a:spcPts val="0"/>
                        </a:spcBef>
                        <a:spcAft>
                          <a:spcPts val="0"/>
                        </a:spcAft>
                        <a:buNone/>
                        <a:tabLst/>
                      </a:pPr>
                      <a:endParaRPr lang="sk-SK" sz="1600" b="0" i="0" u="none" strike="noStrike" kern="1200" noProof="0" dirty="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sk-SK" sz="1600" b="0" i="0" u="none" strike="noStrike" kern="1200" noProof="0" dirty="0">
                          <a:solidFill>
                            <a:srgbClr val="FF0000"/>
                          </a:solidFill>
                          <a:latin typeface="Trebuchet MS" pitchFamily="34"/>
                          <a:ea typeface="Lucida Sans Unicode" pitchFamily="2"/>
                          <a:cs typeface="Mangal" pitchFamily="2"/>
                        </a:rPr>
                        <a:t>Obsahová stránka prezentácie</a:t>
                      </a:r>
                    </a:p>
                  </a:txBody>
                  <a:tcPr/>
                </a:tc>
                <a:tc>
                  <a:txBody>
                    <a:bodyPr/>
                    <a:lstStyle/>
                    <a:p>
                      <a:pPr marL="0" marR="0" lvl="0" indent="0" algn="just"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Neúplné</a:t>
                      </a:r>
                      <a:r>
                        <a:rPr lang="sk-SK" sz="1600" b="0" i="0" u="none" strike="noStrike" kern="1200" baseline="0" noProof="0" dirty="0">
                          <a:latin typeface="Trebuchet MS" pitchFamily="34"/>
                          <a:ea typeface="Lucida Sans Unicode" pitchFamily="2"/>
                          <a:cs typeface="Mangal" pitchFamily="2"/>
                        </a:rPr>
                        <a:t> a chybné informácie</a:t>
                      </a:r>
                      <a:r>
                        <a:rPr lang="sk-SK" sz="1600" b="0" i="0" u="none" strike="noStrike" kern="1200" noProof="0" dirty="0">
                          <a:latin typeface="Trebuchet MS" pitchFamily="34"/>
                          <a:ea typeface="Lucida Sans Unicode" pitchFamily="2"/>
                          <a:cs typeface="Mangal" pitchFamily="2"/>
                        </a:rPr>
                        <a:t>.</a:t>
                      </a:r>
                    </a:p>
                    <a:p>
                      <a:pPr marL="0" marR="0" lvl="0" indent="0" algn="just"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Slabé využitie zdrojov.</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Správne informácie, prípadne malé chyby.</a:t>
                      </a:r>
                      <a:r>
                        <a:rPr lang="sk-SK" sz="1600" b="0" i="0" u="none" strike="noStrike" kern="1200" baseline="0" noProof="0" dirty="0">
                          <a:latin typeface="Trebuchet MS" pitchFamily="34"/>
                          <a:ea typeface="Lucida Sans Unicode" pitchFamily="2"/>
                          <a:cs typeface="Mangal" pitchFamily="2"/>
                        </a:rPr>
                        <a:t> Informácie, ktoré súvisia s témou. Dobré využitie zdrojov</a:t>
                      </a:r>
                      <a:r>
                        <a:rPr lang="sk-SK" sz="1600" b="0" i="0" u="none" strike="noStrike" kern="1200" noProof="0" dirty="0">
                          <a:latin typeface="Trebuchet MS" pitchFamily="34"/>
                          <a:ea typeface="Lucida Sans Unicode" pitchFamily="2"/>
                          <a:cs typeface="Mangal" pitchFamily="2"/>
                        </a:rPr>
                        <a:t>.</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Veľmi</a:t>
                      </a:r>
                      <a:r>
                        <a:rPr lang="sk-SK" sz="1600" b="0" i="0" u="none" strike="noStrike" kern="1200" baseline="0" noProof="0" dirty="0">
                          <a:latin typeface="Trebuchet MS" pitchFamily="34"/>
                          <a:ea typeface="Lucida Sans Unicode" pitchFamily="2"/>
                          <a:cs typeface="Mangal" pitchFamily="2"/>
                        </a:rPr>
                        <a:t> dobré </a:t>
                      </a:r>
                      <a:r>
                        <a:rPr lang="sk-SK" sz="1600" b="0" i="0" u="none" strike="noStrike" kern="1200" noProof="0" dirty="0">
                          <a:latin typeface="Trebuchet MS" pitchFamily="34"/>
                          <a:ea typeface="Lucida Sans Unicode" pitchFamily="2"/>
                          <a:cs typeface="Mangal" pitchFamily="2"/>
                        </a:rPr>
                        <a:t>informácie,</a:t>
                      </a:r>
                      <a:r>
                        <a:rPr lang="sk-SK" sz="1600" b="0" i="0" u="none" strike="noStrike" kern="1200" baseline="0" noProof="0" dirty="0">
                          <a:latin typeface="Trebuchet MS" pitchFamily="34"/>
                          <a:ea typeface="Lucida Sans Unicode" pitchFamily="2"/>
                          <a:cs typeface="Mangal" pitchFamily="2"/>
                        </a:rPr>
                        <a:t> ktoré súvisia s témou</a:t>
                      </a:r>
                      <a:r>
                        <a:rPr lang="sk-SK" sz="1600" b="0" i="0" u="none" strike="noStrike" kern="1200" noProof="0" dirty="0">
                          <a:latin typeface="Trebuchet MS" pitchFamily="34"/>
                          <a:ea typeface="Lucida Sans Unicode" pitchFamily="2"/>
                          <a:cs typeface="Mangal" pitchFamily="2"/>
                        </a:rPr>
                        <a:t>. </a:t>
                      </a:r>
                    </a:p>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Vyčerpávajúce využitie zdrojov.</a:t>
                      </a:r>
                    </a:p>
                  </a:txBody>
                  <a:tcPr/>
                </a:tc>
                <a:extLst>
                  <a:ext uri="{0D108BD9-81ED-4DB2-BD59-A6C34878D82A}">
                    <a16:rowId xmlns:a16="http://schemas.microsoft.com/office/drawing/2014/main" xmlns="" val="3527136374"/>
                  </a:ext>
                </a:extLst>
              </a:tr>
              <a:tr h="370840">
                <a:tc>
                  <a:txBody>
                    <a:bodyPr/>
                    <a:lstStyle/>
                    <a:p>
                      <a:pPr marL="0" marR="0" lvl="0" indent="0" algn="ctr" rtl="0" hangingPunct="0">
                        <a:lnSpc>
                          <a:spcPct val="100000"/>
                        </a:lnSpc>
                        <a:spcBef>
                          <a:spcPts val="0"/>
                        </a:spcBef>
                        <a:spcAft>
                          <a:spcPts val="0"/>
                        </a:spcAft>
                        <a:buNone/>
                        <a:tabLst/>
                      </a:pPr>
                      <a:endParaRPr lang="sk-SK" sz="1600" b="0" i="0" u="none" strike="noStrike" kern="1200" noProof="0" dirty="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sk-SK" sz="1600" b="0" i="0" u="none" strike="noStrike" kern="1200" noProof="0" dirty="0">
                          <a:solidFill>
                            <a:srgbClr val="FF0000"/>
                          </a:solidFill>
                          <a:latin typeface="Trebuchet MS" pitchFamily="34"/>
                          <a:ea typeface="Lucida Sans Unicode" pitchFamily="2"/>
                          <a:cs typeface="Mangal" pitchFamily="2"/>
                        </a:rPr>
                        <a:t>Estetický dojem</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Nečitateľná</a:t>
                      </a:r>
                      <a:r>
                        <a:rPr lang="sk-SK" sz="1600" b="0" i="0" u="none" strike="noStrike" kern="1200" baseline="0" noProof="0" dirty="0">
                          <a:latin typeface="Trebuchet MS" pitchFamily="34"/>
                          <a:ea typeface="Lucida Sans Unicode" pitchFamily="2"/>
                          <a:cs typeface="Mangal" pitchFamily="2"/>
                        </a:rPr>
                        <a:t> a málo estetická prezentácia</a:t>
                      </a:r>
                      <a:r>
                        <a:rPr lang="sk-SK" sz="1600" b="0" i="0" u="none" strike="noStrike" kern="1200" noProof="0" dirty="0">
                          <a:latin typeface="Trebuchet MS" pitchFamily="34"/>
                          <a:ea typeface="Lucida Sans Unicode" pitchFamily="2"/>
                          <a:cs typeface="Mangal" pitchFamily="2"/>
                        </a:rPr>
                        <a:t>.</a:t>
                      </a:r>
                    </a:p>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Informácie uvedené chaotickým spôsobom.</a:t>
                      </a:r>
                    </a:p>
                  </a:txBody>
                  <a:tcPr/>
                </a:tc>
                <a:tc>
                  <a:txBody>
                    <a:bodyPr/>
                    <a:lstStyle/>
                    <a:p>
                      <a:pPr marL="0" marR="0" lvl="0" indent="0" rtl="0" hangingPunct="0">
                        <a:lnSpc>
                          <a:spcPct val="100000"/>
                        </a:lnSpc>
                        <a:spcBef>
                          <a:spcPts val="0"/>
                        </a:spcBef>
                        <a:spcAft>
                          <a:spcPts val="0"/>
                        </a:spcAft>
                        <a:buNone/>
                        <a:tabLst/>
                      </a:pPr>
                      <a:endParaRPr lang="sk-SK" sz="1600" b="0" i="0" u="none" strike="noStrike" kern="1200" noProof="0" dirty="0">
                        <a:latin typeface="Trebuchet MS" pitchFamily="34"/>
                        <a:ea typeface="Lucida Sans Unicode" pitchFamily="2"/>
                        <a:cs typeface="Mangal" pitchFamily="2"/>
                      </a:endParaRPr>
                    </a:p>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Prezentácia,</a:t>
                      </a:r>
                      <a:r>
                        <a:rPr lang="sk-SK" sz="1600" b="0" i="0" u="none" strike="noStrike" kern="1200" baseline="0" noProof="0" dirty="0">
                          <a:latin typeface="Trebuchet MS" pitchFamily="34"/>
                          <a:ea typeface="Lucida Sans Unicode" pitchFamily="2"/>
                          <a:cs typeface="Mangal" pitchFamily="2"/>
                        </a:rPr>
                        <a:t> pekná, čitateľná a estetická</a:t>
                      </a:r>
                      <a:r>
                        <a:rPr lang="sk-SK" sz="1600" b="0" i="0" u="none" strike="noStrike" kern="1200" noProof="0" dirty="0">
                          <a:latin typeface="Trebuchet MS" pitchFamily="34"/>
                          <a:ea typeface="Lucida Sans Unicode" pitchFamily="2"/>
                          <a:cs typeface="Mangal" pitchFamily="2"/>
                        </a:rPr>
                        <a:t>.</a:t>
                      </a:r>
                    </a:p>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Dobré rozvrhnutie informácií.</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Prezentácia veľmi estetická, prehľadná, čitateľná</a:t>
                      </a:r>
                      <a:r>
                        <a:rPr lang="sk-SK" sz="1600" b="0" i="0" u="none" strike="noStrike" kern="1200" baseline="0" noProof="0" dirty="0">
                          <a:latin typeface="Trebuchet MS" pitchFamily="34"/>
                          <a:ea typeface="Lucida Sans Unicode" pitchFamily="2"/>
                          <a:cs typeface="Mangal" pitchFamily="2"/>
                        </a:rPr>
                        <a:t> a zaujímavá</a:t>
                      </a:r>
                      <a:r>
                        <a:rPr lang="sk-SK" sz="1600" b="0" i="0" u="none" strike="noStrike" kern="1200" noProof="0" dirty="0">
                          <a:latin typeface="Trebuchet MS" pitchFamily="34"/>
                          <a:ea typeface="Lucida Sans Unicode" pitchFamily="2"/>
                          <a:cs typeface="Mangal" pitchFamily="2"/>
                        </a:rPr>
                        <a:t>.</a:t>
                      </a:r>
                    </a:p>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Dobré rozvrhnutie</a:t>
                      </a:r>
                      <a:r>
                        <a:rPr lang="sk-SK" sz="1600" b="0" i="0" u="none" strike="noStrike" kern="1200" baseline="0" noProof="0" dirty="0">
                          <a:latin typeface="Trebuchet MS" pitchFamily="34"/>
                          <a:ea typeface="Lucida Sans Unicode" pitchFamily="2"/>
                          <a:cs typeface="Mangal" pitchFamily="2"/>
                        </a:rPr>
                        <a:t> informácií</a:t>
                      </a:r>
                      <a:r>
                        <a:rPr lang="sk-SK" sz="1600" b="0" i="0" u="none" strike="noStrike" kern="1200" noProof="0" dirty="0">
                          <a:latin typeface="Trebuchet MS" pitchFamily="34"/>
                          <a:ea typeface="Lucida Sans Unicode" pitchFamily="2"/>
                          <a:cs typeface="Mangal" pitchFamily="2"/>
                        </a:rPr>
                        <a:t>. Vhodne volená grafika.</a:t>
                      </a:r>
                    </a:p>
                  </a:txBody>
                  <a:tcPr/>
                </a:tc>
                <a:extLst>
                  <a:ext uri="{0D108BD9-81ED-4DB2-BD59-A6C34878D82A}">
                    <a16:rowId xmlns:a16="http://schemas.microsoft.com/office/drawing/2014/main" xmlns="" val="3992483715"/>
                  </a:ext>
                </a:extLst>
              </a:tr>
            </a:tbl>
          </a:graphicData>
        </a:graphic>
      </p:graphicFrame>
      <p:pic>
        <p:nvPicPr>
          <p:cNvPr id="6" name="Picture 2" descr="Grafika, Wykres, Wynik, Obroty, Zysk">
            <a:extLst>
              <a:ext uri="{FF2B5EF4-FFF2-40B4-BE49-F238E27FC236}">
                <a16:creationId xmlns:a16="http://schemas.microsoft.com/office/drawing/2014/main" xmlns="" id="{1562CA66-57B1-47F7-BE38-53CC7949E9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9797" y="69807"/>
            <a:ext cx="2141535" cy="150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656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F6B1498-80EB-4D46-B7AC-34A436675E47}"/>
              </a:ext>
            </a:extLst>
          </p:cNvPr>
          <p:cNvSpPr>
            <a:spLocks noGrp="1"/>
          </p:cNvSpPr>
          <p:nvPr>
            <p:ph type="title"/>
          </p:nvPr>
        </p:nvSpPr>
        <p:spPr/>
        <p:txBody>
          <a:bodyPr>
            <a:normAutofit/>
          </a:bodyPr>
          <a:lstStyle/>
          <a:p>
            <a:r>
              <a:rPr lang="pl-PL" sz="3600" dirty="0">
                <a:latin typeface="Jokerman" panose="04090605060D06020702" pitchFamily="82" charset="0"/>
              </a:rPr>
              <a:t>HODNOTENIE</a:t>
            </a:r>
          </a:p>
        </p:txBody>
      </p:sp>
      <p:graphicFrame>
        <p:nvGraphicFramePr>
          <p:cNvPr id="4" name="Symbol zastępczy zawartości 3">
            <a:extLst>
              <a:ext uri="{FF2B5EF4-FFF2-40B4-BE49-F238E27FC236}">
                <a16:creationId xmlns:a16="http://schemas.microsoft.com/office/drawing/2014/main" xmlns="" id="{DAA181FE-2F16-4271-9802-E72E981AB3FE}"/>
              </a:ext>
            </a:extLst>
          </p:cNvPr>
          <p:cNvGraphicFramePr>
            <a:graphicFrameLocks noGrp="1"/>
          </p:cNvGraphicFramePr>
          <p:nvPr>
            <p:ph idx="1"/>
            <p:extLst>
              <p:ext uri="{D42A27DB-BD31-4B8C-83A1-F6EECF244321}">
                <p14:modId xmlns:p14="http://schemas.microsoft.com/office/powerpoint/2010/main" val="3104408183"/>
              </p:ext>
            </p:extLst>
          </p:nvPr>
        </p:nvGraphicFramePr>
        <p:xfrm>
          <a:off x="838200" y="2505133"/>
          <a:ext cx="10515600" cy="1691087"/>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817297645"/>
                    </a:ext>
                  </a:extLst>
                </a:gridCol>
                <a:gridCol w="2628900">
                  <a:extLst>
                    <a:ext uri="{9D8B030D-6E8A-4147-A177-3AD203B41FA5}">
                      <a16:colId xmlns:a16="http://schemas.microsoft.com/office/drawing/2014/main" xmlns="" val="2109563180"/>
                    </a:ext>
                  </a:extLst>
                </a:gridCol>
                <a:gridCol w="2628900">
                  <a:extLst>
                    <a:ext uri="{9D8B030D-6E8A-4147-A177-3AD203B41FA5}">
                      <a16:colId xmlns:a16="http://schemas.microsoft.com/office/drawing/2014/main" xmlns="" val="2090203375"/>
                    </a:ext>
                  </a:extLst>
                </a:gridCol>
                <a:gridCol w="2628900">
                  <a:extLst>
                    <a:ext uri="{9D8B030D-6E8A-4147-A177-3AD203B41FA5}">
                      <a16:colId xmlns:a16="http://schemas.microsoft.com/office/drawing/2014/main" xmlns="" val="3390996872"/>
                    </a:ext>
                  </a:extLst>
                </a:gridCol>
              </a:tblGrid>
              <a:tr h="370840">
                <a:tc>
                  <a:txBody>
                    <a:bodyPr/>
                    <a:lstStyle/>
                    <a:p>
                      <a:pPr marL="0" marR="0" lvl="0" indent="0" algn="ctr" rtl="0" hangingPunct="0">
                        <a:lnSpc>
                          <a:spcPct val="100000"/>
                        </a:lnSpc>
                        <a:spcBef>
                          <a:spcPts val="0"/>
                        </a:spcBef>
                        <a:spcAft>
                          <a:spcPts val="0"/>
                        </a:spcAft>
                        <a:buNone/>
                        <a:tabLst/>
                      </a:pPr>
                      <a:r>
                        <a:rPr lang="sk-SK" sz="1800" b="0" i="0" u="none" strike="noStrike" kern="1200" noProof="0" dirty="0">
                          <a:solidFill>
                            <a:srgbClr val="FF0000"/>
                          </a:solidFill>
                          <a:latin typeface="Arial" pitchFamily="18"/>
                          <a:ea typeface="Lucida Sans Unicode" pitchFamily="2"/>
                          <a:cs typeface="Mangal" pitchFamily="2"/>
                        </a:rPr>
                        <a:t>Počet bodov</a:t>
                      </a:r>
                    </a:p>
                  </a:txBody>
                  <a:tcPr/>
                </a:tc>
                <a:tc>
                  <a:txBody>
                    <a:bodyPr/>
                    <a:lstStyle/>
                    <a:p>
                      <a:pPr marL="0" marR="0" lvl="0" indent="0" algn="ctr" rtl="0" hangingPunct="0">
                        <a:lnSpc>
                          <a:spcPct val="100000"/>
                        </a:lnSpc>
                        <a:spcBef>
                          <a:spcPts val="0"/>
                        </a:spcBef>
                        <a:spcAft>
                          <a:spcPts val="0"/>
                        </a:spcAft>
                        <a:buNone/>
                        <a:tabLst/>
                      </a:pPr>
                      <a:r>
                        <a:rPr lang="sk-SK" sz="1800" b="0" i="0" u="none" strike="noStrike" kern="1200" noProof="0" dirty="0">
                          <a:solidFill>
                            <a:srgbClr val="FF0000"/>
                          </a:solidFill>
                          <a:latin typeface="Arial" pitchFamily="18"/>
                          <a:ea typeface="Lucida Sans Unicode" pitchFamily="2"/>
                          <a:cs typeface="Mangal" pitchFamily="2"/>
                        </a:rPr>
                        <a:t>1</a:t>
                      </a:r>
                    </a:p>
                  </a:txBody>
                  <a:tcPr/>
                </a:tc>
                <a:tc>
                  <a:txBody>
                    <a:bodyPr/>
                    <a:lstStyle/>
                    <a:p>
                      <a:pPr marL="0" marR="0" lvl="0" indent="0" algn="ctr" rtl="0" hangingPunct="0">
                        <a:lnSpc>
                          <a:spcPct val="100000"/>
                        </a:lnSpc>
                        <a:spcBef>
                          <a:spcPts val="0"/>
                        </a:spcBef>
                        <a:spcAft>
                          <a:spcPts val="0"/>
                        </a:spcAft>
                        <a:buNone/>
                        <a:tabLst/>
                      </a:pPr>
                      <a:r>
                        <a:rPr lang="sk-SK" sz="1800" b="0" i="0" u="none" strike="noStrike" kern="1200" noProof="0" dirty="0">
                          <a:solidFill>
                            <a:srgbClr val="FF0000"/>
                          </a:solidFill>
                          <a:latin typeface="Arial" pitchFamily="18"/>
                          <a:ea typeface="Lucida Sans Unicode" pitchFamily="2"/>
                          <a:cs typeface="Mangal" pitchFamily="2"/>
                        </a:rPr>
                        <a:t>2</a:t>
                      </a:r>
                    </a:p>
                  </a:txBody>
                  <a:tcPr/>
                </a:tc>
                <a:tc>
                  <a:txBody>
                    <a:bodyPr/>
                    <a:lstStyle/>
                    <a:p>
                      <a:pPr marL="0" marR="0" lvl="0" indent="0" algn="ctr" rtl="0" hangingPunct="0">
                        <a:lnSpc>
                          <a:spcPct val="100000"/>
                        </a:lnSpc>
                        <a:spcBef>
                          <a:spcPts val="0"/>
                        </a:spcBef>
                        <a:spcAft>
                          <a:spcPts val="0"/>
                        </a:spcAft>
                        <a:buNone/>
                        <a:tabLst/>
                      </a:pPr>
                      <a:r>
                        <a:rPr lang="sk-SK" sz="1800" b="0" i="0" u="none" strike="noStrike" kern="1200" noProof="0" dirty="0">
                          <a:solidFill>
                            <a:srgbClr val="FF0000"/>
                          </a:solidFill>
                          <a:latin typeface="Arial" pitchFamily="18"/>
                          <a:ea typeface="Lucida Sans Unicode" pitchFamily="2"/>
                          <a:cs typeface="Mangal" pitchFamily="2"/>
                        </a:rPr>
                        <a:t>3</a:t>
                      </a:r>
                    </a:p>
                  </a:txBody>
                  <a:tcPr/>
                </a:tc>
                <a:extLst>
                  <a:ext uri="{0D108BD9-81ED-4DB2-BD59-A6C34878D82A}">
                    <a16:rowId xmlns:a16="http://schemas.microsoft.com/office/drawing/2014/main" xmlns="" val="3022900148"/>
                  </a:ext>
                </a:extLst>
              </a:tr>
              <a:tr h="741127">
                <a:tc>
                  <a:txBody>
                    <a:bodyPr/>
                    <a:lstStyle/>
                    <a:p>
                      <a:pPr marL="0" marR="0" lvl="0" indent="0" algn="ctr" rtl="0" hangingPunct="0">
                        <a:lnSpc>
                          <a:spcPct val="100000"/>
                        </a:lnSpc>
                        <a:spcBef>
                          <a:spcPts val="0"/>
                        </a:spcBef>
                        <a:spcAft>
                          <a:spcPts val="0"/>
                        </a:spcAft>
                        <a:buNone/>
                        <a:tabLst/>
                      </a:pPr>
                      <a:r>
                        <a:rPr lang="sk-SK" sz="1600" b="0" i="0" u="none" strike="noStrike" kern="1200" noProof="0" dirty="0">
                          <a:solidFill>
                            <a:srgbClr val="FF0000"/>
                          </a:solidFill>
                          <a:latin typeface="Trebuchet MS" pitchFamily="34"/>
                          <a:ea typeface="Lucida Sans Unicode" pitchFamily="2"/>
                          <a:cs typeface="Mangal" pitchFamily="2"/>
                        </a:rPr>
                        <a:t>Pracovné zaangažovania</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Slabé zaangažovanie.</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Zaangažovanie na uspokojivej</a:t>
                      </a:r>
                      <a:r>
                        <a:rPr lang="sk-SK" sz="1600" b="0" i="0" u="none" strike="noStrike" kern="1200" baseline="0" noProof="0" dirty="0">
                          <a:latin typeface="Trebuchet MS" pitchFamily="34"/>
                          <a:ea typeface="Lucida Sans Unicode" pitchFamily="2"/>
                          <a:cs typeface="Mangal" pitchFamily="2"/>
                        </a:rPr>
                        <a:t> úrovní</a:t>
                      </a:r>
                      <a:r>
                        <a:rPr lang="sk-SK" sz="1600" b="0" i="0" u="none" strike="noStrike" kern="1200" noProof="0" dirty="0">
                          <a:latin typeface="Trebuchet MS" pitchFamily="34"/>
                          <a:ea typeface="Lucida Sans Unicode" pitchFamily="2"/>
                          <a:cs typeface="Mangal" pitchFamily="2"/>
                        </a:rPr>
                        <a:t>.</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Veľmi dobre zaangažovanie.</a:t>
                      </a:r>
                    </a:p>
                  </a:txBody>
                  <a:tcPr/>
                </a:tc>
                <a:extLst>
                  <a:ext uri="{0D108BD9-81ED-4DB2-BD59-A6C34878D82A}">
                    <a16:rowId xmlns:a16="http://schemas.microsoft.com/office/drawing/2014/main" xmlns="" val="923611517"/>
                  </a:ext>
                </a:extLst>
              </a:tr>
              <a:tr h="370840">
                <a:tc>
                  <a:txBody>
                    <a:bodyPr/>
                    <a:lstStyle/>
                    <a:p>
                      <a:pPr marL="0" marR="0" lvl="0" indent="0" algn="ctr" rtl="0" hangingPunct="0">
                        <a:lnSpc>
                          <a:spcPct val="100000"/>
                        </a:lnSpc>
                        <a:spcBef>
                          <a:spcPts val="0"/>
                        </a:spcBef>
                        <a:spcAft>
                          <a:spcPts val="0"/>
                        </a:spcAft>
                        <a:buNone/>
                        <a:tabLst/>
                      </a:pPr>
                      <a:r>
                        <a:rPr lang="sk-SK" sz="1600" b="0" i="0" u="none" strike="noStrike" kern="1200" noProof="0" dirty="0">
                          <a:solidFill>
                            <a:srgbClr val="FF0000"/>
                          </a:solidFill>
                          <a:latin typeface="Trebuchet MS" pitchFamily="34"/>
                          <a:ea typeface="Lucida Sans Unicode" pitchFamily="2"/>
                          <a:cs typeface="Mangal" pitchFamily="2"/>
                        </a:rPr>
                        <a:t>Odpovede na otázky</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Slabá aktivita pri odpovedaní na otázky.</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Uspokojivé odpovede na otázky.</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Veľmi dobre, rozšírené odpovede na</a:t>
                      </a:r>
                      <a:r>
                        <a:rPr lang="sk-SK" sz="1600" b="0" i="0" u="none" strike="noStrike" kern="1200" baseline="0" noProof="0" dirty="0">
                          <a:latin typeface="Trebuchet MS" pitchFamily="34"/>
                          <a:ea typeface="Lucida Sans Unicode" pitchFamily="2"/>
                          <a:cs typeface="Mangal" pitchFamily="2"/>
                        </a:rPr>
                        <a:t> otázky</a:t>
                      </a:r>
                      <a:r>
                        <a:rPr lang="sk-SK" sz="1600" b="0" i="0" u="none" strike="noStrike" kern="1200" noProof="0" dirty="0">
                          <a:latin typeface="Trebuchet MS" pitchFamily="34"/>
                          <a:ea typeface="Lucida Sans Unicode" pitchFamily="2"/>
                          <a:cs typeface="Mangal" pitchFamily="2"/>
                        </a:rPr>
                        <a:t>.</a:t>
                      </a:r>
                    </a:p>
                  </a:txBody>
                  <a:tcPr/>
                </a:tc>
                <a:extLst>
                  <a:ext uri="{0D108BD9-81ED-4DB2-BD59-A6C34878D82A}">
                    <a16:rowId xmlns:a16="http://schemas.microsoft.com/office/drawing/2014/main" xmlns="" val="3767703648"/>
                  </a:ext>
                </a:extLst>
              </a:tr>
            </a:tbl>
          </a:graphicData>
        </a:graphic>
      </p:graphicFrame>
      <p:pic>
        <p:nvPicPr>
          <p:cNvPr id="6" name="Picture 2" descr="Grafika, Wykres, Wynik, Obroty, Zysk">
            <a:extLst>
              <a:ext uri="{FF2B5EF4-FFF2-40B4-BE49-F238E27FC236}">
                <a16:creationId xmlns:a16="http://schemas.microsoft.com/office/drawing/2014/main" xmlns="" id="{931F2E43-F8ED-4B23-A621-23E524F57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1349" y="365125"/>
            <a:ext cx="2141535" cy="150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771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FFAABC5-CC53-4609-BB02-3F1BCAB93C13}"/>
              </a:ext>
            </a:extLst>
          </p:cNvPr>
          <p:cNvSpPr>
            <a:spLocks noGrp="1"/>
          </p:cNvSpPr>
          <p:nvPr>
            <p:ph type="title"/>
          </p:nvPr>
        </p:nvSpPr>
        <p:spPr/>
        <p:txBody>
          <a:bodyPr>
            <a:normAutofit/>
          </a:bodyPr>
          <a:lstStyle/>
          <a:p>
            <a:r>
              <a:rPr lang="pl-PL" sz="3600" dirty="0">
                <a:latin typeface="Jokerman" panose="04090605060D06020702" pitchFamily="82" charset="0"/>
              </a:rPr>
              <a:t>HODNOTENIE</a:t>
            </a:r>
          </a:p>
        </p:txBody>
      </p:sp>
      <p:graphicFrame>
        <p:nvGraphicFramePr>
          <p:cNvPr id="4" name="Symbol zastępczy zawartości 3">
            <a:extLst>
              <a:ext uri="{FF2B5EF4-FFF2-40B4-BE49-F238E27FC236}">
                <a16:creationId xmlns:a16="http://schemas.microsoft.com/office/drawing/2014/main" xmlns="" id="{977B3BA0-E219-4868-A324-BC473B2B427D}"/>
              </a:ext>
            </a:extLst>
          </p:cNvPr>
          <p:cNvGraphicFramePr>
            <a:graphicFrameLocks noGrp="1"/>
          </p:cNvGraphicFramePr>
          <p:nvPr>
            <p:ph idx="1"/>
            <p:extLst>
              <p:ext uri="{D42A27DB-BD31-4B8C-83A1-F6EECF244321}">
                <p14:modId xmlns:p14="http://schemas.microsoft.com/office/powerpoint/2010/main" val="2276403257"/>
              </p:ext>
            </p:extLst>
          </p:nvPr>
        </p:nvGraphicFramePr>
        <p:xfrm>
          <a:off x="864066" y="1825624"/>
          <a:ext cx="10489734" cy="3660776"/>
        </p:xfrm>
        <a:graphic>
          <a:graphicData uri="http://schemas.openxmlformats.org/drawingml/2006/table">
            <a:tbl>
              <a:tblPr firstRow="1" bandRow="1">
                <a:tableStyleId>{5C22544A-7EE6-4342-B048-85BDC9FD1C3A}</a:tableStyleId>
              </a:tblPr>
              <a:tblGrid>
                <a:gridCol w="5231934">
                  <a:extLst>
                    <a:ext uri="{9D8B030D-6E8A-4147-A177-3AD203B41FA5}">
                      <a16:colId xmlns:a16="http://schemas.microsoft.com/office/drawing/2014/main" xmlns="" val="117038284"/>
                    </a:ext>
                  </a:extLst>
                </a:gridCol>
                <a:gridCol w="5257800">
                  <a:extLst>
                    <a:ext uri="{9D8B030D-6E8A-4147-A177-3AD203B41FA5}">
                      <a16:colId xmlns:a16="http://schemas.microsoft.com/office/drawing/2014/main" xmlns="" val="382890019"/>
                    </a:ext>
                  </a:extLst>
                </a:gridCol>
              </a:tblGrid>
              <a:tr h="522968">
                <a:tc>
                  <a:txBody>
                    <a:bodyPr/>
                    <a:lstStyle/>
                    <a:p>
                      <a:pPr algn="ctr"/>
                      <a:r>
                        <a:rPr lang="pl-PL" dirty="0"/>
                        <a:t>BODY</a:t>
                      </a:r>
                    </a:p>
                  </a:txBody>
                  <a:tcPr/>
                </a:tc>
                <a:tc>
                  <a:txBody>
                    <a:bodyPr/>
                    <a:lstStyle/>
                    <a:p>
                      <a:pPr algn="ctr"/>
                      <a:r>
                        <a:rPr lang="pl-PL" dirty="0"/>
                        <a:t>HODNOTENIE</a:t>
                      </a:r>
                    </a:p>
                  </a:txBody>
                  <a:tcPr/>
                </a:tc>
                <a:extLst>
                  <a:ext uri="{0D108BD9-81ED-4DB2-BD59-A6C34878D82A}">
                    <a16:rowId xmlns:a16="http://schemas.microsoft.com/office/drawing/2014/main" xmlns="" val="3433014187"/>
                  </a:ext>
                </a:extLst>
              </a:tr>
              <a:tr h="522968">
                <a:tc>
                  <a:txBody>
                    <a:bodyPr/>
                    <a:lstStyle/>
                    <a:p>
                      <a:pPr algn="ctr"/>
                      <a:r>
                        <a:rPr lang="pl-PL" sz="2400" dirty="0">
                          <a:latin typeface="Jokerman" panose="04090605060D06020702" pitchFamily="82" charset="0"/>
                        </a:rPr>
                        <a:t>&lt;4</a:t>
                      </a:r>
                    </a:p>
                  </a:txBody>
                  <a:tcPr/>
                </a:tc>
                <a:tc>
                  <a:txBody>
                    <a:bodyPr/>
                    <a:lstStyle/>
                    <a:p>
                      <a:pPr algn="ctr"/>
                      <a:r>
                        <a:rPr lang="sk-SK" sz="2400" noProof="0" dirty="0">
                          <a:latin typeface="Jokerman" panose="04090605060D06020702" pitchFamily="82" charset="0"/>
                        </a:rPr>
                        <a:t>nedostatočný</a:t>
                      </a:r>
                    </a:p>
                  </a:txBody>
                  <a:tcPr/>
                </a:tc>
                <a:extLst>
                  <a:ext uri="{0D108BD9-81ED-4DB2-BD59-A6C34878D82A}">
                    <a16:rowId xmlns:a16="http://schemas.microsoft.com/office/drawing/2014/main" xmlns="" val="3651756678"/>
                  </a:ext>
                </a:extLst>
              </a:tr>
              <a:tr h="522968">
                <a:tc>
                  <a:txBody>
                    <a:bodyPr/>
                    <a:lstStyle/>
                    <a:p>
                      <a:pPr algn="ctr"/>
                      <a:r>
                        <a:rPr lang="pl-PL" sz="2400" dirty="0">
                          <a:latin typeface="Jokerman" panose="04090605060D06020702" pitchFamily="82" charset="0"/>
                        </a:rPr>
                        <a:t>4-5</a:t>
                      </a:r>
                    </a:p>
                  </a:txBody>
                  <a:tcPr/>
                </a:tc>
                <a:tc>
                  <a:txBody>
                    <a:bodyPr/>
                    <a:lstStyle/>
                    <a:p>
                      <a:pPr algn="ctr"/>
                      <a:r>
                        <a:rPr lang="sk-SK" sz="2400" noProof="0" dirty="0">
                          <a:latin typeface="Jokerman" panose="04090605060D06020702" pitchFamily="82" charset="0"/>
                        </a:rPr>
                        <a:t>prípustný</a:t>
                      </a:r>
                    </a:p>
                  </a:txBody>
                  <a:tcPr/>
                </a:tc>
                <a:extLst>
                  <a:ext uri="{0D108BD9-81ED-4DB2-BD59-A6C34878D82A}">
                    <a16:rowId xmlns:a16="http://schemas.microsoft.com/office/drawing/2014/main" xmlns="" val="266156483"/>
                  </a:ext>
                </a:extLst>
              </a:tr>
              <a:tr h="522968">
                <a:tc>
                  <a:txBody>
                    <a:bodyPr/>
                    <a:lstStyle/>
                    <a:p>
                      <a:pPr algn="ctr"/>
                      <a:r>
                        <a:rPr lang="pl-PL" sz="2400" dirty="0">
                          <a:latin typeface="Jokerman" panose="04090605060D06020702" pitchFamily="82" charset="0"/>
                        </a:rPr>
                        <a:t>6-7</a:t>
                      </a:r>
                    </a:p>
                  </a:txBody>
                  <a:tcPr/>
                </a:tc>
                <a:tc>
                  <a:txBody>
                    <a:bodyPr/>
                    <a:lstStyle/>
                    <a:p>
                      <a:pPr algn="ctr"/>
                      <a:r>
                        <a:rPr lang="sk-SK" sz="2400" noProof="0" dirty="0">
                          <a:latin typeface="Jokerman" panose="04090605060D06020702" pitchFamily="82" charset="0"/>
                        </a:rPr>
                        <a:t>dostatočný</a:t>
                      </a:r>
                    </a:p>
                  </a:txBody>
                  <a:tcPr/>
                </a:tc>
                <a:extLst>
                  <a:ext uri="{0D108BD9-81ED-4DB2-BD59-A6C34878D82A}">
                    <a16:rowId xmlns:a16="http://schemas.microsoft.com/office/drawing/2014/main" xmlns="" val="559338561"/>
                  </a:ext>
                </a:extLst>
              </a:tr>
              <a:tr h="522968">
                <a:tc>
                  <a:txBody>
                    <a:bodyPr/>
                    <a:lstStyle/>
                    <a:p>
                      <a:pPr algn="ctr"/>
                      <a:r>
                        <a:rPr lang="pl-PL" sz="2400" dirty="0">
                          <a:latin typeface="Jokerman" panose="04090605060D06020702" pitchFamily="82" charset="0"/>
                        </a:rPr>
                        <a:t>8-9</a:t>
                      </a:r>
                    </a:p>
                  </a:txBody>
                  <a:tcPr/>
                </a:tc>
                <a:tc>
                  <a:txBody>
                    <a:bodyPr/>
                    <a:lstStyle/>
                    <a:p>
                      <a:pPr algn="ctr"/>
                      <a:r>
                        <a:rPr lang="sk-SK" sz="2400" noProof="0" dirty="0">
                          <a:latin typeface="Jokerman" panose="04090605060D06020702" pitchFamily="82" charset="0"/>
                        </a:rPr>
                        <a:t>dobrý</a:t>
                      </a:r>
                    </a:p>
                  </a:txBody>
                  <a:tcPr/>
                </a:tc>
                <a:extLst>
                  <a:ext uri="{0D108BD9-81ED-4DB2-BD59-A6C34878D82A}">
                    <a16:rowId xmlns:a16="http://schemas.microsoft.com/office/drawing/2014/main" xmlns="" val="1769131075"/>
                  </a:ext>
                </a:extLst>
              </a:tr>
              <a:tr h="522968">
                <a:tc>
                  <a:txBody>
                    <a:bodyPr/>
                    <a:lstStyle/>
                    <a:p>
                      <a:pPr algn="ctr"/>
                      <a:r>
                        <a:rPr lang="pl-PL" sz="2400" dirty="0">
                          <a:latin typeface="Jokerman" panose="04090605060D06020702" pitchFamily="82" charset="0"/>
                        </a:rPr>
                        <a:t>10-11</a:t>
                      </a:r>
                    </a:p>
                  </a:txBody>
                  <a:tcPr/>
                </a:tc>
                <a:tc>
                  <a:txBody>
                    <a:bodyPr/>
                    <a:lstStyle/>
                    <a:p>
                      <a:pPr algn="ctr"/>
                      <a:r>
                        <a:rPr lang="sk-SK" sz="2400" noProof="0" dirty="0">
                          <a:latin typeface="Jokerman" panose="04090605060D06020702" pitchFamily="82" charset="0"/>
                        </a:rPr>
                        <a:t>veľmi</a:t>
                      </a:r>
                      <a:r>
                        <a:rPr lang="sk-SK" sz="2400" baseline="0" noProof="0" dirty="0">
                          <a:latin typeface="Jokerman" panose="04090605060D06020702" pitchFamily="82" charset="0"/>
                        </a:rPr>
                        <a:t> dobrý</a:t>
                      </a:r>
                      <a:endParaRPr lang="sk-SK" sz="2400" noProof="0" dirty="0">
                        <a:latin typeface="Jokerman" panose="04090605060D06020702" pitchFamily="82" charset="0"/>
                      </a:endParaRPr>
                    </a:p>
                  </a:txBody>
                  <a:tcPr/>
                </a:tc>
                <a:extLst>
                  <a:ext uri="{0D108BD9-81ED-4DB2-BD59-A6C34878D82A}">
                    <a16:rowId xmlns:a16="http://schemas.microsoft.com/office/drawing/2014/main" xmlns="" val="1245556327"/>
                  </a:ext>
                </a:extLst>
              </a:tr>
              <a:tr h="522968">
                <a:tc>
                  <a:txBody>
                    <a:bodyPr/>
                    <a:lstStyle/>
                    <a:p>
                      <a:pPr algn="ctr"/>
                      <a:r>
                        <a:rPr lang="pl-PL" sz="2400" dirty="0">
                          <a:latin typeface="Jokerman" panose="04090605060D06020702" pitchFamily="82" charset="0"/>
                        </a:rPr>
                        <a:t>12</a:t>
                      </a:r>
                    </a:p>
                  </a:txBody>
                  <a:tcPr/>
                </a:tc>
                <a:tc>
                  <a:txBody>
                    <a:bodyPr/>
                    <a:lstStyle/>
                    <a:p>
                      <a:pPr algn="ctr"/>
                      <a:r>
                        <a:rPr lang="sk-SK" sz="2400" noProof="0" dirty="0">
                          <a:latin typeface="Jokerman" panose="04090605060D06020702" pitchFamily="82" charset="0"/>
                        </a:rPr>
                        <a:t>výborný</a:t>
                      </a:r>
                    </a:p>
                  </a:txBody>
                  <a:tcPr/>
                </a:tc>
                <a:extLst>
                  <a:ext uri="{0D108BD9-81ED-4DB2-BD59-A6C34878D82A}">
                    <a16:rowId xmlns:a16="http://schemas.microsoft.com/office/drawing/2014/main" xmlns="" val="1712839594"/>
                  </a:ext>
                </a:extLst>
              </a:tr>
            </a:tbl>
          </a:graphicData>
        </a:graphic>
      </p:graphicFrame>
      <p:pic>
        <p:nvPicPr>
          <p:cNvPr id="5" name="Picture 2" descr="Grafika, Wykres, Wynik, Obroty, Zysk">
            <a:extLst>
              <a:ext uri="{FF2B5EF4-FFF2-40B4-BE49-F238E27FC236}">
                <a16:creationId xmlns:a16="http://schemas.microsoft.com/office/drawing/2014/main" xmlns="" id="{CFBD0FD6-A3C5-4366-8052-DD629FB69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3019" y="120141"/>
            <a:ext cx="2141535" cy="150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75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Kogut, Gospodarstwa, Wieś, Kurczaka">
            <a:extLst>
              <a:ext uri="{FF2B5EF4-FFF2-40B4-BE49-F238E27FC236}">
                <a16:creationId xmlns:a16="http://schemas.microsoft.com/office/drawing/2014/main" xmlns="" id="{77EBA93C-13A1-4C55-A326-0688D4F26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9551" y="3169215"/>
            <a:ext cx="4042410" cy="27084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ramwaj, Korek, Wypadek, Ulica, Warszawa">
            <a:extLst>
              <a:ext uri="{FF2B5EF4-FFF2-40B4-BE49-F238E27FC236}">
                <a16:creationId xmlns:a16="http://schemas.microsoft.com/office/drawing/2014/main" xmlns="" id="{0B731A30-14B9-4A53-90EF-10AD47DDB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551" y="312981"/>
            <a:ext cx="4042409" cy="2273855"/>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FA5E79DC-EAD6-441E-98F5-DD40F0BBCE97}"/>
              </a:ext>
            </a:extLst>
          </p:cNvPr>
          <p:cNvSpPr>
            <a:spLocks noGrp="1"/>
          </p:cNvSpPr>
          <p:nvPr>
            <p:ph type="title"/>
          </p:nvPr>
        </p:nvSpPr>
        <p:spPr>
          <a:xfrm>
            <a:off x="821516" y="640263"/>
            <a:ext cx="6204984" cy="1344975"/>
          </a:xfrm>
        </p:spPr>
        <p:txBody>
          <a:bodyPr>
            <a:normAutofit/>
          </a:bodyPr>
          <a:lstStyle/>
          <a:p>
            <a:r>
              <a:rPr lang="pl-PL" sz="4000" dirty="0">
                <a:latin typeface="Jokerman" panose="04090605060D06020702" pitchFamily="82" charset="0"/>
              </a:rPr>
              <a:t>ÚVOD</a:t>
            </a:r>
          </a:p>
        </p:txBody>
      </p:sp>
      <p:sp>
        <p:nvSpPr>
          <p:cNvPr id="3" name="Symbol zastępczy zawartości 2">
            <a:extLst>
              <a:ext uri="{FF2B5EF4-FFF2-40B4-BE49-F238E27FC236}">
                <a16:creationId xmlns:a16="http://schemas.microsoft.com/office/drawing/2014/main" xmlns="" id="{8BBB8B08-D733-49BB-8D17-6BF3767141B1}"/>
              </a:ext>
            </a:extLst>
          </p:cNvPr>
          <p:cNvSpPr>
            <a:spLocks noGrp="1"/>
          </p:cNvSpPr>
          <p:nvPr>
            <p:ph idx="1"/>
          </p:nvPr>
        </p:nvSpPr>
        <p:spPr>
          <a:xfrm>
            <a:off x="821515" y="2121762"/>
            <a:ext cx="6204984" cy="3626917"/>
          </a:xfrm>
        </p:spPr>
        <p:txBody>
          <a:bodyPr>
            <a:normAutofit/>
          </a:bodyPr>
          <a:lstStyle/>
          <a:p>
            <a:pPr marL="0" indent="0" algn="just">
              <a:buNone/>
            </a:pPr>
            <a:r>
              <a:rPr lang="sk-SK" sz="2200" dirty="0">
                <a:latin typeface="Jokerman" panose="04090605060D06020702" pitchFamily="82" charset="0"/>
                <a:cs typeface="Times New Roman" panose="02020603050405020304" pitchFamily="18" charset="0"/>
              </a:rPr>
              <a:t>Vitajte priatelia! </a:t>
            </a:r>
          </a:p>
          <a:p>
            <a:pPr marL="0" indent="0" algn="just">
              <a:buNone/>
            </a:pPr>
            <a:r>
              <a:rPr lang="sk-SK" sz="2200" dirty="0">
                <a:latin typeface="Jokerman" panose="04090605060D06020702" pitchFamily="82" charset="0"/>
                <a:cs typeface="Times New Roman" panose="02020603050405020304" pitchFamily="18" charset="0"/>
              </a:rPr>
              <a:t>Zamýšľali ste sa niekedy nad tým, aký vplyv na život má bydlisko. Určite trošku ináč vyzerá život vo veľkom meste ako v maličkej dedinke. </a:t>
            </a:r>
          </a:p>
          <a:p>
            <a:pPr marL="0" indent="0" algn="just">
              <a:buNone/>
            </a:pPr>
            <a:r>
              <a:rPr lang="sk-SK" sz="2200" dirty="0">
                <a:latin typeface="Jokerman" panose="04090605060D06020702" pitchFamily="82" charset="0"/>
                <a:cs typeface="Times New Roman" panose="02020603050405020304" pitchFamily="18" charset="0"/>
              </a:rPr>
              <a:t>Iné skúsenosti má človek bývajúci v bytovke a iné ten, ktorý býva v dome so záhradou, sadom a poľom.</a:t>
            </a:r>
          </a:p>
        </p:txBody>
      </p:sp>
    </p:spTree>
    <p:extLst>
      <p:ext uri="{BB962C8B-B14F-4D97-AF65-F5344CB8AC3E}">
        <p14:creationId xmlns:p14="http://schemas.microsoft.com/office/powerpoint/2010/main" val="2052034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6410" y="0"/>
            <a:ext cx="46360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1042" y="484632"/>
            <a:ext cx="3666744" cy="5739187"/>
          </a:xfrm>
          <a:prstGeom prst="roundRect">
            <a:avLst>
              <a:gd name="adj" fmla="val 0"/>
            </a:avLst>
          </a:prstGeom>
          <a:solidFill>
            <a:schemeClr val="bg1"/>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xmlns="" id="{01433FCA-E8F9-40F0-B1A6-FB2A45624C77}"/>
              </a:ext>
            </a:extLst>
          </p:cNvPr>
          <p:cNvPicPr>
            <a:picLocks noChangeAspect="1"/>
          </p:cNvPicPr>
          <p:nvPr/>
        </p:nvPicPr>
        <p:blipFill rotWithShape="1">
          <a:blip r:embed="rId2">
            <a:extLst>
              <a:ext uri="{28A0092B-C50C-407E-A947-70E740481C1C}">
                <a14:useLocalDpi xmlns:a14="http://schemas.microsoft.com/office/drawing/2010/main" val="0"/>
              </a:ext>
            </a:extLst>
          </a:blip>
          <a:srcRect l="4574" r="9500" b="-5"/>
          <a:stretch/>
        </p:blipFill>
        <p:spPr>
          <a:xfrm>
            <a:off x="8361082" y="1698611"/>
            <a:ext cx="3026664" cy="3311228"/>
          </a:xfrm>
          <a:prstGeom prst="rect">
            <a:avLst/>
          </a:prstGeom>
          <a:effectLst/>
        </p:spPr>
      </p:pic>
      <p:sp>
        <p:nvSpPr>
          <p:cNvPr id="2" name="Tytuł 1">
            <a:extLst>
              <a:ext uri="{FF2B5EF4-FFF2-40B4-BE49-F238E27FC236}">
                <a16:creationId xmlns:a16="http://schemas.microsoft.com/office/drawing/2014/main" xmlns="" id="{14F66029-1BBC-4CED-94EA-9132D60024A9}"/>
              </a:ext>
            </a:extLst>
          </p:cNvPr>
          <p:cNvSpPr>
            <a:spLocks noGrp="1"/>
          </p:cNvSpPr>
          <p:nvPr>
            <p:ph type="title"/>
          </p:nvPr>
        </p:nvSpPr>
        <p:spPr>
          <a:xfrm>
            <a:off x="648929" y="629267"/>
            <a:ext cx="6422849" cy="875684"/>
          </a:xfrm>
        </p:spPr>
        <p:txBody>
          <a:bodyPr>
            <a:normAutofit/>
          </a:bodyPr>
          <a:lstStyle/>
          <a:p>
            <a:pPr algn="ctr"/>
            <a:r>
              <a:rPr lang="pl-PL" dirty="0">
                <a:latin typeface="Jokerman" panose="04090605060D06020702" pitchFamily="82" charset="0"/>
              </a:rPr>
              <a:t>ZÁVER</a:t>
            </a:r>
          </a:p>
        </p:txBody>
      </p:sp>
      <p:sp>
        <p:nvSpPr>
          <p:cNvPr id="3" name="Symbol zastępczy zawartości 2">
            <a:extLst>
              <a:ext uri="{FF2B5EF4-FFF2-40B4-BE49-F238E27FC236}">
                <a16:creationId xmlns:a16="http://schemas.microsoft.com/office/drawing/2014/main" xmlns="" id="{EC87D82F-A5FF-44CC-A2A3-33AB6EAA2D34}"/>
              </a:ext>
            </a:extLst>
          </p:cNvPr>
          <p:cNvSpPr>
            <a:spLocks noGrp="1"/>
          </p:cNvSpPr>
          <p:nvPr>
            <p:ph idx="1"/>
          </p:nvPr>
        </p:nvSpPr>
        <p:spPr>
          <a:xfrm>
            <a:off x="648931" y="1971676"/>
            <a:ext cx="6422848" cy="4252144"/>
          </a:xfrm>
        </p:spPr>
        <p:txBody>
          <a:bodyPr>
            <a:noAutofit/>
          </a:bodyPr>
          <a:lstStyle/>
          <a:p>
            <a:r>
              <a:rPr lang="sk-SK" sz="1400" dirty="0">
                <a:latin typeface="Jokerman" panose="04090605060D06020702" pitchFamily="82" charset="0"/>
              </a:rPr>
              <a:t>Dúfame, že práca nad týmto projektom bola zaujímavá a , že si si rozšíril vedomosti o Tvojom rodnom meste/obci.</a:t>
            </a:r>
          </a:p>
          <a:p>
            <a:r>
              <a:rPr lang="sk-SK" sz="1400" dirty="0">
                <a:latin typeface="Jokerman" panose="04090605060D06020702" pitchFamily="82" charset="0"/>
              </a:rPr>
              <a:t>V niekoľkých vetách môžeš uviesť svoje postrehy, pripomienky, čo bolo pre Teba zaujímavé, čo bolo ťažké, čo príliš nudné.</a:t>
            </a:r>
          </a:p>
          <a:p>
            <a:r>
              <a:rPr lang="sk-SK" sz="1400" dirty="0">
                <a:latin typeface="Jokerman" panose="04090605060D06020702" pitchFamily="82" charset="0"/>
              </a:rPr>
              <a:t>Cieľom tohto </a:t>
            </a:r>
            <a:r>
              <a:rPr lang="sk-SK" sz="1400" dirty="0" err="1">
                <a:latin typeface="Jokerman" panose="04090605060D06020702" pitchFamily="82" charset="0"/>
              </a:rPr>
              <a:t>Wab</a:t>
            </a:r>
            <a:r>
              <a:rPr lang="sk-SK" sz="1400" dirty="0">
                <a:latin typeface="Jokerman" panose="04090605060D06020702" pitchFamily="82" charset="0"/>
              </a:rPr>
              <a:t> </a:t>
            </a:r>
            <a:r>
              <a:rPr lang="sk-SK" sz="1400" dirty="0" err="1">
                <a:latin typeface="Jokerman" panose="04090605060D06020702" pitchFamily="82" charset="0"/>
              </a:rPr>
              <a:t>Questu</a:t>
            </a:r>
            <a:r>
              <a:rPr lang="sk-SK" sz="1400" dirty="0">
                <a:latin typeface="Jokerman" panose="04090605060D06020702" pitchFamily="82" charset="0"/>
              </a:rPr>
              <a:t> je uvedomiť si, odkiaľ pochádzaš, kde máš svoje korene a lepšie spoznať to miesto.</a:t>
            </a:r>
          </a:p>
          <a:p>
            <a:r>
              <a:rPr lang="sk-SK" sz="1400" dirty="0">
                <a:latin typeface="Jokerman" panose="04090605060D06020702" pitchFamily="82" charset="0"/>
              </a:rPr>
              <a:t>Možno si teraz budeš oveľa viac vážiť toto výnimočné miesto na zemi a možno ho aj iné osoby budú chcieť spoznať a vďaka tomu Ťa lepšie pochopiť.</a:t>
            </a:r>
          </a:p>
          <a:p>
            <a:r>
              <a:rPr lang="sk-SK" sz="1400" dirty="0">
                <a:latin typeface="Jokerman" panose="04090605060D06020702" pitchFamily="82" charset="0"/>
              </a:rPr>
              <a:t>Mohol si si tiež zdokonaliť svoje zručnosti pri tvorbe prezentácie vo formáte PowerPoint.</a:t>
            </a:r>
          </a:p>
          <a:p>
            <a:r>
              <a:rPr lang="sk-SK" sz="1400" dirty="0">
                <a:latin typeface="Jokerman" panose="04090605060D06020702" pitchFamily="82" charset="0"/>
              </a:rPr>
              <a:t>Môžeš sám urobiť fotografie a ilustrácie, ktoré potom umiestniš v prezentácií – môžeš sa teda zahrať na fotografa a grafika.</a:t>
            </a:r>
          </a:p>
          <a:p>
            <a:r>
              <a:rPr lang="sk-SK" sz="1400" dirty="0">
                <a:latin typeface="Jokerman" panose="04090605060D06020702" pitchFamily="82" charset="0"/>
              </a:rPr>
              <a:t>Tvoju prezentáciu môžeš ukázať rodine, alebo iným osobám, ktoré bývajú v Tvojom mesto/obci– nech aj oni lepšie spoznajú svoje bydlisko”.</a:t>
            </a:r>
          </a:p>
        </p:txBody>
      </p:sp>
    </p:spTree>
    <p:extLst>
      <p:ext uri="{BB962C8B-B14F-4D97-AF65-F5344CB8AC3E}">
        <p14:creationId xmlns:p14="http://schemas.microsoft.com/office/powerpoint/2010/main" val="2364161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Sukienka, Edukacja, Stos, Czerwony, Kobieta, Blask">
            <a:extLst>
              <a:ext uri="{FF2B5EF4-FFF2-40B4-BE49-F238E27FC236}">
                <a16:creationId xmlns:a16="http://schemas.microsoft.com/office/drawing/2014/main" xmlns="" id="{E982BAFD-14CF-456B-A4E3-2FB251A951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84632" y="787907"/>
            <a:ext cx="5126736" cy="512673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340E0AA0-B727-4E40-8FF1-6445D33E9462}"/>
              </a:ext>
            </a:extLst>
          </p:cNvPr>
          <p:cNvSpPr>
            <a:spLocks noGrp="1"/>
          </p:cNvSpPr>
          <p:nvPr>
            <p:ph type="title"/>
          </p:nvPr>
        </p:nvSpPr>
        <p:spPr>
          <a:xfrm>
            <a:off x="6392598" y="640263"/>
            <a:ext cx="5221266" cy="1344975"/>
          </a:xfrm>
        </p:spPr>
        <p:txBody>
          <a:bodyPr>
            <a:normAutofit/>
          </a:bodyPr>
          <a:lstStyle/>
          <a:p>
            <a:pPr algn="ctr"/>
            <a:r>
              <a:rPr lang="pl-PL" sz="4000" dirty="0">
                <a:latin typeface="Jokerman" panose="04090605060D06020702" pitchFamily="82" charset="0"/>
              </a:rPr>
              <a:t>PORADCA PRE UČITEĽA</a:t>
            </a:r>
          </a:p>
        </p:txBody>
      </p:sp>
      <p:sp>
        <p:nvSpPr>
          <p:cNvPr id="3" name="Symbol zastępczy zawartości 2">
            <a:extLst>
              <a:ext uri="{FF2B5EF4-FFF2-40B4-BE49-F238E27FC236}">
                <a16:creationId xmlns:a16="http://schemas.microsoft.com/office/drawing/2014/main" xmlns="" id="{1230581E-074C-46CD-B99C-4ED684C9C817}"/>
              </a:ext>
            </a:extLst>
          </p:cNvPr>
          <p:cNvSpPr>
            <a:spLocks noGrp="1"/>
          </p:cNvSpPr>
          <p:nvPr>
            <p:ph idx="1"/>
          </p:nvPr>
        </p:nvSpPr>
        <p:spPr>
          <a:xfrm>
            <a:off x="6391903" y="2121763"/>
            <a:ext cx="5235490" cy="3773010"/>
          </a:xfrm>
        </p:spPr>
        <p:txBody>
          <a:bodyPr>
            <a:normAutofit/>
          </a:bodyPr>
          <a:lstStyle/>
          <a:p>
            <a:r>
              <a:rPr lang="sk-SK" sz="1600" dirty="0">
                <a:latin typeface="Jokerman" panose="04090605060D06020702" pitchFamily="82" charset="0"/>
              </a:rPr>
              <a:t>Čas určený na realizáciu </a:t>
            </a:r>
            <a:r>
              <a:rPr lang="sk-SK" sz="1600" dirty="0" err="1">
                <a:latin typeface="Jokerman" panose="04090605060D06020702" pitchFamily="82" charset="0"/>
              </a:rPr>
              <a:t>WebQuestu</a:t>
            </a:r>
            <a:r>
              <a:rPr lang="sk-SK" sz="1600" dirty="0">
                <a:latin typeface="Jokerman" panose="04090605060D06020702" pitchFamily="82" charset="0"/>
              </a:rPr>
              <a:t> možno meniť v závislosti od potrieb, možností a schopností žiakov.</a:t>
            </a:r>
          </a:p>
          <a:p>
            <a:r>
              <a:rPr lang="sk-SK" sz="1600" dirty="0">
                <a:latin typeface="Jokerman" panose="04090605060D06020702" pitchFamily="82" charset="0"/>
              </a:rPr>
              <a:t>Práca nad týmto projektom má individuálny charakter. Žiaci môžu využiť pomoc rodičov, alebo iných členov rodiny. Dôraz však klaďte na samostatnosť a v prípade potreby žiakovi pomôžte.</a:t>
            </a:r>
          </a:p>
          <a:p>
            <a:r>
              <a:rPr lang="sk-SK" sz="1600" dirty="0">
                <a:latin typeface="Jokerman" panose="04090605060D06020702" pitchFamily="82" charset="0"/>
              </a:rPr>
              <a:t>Ak sa niektorý zo žiakov v značnej miere odlišuje vzdelávacími možnosťami od zvyšku triedy, je možné aplikovať individuálnu stupnicu bodov a hodnotení upravenú učiteľom.</a:t>
            </a:r>
          </a:p>
          <a:p>
            <a:endParaRPr lang="pl-PL" sz="1600" dirty="0"/>
          </a:p>
        </p:txBody>
      </p:sp>
    </p:spTree>
    <p:extLst>
      <p:ext uri="{BB962C8B-B14F-4D97-AF65-F5344CB8AC3E}">
        <p14:creationId xmlns:p14="http://schemas.microsoft.com/office/powerpoint/2010/main" val="967095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ukienka, Edukacja, Stos, Czerwony, Kobieta, Blask">
            <a:extLst>
              <a:ext uri="{FF2B5EF4-FFF2-40B4-BE49-F238E27FC236}">
                <a16:creationId xmlns:a16="http://schemas.microsoft.com/office/drawing/2014/main" xmlns="" id="{90ECEC3A-533D-409F-BD79-2440304BD0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49" r="4958"/>
          <a:stretch/>
        </p:blipFill>
        <p:spPr bwMode="auto">
          <a:xfrm>
            <a:off x="0" y="2567340"/>
            <a:ext cx="2900217" cy="429066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9A865837-0D55-4F06-8A08-7063E74D1C21}"/>
              </a:ext>
            </a:extLst>
          </p:cNvPr>
          <p:cNvSpPr>
            <a:spLocks noGrp="1"/>
          </p:cNvSpPr>
          <p:nvPr>
            <p:ph type="title"/>
          </p:nvPr>
        </p:nvSpPr>
        <p:spPr>
          <a:xfrm>
            <a:off x="4208047" y="2814893"/>
            <a:ext cx="6586491" cy="857788"/>
          </a:xfrm>
        </p:spPr>
        <p:txBody>
          <a:bodyPr>
            <a:normAutofit fontScale="90000"/>
          </a:bodyPr>
          <a:lstStyle/>
          <a:p>
            <a:r>
              <a:rPr lang="pl-PL" dirty="0">
                <a:latin typeface="Jokerman" panose="04090605060D06020702" pitchFamily="82" charset="0"/>
              </a:rPr>
              <a:t>PORADCA PRE UČITEĽA</a:t>
            </a:r>
          </a:p>
        </p:txBody>
      </p:sp>
      <p:sp>
        <p:nvSpPr>
          <p:cNvPr id="3" name="Symbol zastępczy zawartości 2">
            <a:extLst>
              <a:ext uri="{FF2B5EF4-FFF2-40B4-BE49-F238E27FC236}">
                <a16:creationId xmlns:a16="http://schemas.microsoft.com/office/drawing/2014/main" xmlns="" id="{F3B280B9-AB79-4C05-9144-8CFA7F382237}"/>
              </a:ext>
            </a:extLst>
          </p:cNvPr>
          <p:cNvSpPr>
            <a:spLocks noGrp="1"/>
          </p:cNvSpPr>
          <p:nvPr>
            <p:ph idx="1"/>
          </p:nvPr>
        </p:nvSpPr>
        <p:spPr>
          <a:xfrm>
            <a:off x="3045125" y="4043107"/>
            <a:ext cx="7749413" cy="2335310"/>
          </a:xfrm>
        </p:spPr>
        <p:txBody>
          <a:bodyPr vert="horz" lIns="91440" tIns="45720" rIns="91440" bIns="45720" rtlCol="0">
            <a:normAutofit lnSpcReduction="10000"/>
          </a:bodyPr>
          <a:lstStyle/>
          <a:p>
            <a:r>
              <a:rPr lang="sk-SK" sz="2000" dirty="0">
                <a:latin typeface="Jokerman" panose="04090605060D06020702" pitchFamily="82" charset="0"/>
              </a:rPr>
              <a:t>Učiteľ by mal motivovať žiakov pozitívnym hodnotením</a:t>
            </a:r>
            <a:r>
              <a:rPr lang="pl-PL" sz="2000" dirty="0">
                <a:latin typeface="Jokerman" panose="04090605060D06020702" pitchFamily="82" charset="0"/>
              </a:rPr>
              <a:t>.</a:t>
            </a:r>
            <a:endParaRPr lang="en-US" sz="2000" dirty="0">
              <a:latin typeface="Jokerman" panose="04090605060D06020702" pitchFamily="82" charset="0"/>
            </a:endParaRPr>
          </a:p>
          <a:p>
            <a:r>
              <a:rPr lang="sk-SK" sz="2000" dirty="0">
                <a:latin typeface="Jokerman" panose="04090605060D06020702" pitchFamily="82" charset="0"/>
              </a:rPr>
              <a:t>Dôležité je, aby sa žiaci cítili byť hrdý na to, že pochádzajú práve z tohto jedinečného, neopakovateľného miesta na svete,, „ich miesta”.</a:t>
            </a:r>
          </a:p>
          <a:p>
            <a:r>
              <a:rPr lang="sk-SK" sz="2000" dirty="0">
                <a:latin typeface="Jokerman" panose="04090605060D06020702" pitchFamily="82" charset="0"/>
              </a:rPr>
              <a:t>Ak žiaci nedokážu tvoriť prezentácie vo formáte PowerPoint, pred realizáciou tohto projektu ich to  naučte alebo využite </a:t>
            </a:r>
            <a:r>
              <a:rPr lang="sk-SK" sz="2000" dirty="0" err="1">
                <a:latin typeface="Jokerman" panose="04090605060D06020702" pitchFamily="82" charset="0"/>
              </a:rPr>
              <a:t>intedispilinárnu</a:t>
            </a:r>
            <a:r>
              <a:rPr lang="sk-SK" sz="2000" dirty="0">
                <a:latin typeface="Jokerman" panose="04090605060D06020702" pitchFamily="82" charset="0"/>
              </a:rPr>
              <a:t> spoluprácu s učiteľom informatiky.</a:t>
            </a:r>
          </a:p>
        </p:txBody>
      </p:sp>
      <p:pic>
        <p:nvPicPr>
          <p:cNvPr id="6" name="Obraz 5">
            <a:extLst>
              <a:ext uri="{FF2B5EF4-FFF2-40B4-BE49-F238E27FC236}">
                <a16:creationId xmlns:a16="http://schemas.microsoft.com/office/drawing/2014/main" xmlns="" id="{3CAD13C6-0916-4AA8-86C7-10E97C6DCE6B}"/>
              </a:ext>
            </a:extLst>
          </p:cNvPr>
          <p:cNvPicPr>
            <a:picLocks noChangeAspect="1"/>
          </p:cNvPicPr>
          <p:nvPr/>
        </p:nvPicPr>
        <p:blipFill>
          <a:blip r:embed="rId3"/>
          <a:stretch>
            <a:fillRect/>
          </a:stretch>
        </p:blipFill>
        <p:spPr>
          <a:xfrm>
            <a:off x="0" y="0"/>
            <a:ext cx="12192000" cy="2502976"/>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4462"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72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Tradycja, Kolory, Wycinanki, Klim">
            <a:extLst>
              <a:ext uri="{FF2B5EF4-FFF2-40B4-BE49-F238E27FC236}">
                <a16:creationId xmlns:a16="http://schemas.microsoft.com/office/drawing/2014/main" xmlns="" id="{2643784B-6DD6-41C5-8223-F1E689AC44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75" r="20548" b="4"/>
          <a:stretch/>
        </p:blipFill>
        <p:spPr bwMode="auto">
          <a:xfrm>
            <a:off x="7829551" y="2828925"/>
            <a:ext cx="4042410" cy="338899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Owca, Polska, Trawa, Podhale">
            <a:extLst>
              <a:ext uri="{FF2B5EF4-FFF2-40B4-BE49-F238E27FC236}">
                <a16:creationId xmlns:a16="http://schemas.microsoft.com/office/drawing/2014/main" xmlns="" id="{C95A0578-02F3-4A64-BE71-59295A3423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1"/>
          <a:stretch/>
        </p:blipFill>
        <p:spPr bwMode="auto">
          <a:xfrm>
            <a:off x="7829551" y="306909"/>
            <a:ext cx="4042409"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B5E2D0E8-E976-4288-B08D-E473FE99CF95}"/>
              </a:ext>
            </a:extLst>
          </p:cNvPr>
          <p:cNvSpPr>
            <a:spLocks noGrp="1"/>
          </p:cNvSpPr>
          <p:nvPr>
            <p:ph type="title"/>
          </p:nvPr>
        </p:nvSpPr>
        <p:spPr>
          <a:xfrm>
            <a:off x="821516" y="640263"/>
            <a:ext cx="6204984" cy="1344975"/>
          </a:xfrm>
        </p:spPr>
        <p:txBody>
          <a:bodyPr>
            <a:normAutofit/>
          </a:bodyPr>
          <a:lstStyle/>
          <a:p>
            <a:r>
              <a:rPr lang="pl-PL" sz="4000" dirty="0">
                <a:latin typeface="Jokerman" panose="04090605060D06020702" pitchFamily="82" charset="0"/>
              </a:rPr>
              <a:t>ÚVOD</a:t>
            </a:r>
            <a:endParaRPr lang="pl-PL" sz="4000" dirty="0"/>
          </a:p>
        </p:txBody>
      </p:sp>
      <p:sp>
        <p:nvSpPr>
          <p:cNvPr id="3" name="Symbol zastępczy zawartości 2">
            <a:extLst>
              <a:ext uri="{FF2B5EF4-FFF2-40B4-BE49-F238E27FC236}">
                <a16:creationId xmlns:a16="http://schemas.microsoft.com/office/drawing/2014/main" xmlns="" id="{81D64E60-E898-4B32-961E-D9DD3B3F8A73}"/>
              </a:ext>
            </a:extLst>
          </p:cNvPr>
          <p:cNvSpPr>
            <a:spLocks noGrp="1"/>
          </p:cNvSpPr>
          <p:nvPr>
            <p:ph idx="1"/>
          </p:nvPr>
        </p:nvSpPr>
        <p:spPr>
          <a:xfrm>
            <a:off x="821515" y="2121762"/>
            <a:ext cx="6204984" cy="3626917"/>
          </a:xfrm>
        </p:spPr>
        <p:txBody>
          <a:bodyPr>
            <a:normAutofit/>
          </a:bodyPr>
          <a:lstStyle/>
          <a:p>
            <a:pPr marL="0" indent="0">
              <a:buNone/>
            </a:pPr>
            <a:r>
              <a:rPr lang="sk-SK" sz="1500" dirty="0">
                <a:latin typeface="Jokerman" panose="04090605060D06020702" pitchFamily="82" charset="0"/>
              </a:rPr>
              <a:t>Bez ohľadu na to odkiaľ pochádzaš, dôležité je, aby si poznal toto miesto. Za veľa mu predsa vďačíš. Je Tvojím domovom.</a:t>
            </a:r>
          </a:p>
          <a:p>
            <a:pPr marL="0" indent="0">
              <a:buNone/>
            </a:pPr>
            <a:r>
              <a:rPr lang="sk-SK" sz="1500" dirty="0">
                <a:latin typeface="Jokerman" panose="04090605060D06020702" pitchFamily="82" charset="0"/>
              </a:rPr>
              <a:t>Počas realizácie tohto Web </a:t>
            </a:r>
            <a:r>
              <a:rPr lang="sk-SK" sz="1500" dirty="0" err="1">
                <a:latin typeface="Jokerman" panose="04090605060D06020702" pitchFamily="82" charset="0"/>
              </a:rPr>
              <a:t>Questu</a:t>
            </a:r>
            <a:r>
              <a:rPr lang="sk-SK" sz="1500" dirty="0">
                <a:latin typeface="Jokerman" panose="04090605060D06020702" pitchFamily="82" charset="0"/>
              </a:rPr>
              <a:t>  lepšie spoznáš Tvoje mesto/obec. Budeš môcť o ňom porozprávať svojím známym, novým priateľom.</a:t>
            </a:r>
          </a:p>
          <a:p>
            <a:pPr marL="0" indent="0">
              <a:buNone/>
            </a:pPr>
            <a:r>
              <a:rPr lang="sk-SK" sz="1500" dirty="0">
                <a:latin typeface="Jokerman" panose="04090605060D06020702" pitchFamily="82" charset="0"/>
              </a:rPr>
              <a:t/>
            </a:r>
            <a:br>
              <a:rPr lang="sk-SK" sz="1500" dirty="0">
                <a:latin typeface="Jokerman" panose="04090605060D06020702" pitchFamily="82" charset="0"/>
              </a:rPr>
            </a:br>
            <a:r>
              <a:rPr lang="sk-SK" sz="1500" dirty="0">
                <a:latin typeface="Jokerman" panose="04090605060D06020702" pitchFamily="82" charset="0"/>
              </a:rPr>
              <a:t>Vďaka tomu, že spoznáš svoje bydlisko, budeš si ho viac vážiť a budeš lepšie chápať seba a ľudí, ktorí tam žijú. Možno budeš na neho aj hrdý. </a:t>
            </a:r>
          </a:p>
          <a:p>
            <a:pPr marL="0" indent="0">
              <a:buNone/>
            </a:pPr>
            <a:r>
              <a:rPr lang="sk-SK" sz="1500" dirty="0">
                <a:latin typeface="Jokerman" panose="04090605060D06020702" pitchFamily="82" charset="0"/>
              </a:rPr>
              <a:t/>
            </a:r>
            <a:br>
              <a:rPr lang="sk-SK" sz="1500" dirty="0">
                <a:latin typeface="Jokerman" panose="04090605060D06020702" pitchFamily="82" charset="0"/>
              </a:rPr>
            </a:br>
            <a:r>
              <a:rPr lang="sk-SK" sz="1500" dirty="0">
                <a:latin typeface="Jokerman" panose="04090605060D06020702" pitchFamily="82" charset="0"/>
              </a:rPr>
              <a:t>Veď z tohto miesta pochádza veľmi dôležitá osoba -  Ty sám</a:t>
            </a:r>
            <a:r>
              <a:rPr lang="sk-SK" sz="1500" dirty="0">
                <a:latin typeface="Jokerman" panose="04090605060D06020702" pitchFamily="82" charset="0"/>
                <a:sym typeface="Wingdings" panose="05000000000000000000" pitchFamily="2" charset="2"/>
              </a:rPr>
              <a:t></a:t>
            </a:r>
            <a:br>
              <a:rPr lang="sk-SK" sz="1500" dirty="0">
                <a:latin typeface="Jokerman" panose="04090605060D06020702" pitchFamily="82" charset="0"/>
                <a:sym typeface="Wingdings" panose="05000000000000000000" pitchFamily="2" charset="2"/>
              </a:rPr>
            </a:br>
            <a:r>
              <a:rPr lang="sk-SK" sz="1500" dirty="0">
                <a:latin typeface="Jokerman" panose="04090605060D06020702" pitchFamily="82" charset="0"/>
                <a:sym typeface="Wingdings" panose="05000000000000000000" pitchFamily="2" charset="2"/>
              </a:rPr>
              <a:t> To je najdôležitejší dôvod na to, aby si spoznal svoje bydlisko.</a:t>
            </a:r>
            <a:endParaRPr lang="sk-SK" sz="1500" dirty="0">
              <a:latin typeface="Jokerman" panose="04090605060D06020702" pitchFamily="82" charset="0"/>
            </a:endParaRPr>
          </a:p>
        </p:txBody>
      </p:sp>
    </p:spTree>
    <p:extLst>
      <p:ext uri="{BB962C8B-B14F-4D97-AF65-F5344CB8AC3E}">
        <p14:creationId xmlns:p14="http://schemas.microsoft.com/office/powerpoint/2010/main" val="4089073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Barn, Connecticut, Sceniczny">
            <a:extLst>
              <a:ext uri="{FF2B5EF4-FFF2-40B4-BE49-F238E27FC236}">
                <a16:creationId xmlns:a16="http://schemas.microsoft.com/office/drawing/2014/main" xmlns="" id="{F7066130-8BC0-4072-84D1-DC933C9B0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32" y="1806846"/>
            <a:ext cx="5126736" cy="3088858"/>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B5D638D9-8DCA-4CE9-B1FB-C2EE0829A841}"/>
              </a:ext>
            </a:extLst>
          </p:cNvPr>
          <p:cNvSpPr>
            <a:spLocks noGrp="1"/>
          </p:cNvSpPr>
          <p:nvPr>
            <p:ph type="title"/>
          </p:nvPr>
        </p:nvSpPr>
        <p:spPr>
          <a:xfrm>
            <a:off x="6392598" y="640263"/>
            <a:ext cx="5221266" cy="1344975"/>
          </a:xfrm>
        </p:spPr>
        <p:txBody>
          <a:bodyPr>
            <a:normAutofit/>
          </a:bodyPr>
          <a:lstStyle/>
          <a:p>
            <a:pPr algn="ctr"/>
            <a:r>
              <a:rPr lang="pl-PL" sz="4000" dirty="0">
                <a:latin typeface="Jokerman" panose="04090605060D06020702" pitchFamily="82" charset="0"/>
              </a:rPr>
              <a:t>ÚVOD</a:t>
            </a:r>
            <a:endParaRPr lang="pl-PL" sz="4000" dirty="0"/>
          </a:p>
        </p:txBody>
      </p:sp>
      <p:sp>
        <p:nvSpPr>
          <p:cNvPr id="3" name="Symbol zastępczy zawartości 2">
            <a:extLst>
              <a:ext uri="{FF2B5EF4-FFF2-40B4-BE49-F238E27FC236}">
                <a16:creationId xmlns:a16="http://schemas.microsoft.com/office/drawing/2014/main" xmlns="" id="{199F6250-C3A4-49A1-A7AB-070C5932DEAC}"/>
              </a:ext>
            </a:extLst>
          </p:cNvPr>
          <p:cNvSpPr>
            <a:spLocks noGrp="1"/>
          </p:cNvSpPr>
          <p:nvPr>
            <p:ph idx="1"/>
          </p:nvPr>
        </p:nvSpPr>
        <p:spPr>
          <a:xfrm>
            <a:off x="6378374" y="2121763"/>
            <a:ext cx="5235490" cy="3773010"/>
          </a:xfrm>
        </p:spPr>
        <p:txBody>
          <a:bodyPr>
            <a:normAutofit/>
          </a:bodyPr>
          <a:lstStyle/>
          <a:p>
            <a:pPr marL="0" indent="0" algn="just">
              <a:buNone/>
            </a:pPr>
            <a:r>
              <a:rPr lang="sk-SK" sz="2000" dirty="0">
                <a:latin typeface="Jokerman" panose="04090605060D06020702" pitchFamily="82" charset="0"/>
              </a:rPr>
              <a:t>Tvojou úlohou bude pripraviť prezentáciu vo formáte </a:t>
            </a:r>
            <a:r>
              <a:rPr lang="sk-SK" sz="2000" dirty="0" err="1">
                <a:latin typeface="Jokerman" panose="04090605060D06020702" pitchFamily="82" charset="0"/>
              </a:rPr>
              <a:t>Power</a:t>
            </a:r>
            <a:r>
              <a:rPr lang="sk-SK" sz="2000" dirty="0">
                <a:latin typeface="Jokerman" panose="04090605060D06020702" pitchFamily="82" charset="0"/>
              </a:rPr>
              <a:t> Point, ktorá sa bude týkať Tvojho mesta/obce. Cieľom je to, aby si ho lepšie spoznal a aby ho spoznali aj Tvoji spolužiaci.</a:t>
            </a:r>
          </a:p>
          <a:p>
            <a:pPr marL="0" indent="0" algn="just">
              <a:buNone/>
            </a:pPr>
            <a:r>
              <a:rPr lang="sk-SK" sz="2000" dirty="0">
                <a:latin typeface="Jokerman" panose="04090605060D06020702" pitchFamily="82" charset="0"/>
              </a:rPr>
              <a:t>Táto práca má rozšíriť Tvoje vedomosti, upevniť väzbu k danému miestu, ale má to byť aj zaujímavé a tvorivé dobrodružstvo. Pripravil som pre Vás plán činnosti, ale je tu priestor aj pre Tvoje nápady a predstavivosť. </a:t>
            </a:r>
          </a:p>
        </p:txBody>
      </p:sp>
    </p:spTree>
    <p:extLst>
      <p:ext uri="{BB962C8B-B14F-4D97-AF65-F5344CB8AC3E}">
        <p14:creationId xmlns:p14="http://schemas.microsoft.com/office/powerpoint/2010/main" val="2140744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Straight Connector 7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73614" y="1701532"/>
            <a:ext cx="48463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126" name="Picture 6" descr="Kościół Pallotynów, Zakopane, Krzeptówki">
            <a:extLst>
              <a:ext uri="{FF2B5EF4-FFF2-40B4-BE49-F238E27FC236}">
                <a16:creationId xmlns:a16="http://schemas.microsoft.com/office/drawing/2014/main" xmlns="" id="{A7486F04-8190-49A4-8D5E-2559C03CDC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77" r="23816" b="2"/>
          <a:stretch/>
        </p:blipFill>
        <p:spPr bwMode="auto">
          <a:xfrm>
            <a:off x="8776091" y="2503727"/>
            <a:ext cx="2931277" cy="389707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Einkorn, Ziarna, Pole, Pszenicy Einkorn">
            <a:extLst>
              <a:ext uri="{FF2B5EF4-FFF2-40B4-BE49-F238E27FC236}">
                <a16:creationId xmlns:a16="http://schemas.microsoft.com/office/drawing/2014/main" xmlns="" id="{5341920D-4F6A-4DA2-A7CE-04094C33AA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556" r="17701" b="1"/>
          <a:stretch/>
        </p:blipFill>
        <p:spPr bwMode="auto">
          <a:xfrm>
            <a:off x="6408277" y="481264"/>
            <a:ext cx="2213811" cy="285579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tadion, Narodowy, Warszawa, Piłka Nożna">
            <a:extLst>
              <a:ext uri="{FF2B5EF4-FFF2-40B4-BE49-F238E27FC236}">
                <a16:creationId xmlns:a16="http://schemas.microsoft.com/office/drawing/2014/main" xmlns="" id="{84CD4FAB-640B-4119-917F-95CBCD36A3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5045"/>
          <a:stretch/>
        </p:blipFill>
        <p:spPr bwMode="auto">
          <a:xfrm>
            <a:off x="8776090" y="481264"/>
            <a:ext cx="2931277" cy="185787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Wawel, Kraków, Zamek, Architektura">
            <a:extLst>
              <a:ext uri="{FF2B5EF4-FFF2-40B4-BE49-F238E27FC236}">
                <a16:creationId xmlns:a16="http://schemas.microsoft.com/office/drawing/2014/main" xmlns="" id="{04CF5F45-B9A7-4C11-B036-BF36FE4DF3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085" r="20609" b="1"/>
          <a:stretch/>
        </p:blipFill>
        <p:spPr bwMode="auto">
          <a:xfrm>
            <a:off x="6398651" y="3497931"/>
            <a:ext cx="2223437" cy="2274219"/>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8C0A8F9F-E280-4106-A818-4C58DB1AB96F}"/>
              </a:ext>
            </a:extLst>
          </p:cNvPr>
          <p:cNvSpPr>
            <a:spLocks noGrp="1"/>
          </p:cNvSpPr>
          <p:nvPr>
            <p:ph type="title"/>
          </p:nvPr>
        </p:nvSpPr>
        <p:spPr>
          <a:xfrm>
            <a:off x="838200" y="365125"/>
            <a:ext cx="4981734" cy="1212315"/>
          </a:xfrm>
        </p:spPr>
        <p:txBody>
          <a:bodyPr anchor="b">
            <a:normAutofit/>
          </a:bodyPr>
          <a:lstStyle/>
          <a:p>
            <a:r>
              <a:rPr lang="pl-PL" sz="4000" dirty="0">
                <a:latin typeface="Jokerman" panose="04090605060D06020702" pitchFamily="82" charset="0"/>
              </a:rPr>
              <a:t>ÚLOHA</a:t>
            </a:r>
          </a:p>
        </p:txBody>
      </p:sp>
      <p:sp>
        <p:nvSpPr>
          <p:cNvPr id="3" name="Symbol zastępczy zawartości 2">
            <a:extLst>
              <a:ext uri="{FF2B5EF4-FFF2-40B4-BE49-F238E27FC236}">
                <a16:creationId xmlns:a16="http://schemas.microsoft.com/office/drawing/2014/main" xmlns="" id="{6C254122-2703-435E-B0FD-E1343387EB04}"/>
              </a:ext>
            </a:extLst>
          </p:cNvPr>
          <p:cNvSpPr>
            <a:spLocks noGrp="1"/>
          </p:cNvSpPr>
          <p:nvPr>
            <p:ph idx="1"/>
          </p:nvPr>
        </p:nvSpPr>
        <p:spPr>
          <a:xfrm>
            <a:off x="838200" y="1825625"/>
            <a:ext cx="4981734" cy="4351338"/>
          </a:xfrm>
        </p:spPr>
        <p:txBody>
          <a:bodyPr>
            <a:normAutofit/>
          </a:bodyPr>
          <a:lstStyle/>
          <a:p>
            <a:pPr marL="0" indent="0">
              <a:buNone/>
            </a:pPr>
            <a:r>
              <a:rPr lang="sk-SK" sz="2000" dirty="0">
                <a:latin typeface="Jokerman" panose="04090605060D06020702" pitchFamily="82" charset="0"/>
              </a:rPr>
              <a:t>Práca nad týmto projektom bude mať individuálny charakter, lebo každý z nás pochádza z iného mesta/obce. Dokonca aj keď z jedného mesta/obce pochádza viac osôb, je dobre pripraviť prácu individuálnym spôsobom. Každý ju môže pripraviť trošku ináč, môže venovať pozornosť iným faktom, veď predsa každý z nás je iný, jedinečný.</a:t>
            </a:r>
          </a:p>
        </p:txBody>
      </p:sp>
    </p:spTree>
    <p:extLst>
      <p:ext uri="{BB962C8B-B14F-4D97-AF65-F5344CB8AC3E}">
        <p14:creationId xmlns:p14="http://schemas.microsoft.com/office/powerpoint/2010/main" val="83705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0703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Zielony, Metaliczny, Tło, Pulpit Pc">
            <a:extLst>
              <a:ext uri="{FF2B5EF4-FFF2-40B4-BE49-F238E27FC236}">
                <a16:creationId xmlns:a16="http://schemas.microsoft.com/office/drawing/2014/main" xmlns="" id="{DB101C69-26F5-4FFC-9763-7F76CC5A5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 y="2285346"/>
            <a:ext cx="3425957" cy="228682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351F4E39-D05D-49E9-B542-3C1F90C5990F}"/>
              </a:ext>
            </a:extLst>
          </p:cNvPr>
          <p:cNvSpPr>
            <a:spLocks noGrp="1"/>
          </p:cNvSpPr>
          <p:nvPr>
            <p:ph type="title"/>
          </p:nvPr>
        </p:nvSpPr>
        <p:spPr>
          <a:xfrm>
            <a:off x="4384039" y="365125"/>
            <a:ext cx="7164493" cy="1325563"/>
          </a:xfrm>
        </p:spPr>
        <p:txBody>
          <a:bodyPr>
            <a:normAutofit/>
          </a:bodyPr>
          <a:lstStyle/>
          <a:p>
            <a:r>
              <a:rPr lang="pl-PL" dirty="0">
                <a:solidFill>
                  <a:schemeClr val="bg1"/>
                </a:solidFill>
                <a:latin typeface="Jokerman" panose="04090605060D06020702" pitchFamily="82" charset="0"/>
              </a:rPr>
              <a:t>ÚLOHA</a:t>
            </a:r>
          </a:p>
        </p:txBody>
      </p:sp>
      <p:sp>
        <p:nvSpPr>
          <p:cNvPr id="3" name="Symbol zastępczy zawartości 2">
            <a:extLst>
              <a:ext uri="{FF2B5EF4-FFF2-40B4-BE49-F238E27FC236}">
                <a16:creationId xmlns:a16="http://schemas.microsoft.com/office/drawing/2014/main" xmlns="" id="{97C64F8B-A04B-439D-8842-FE8943093151}"/>
              </a:ext>
            </a:extLst>
          </p:cNvPr>
          <p:cNvSpPr>
            <a:spLocks noGrp="1"/>
          </p:cNvSpPr>
          <p:nvPr>
            <p:ph idx="1"/>
          </p:nvPr>
        </p:nvSpPr>
        <p:spPr>
          <a:xfrm>
            <a:off x="4387515" y="2022601"/>
            <a:ext cx="7161017" cy="4154361"/>
          </a:xfrm>
        </p:spPr>
        <p:txBody>
          <a:bodyPr>
            <a:normAutofit/>
          </a:bodyPr>
          <a:lstStyle/>
          <a:p>
            <a:pPr marL="0" indent="0" algn="just">
              <a:buNone/>
            </a:pPr>
            <a:r>
              <a:rPr lang="sk-SK" sz="1600" dirty="0">
                <a:solidFill>
                  <a:schemeClr val="bg1"/>
                </a:solidFill>
                <a:latin typeface="Jokerman" panose="04090605060D06020702" pitchFamily="82" charset="0"/>
              </a:rPr>
              <a:t>Na konci projektu predstavíš svoju prezentáciu celej triede. Spolužiaci a učiteľ Ti budú klásť otázky týkajúce sa Tvojej  práce. Snaž sa na nich čo najlepšie odpovedať. Pri tvorbe prezentácie musíš myslieť na to, čomu je potrebné venovať väčšiu pozornosť. Tieto prvky budú hodnotené učiteľom:</a:t>
            </a:r>
          </a:p>
          <a:p>
            <a:pPr algn="just">
              <a:buFontTx/>
              <a:buChar char="-"/>
            </a:pPr>
            <a:r>
              <a:rPr lang="sk-SK" sz="1600" dirty="0">
                <a:solidFill>
                  <a:schemeClr val="bg1"/>
                </a:solidFill>
                <a:latin typeface="Jokerman" panose="04090605060D06020702" pitchFamily="82" charset="0"/>
              </a:rPr>
              <a:t>obsahová stránka prezentácia,</a:t>
            </a:r>
          </a:p>
          <a:p>
            <a:pPr algn="just">
              <a:buFontTx/>
              <a:buChar char="-"/>
            </a:pPr>
            <a:r>
              <a:rPr lang="sk-SK" sz="1600" dirty="0">
                <a:solidFill>
                  <a:schemeClr val="bg1"/>
                </a:solidFill>
                <a:latin typeface="Jokerman" panose="04090605060D06020702" pitchFamily="82" charset="0"/>
              </a:rPr>
              <a:t>estetika (grafika, rozvrhnutie grafiky a textu na stránkach, farebnosť).</a:t>
            </a:r>
          </a:p>
          <a:p>
            <a:pPr algn="just">
              <a:buFontTx/>
              <a:buChar char="-"/>
            </a:pPr>
            <a:r>
              <a:rPr lang="sk-SK" sz="1600" dirty="0">
                <a:solidFill>
                  <a:schemeClr val="bg1"/>
                </a:solidFill>
                <a:latin typeface="Jokerman" panose="04090605060D06020702" pitchFamily="82" charset="0"/>
              </a:rPr>
              <a:t>pracovné zaangažovanie,</a:t>
            </a:r>
          </a:p>
          <a:p>
            <a:pPr algn="just">
              <a:buFontTx/>
              <a:buChar char="-"/>
            </a:pPr>
            <a:r>
              <a:rPr lang="sk-SK" sz="1600" dirty="0">
                <a:solidFill>
                  <a:schemeClr val="bg1"/>
                </a:solidFill>
                <a:latin typeface="Jokerman" panose="04090605060D06020702" pitchFamily="82" charset="0"/>
              </a:rPr>
              <a:t>odpovede na otázky.</a:t>
            </a:r>
          </a:p>
          <a:p>
            <a:pPr marL="0" indent="0" algn="just">
              <a:buNone/>
            </a:pPr>
            <a:endParaRPr lang="pl-PL" sz="1600" dirty="0">
              <a:solidFill>
                <a:schemeClr val="bg1"/>
              </a:solidFill>
              <a:latin typeface="Jokerman" panose="04090605060D06020702" pitchFamily="82" charset="0"/>
            </a:endParaRPr>
          </a:p>
          <a:p>
            <a:pPr marL="0" indent="0" algn="just">
              <a:buNone/>
            </a:pPr>
            <a:r>
              <a:rPr lang="sk-SK" sz="1600" dirty="0">
                <a:solidFill>
                  <a:schemeClr val="bg1"/>
                </a:solidFill>
                <a:latin typeface="Jokerman" panose="04090605060D06020702" pitchFamily="82" charset="0"/>
              </a:rPr>
              <a:t>Nižšie (v časti Proces)uvádzame zoznam úvah, ktoré by prezentácia mala obsahovať. Do tohto zoznamu môžeš pridať aj vlastné nápady. </a:t>
            </a:r>
          </a:p>
          <a:p>
            <a:pPr marL="0" indent="0" algn="just">
              <a:buNone/>
            </a:pPr>
            <a:r>
              <a:rPr lang="pl-PL" sz="1600" dirty="0">
                <a:solidFill>
                  <a:schemeClr val="bg1"/>
                </a:solidFill>
                <a:latin typeface="Jokerman" panose="04090605060D06020702" pitchFamily="82" charset="0"/>
              </a:rPr>
              <a:t> </a:t>
            </a:r>
          </a:p>
          <a:p>
            <a:pPr marL="0" indent="0">
              <a:buNone/>
            </a:pPr>
            <a:endParaRPr lang="pl-PL" sz="1400" dirty="0">
              <a:solidFill>
                <a:schemeClr val="bg1"/>
              </a:solidFill>
            </a:endParaRPr>
          </a:p>
        </p:txBody>
      </p:sp>
    </p:spTree>
    <p:extLst>
      <p:ext uri="{BB962C8B-B14F-4D97-AF65-F5344CB8AC3E}">
        <p14:creationId xmlns:p14="http://schemas.microsoft.com/office/powerpoint/2010/main" val="3493285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Dworzec, Napis, Katowice, Miasto, Niebo">
            <a:extLst>
              <a:ext uri="{FF2B5EF4-FFF2-40B4-BE49-F238E27FC236}">
                <a16:creationId xmlns:a16="http://schemas.microsoft.com/office/drawing/2014/main" xmlns="" id="{DF1B1226-2BC0-4DBE-B256-BAD643C709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92" r="6850" b="3"/>
          <a:stretch/>
        </p:blipFill>
        <p:spPr bwMode="auto">
          <a:xfrm>
            <a:off x="7829551" y="2828925"/>
            <a:ext cx="4042410" cy="338899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aryż, Miasta, Kapitał, Francja">
            <a:extLst>
              <a:ext uri="{FF2B5EF4-FFF2-40B4-BE49-F238E27FC236}">
                <a16:creationId xmlns:a16="http://schemas.microsoft.com/office/drawing/2014/main" xmlns="" id="{F59390B0-7954-4B14-B6A9-2A85020723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1"/>
          <a:stretch/>
        </p:blipFill>
        <p:spPr bwMode="auto">
          <a:xfrm>
            <a:off x="7829551" y="306909"/>
            <a:ext cx="4042409"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09DAD2FC-A035-4A66-9213-72D8B0BE693B}"/>
              </a:ext>
            </a:extLst>
          </p:cNvPr>
          <p:cNvSpPr>
            <a:spLocks noGrp="1"/>
          </p:cNvSpPr>
          <p:nvPr>
            <p:ph type="title"/>
          </p:nvPr>
        </p:nvSpPr>
        <p:spPr>
          <a:xfrm>
            <a:off x="821516" y="640263"/>
            <a:ext cx="6204984" cy="1344975"/>
          </a:xfrm>
        </p:spPr>
        <p:txBody>
          <a:bodyPr>
            <a:normAutofit/>
          </a:bodyPr>
          <a:lstStyle/>
          <a:p>
            <a:r>
              <a:rPr lang="sk-SK" sz="4000" dirty="0">
                <a:latin typeface="Jokerman" panose="04090605060D06020702" pitchFamily="82" charset="0"/>
              </a:rPr>
              <a:t>PROCES – 1. týždeň</a:t>
            </a:r>
          </a:p>
        </p:txBody>
      </p:sp>
      <p:sp>
        <p:nvSpPr>
          <p:cNvPr id="3" name="Symbol zastępczy zawartości 2">
            <a:extLst>
              <a:ext uri="{FF2B5EF4-FFF2-40B4-BE49-F238E27FC236}">
                <a16:creationId xmlns:a16="http://schemas.microsoft.com/office/drawing/2014/main" xmlns="" id="{0A9547D6-7AD0-44FE-ABC3-21C8250BDA48}"/>
              </a:ext>
            </a:extLst>
          </p:cNvPr>
          <p:cNvSpPr>
            <a:spLocks noGrp="1"/>
          </p:cNvSpPr>
          <p:nvPr>
            <p:ph idx="1"/>
          </p:nvPr>
        </p:nvSpPr>
        <p:spPr>
          <a:xfrm>
            <a:off x="821515" y="2121762"/>
            <a:ext cx="6204984" cy="3626917"/>
          </a:xfrm>
        </p:spPr>
        <p:txBody>
          <a:bodyPr>
            <a:normAutofit/>
          </a:bodyPr>
          <a:lstStyle/>
          <a:p>
            <a:pPr marL="457200" indent="-457200">
              <a:buAutoNum type="arabicPeriod"/>
            </a:pPr>
            <a:r>
              <a:rPr lang="sk-SK" sz="2200" b="1" dirty="0">
                <a:latin typeface="Jokerman" panose="04090605060D06020702" pitchFamily="82" charset="0"/>
              </a:rPr>
              <a:t>Názov mesta/obce</a:t>
            </a:r>
          </a:p>
          <a:p>
            <a:pPr marL="0" indent="0" algn="just">
              <a:buNone/>
            </a:pPr>
            <a:r>
              <a:rPr lang="sk-SK" sz="2200" dirty="0">
                <a:latin typeface="Jokerman" panose="04090605060D06020702" pitchFamily="82" charset="0"/>
              </a:rPr>
              <a:t>Prvý snímok bude venovaný názvu Tvojho mesta/obce, názvu celej prezentácie a autorovi. Zamysli sa nad tým, ako zaujímavo nazveš svoju prezentáciu. Nezabudni na správnu grafiku – obrázok alebo fotografiu.</a:t>
            </a:r>
          </a:p>
          <a:p>
            <a:pPr marL="0" indent="0" algn="just">
              <a:buNone/>
            </a:pPr>
            <a:r>
              <a:rPr lang="sk-SK" sz="2200" dirty="0">
                <a:latin typeface="Jokerman" panose="04090605060D06020702" pitchFamily="82" charset="0"/>
              </a:rPr>
              <a:t>Ak vieš, uveď ako vznikol názov Tvojho mesta/obce.</a:t>
            </a:r>
          </a:p>
        </p:txBody>
      </p:sp>
    </p:spTree>
    <p:extLst>
      <p:ext uri="{BB962C8B-B14F-4D97-AF65-F5344CB8AC3E}">
        <p14:creationId xmlns:p14="http://schemas.microsoft.com/office/powerpoint/2010/main" val="2232930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575911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6" descr="Świat, Mapa, Ziemia, Globus, Mapa Świata">
            <a:extLst>
              <a:ext uri="{FF2B5EF4-FFF2-40B4-BE49-F238E27FC236}">
                <a16:creationId xmlns:a16="http://schemas.microsoft.com/office/drawing/2014/main" xmlns="" id="{6981B1A3-7BA7-4B10-B33E-85B7D7FCD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732" y="3230739"/>
            <a:ext cx="5433229" cy="25672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Polska, Mapa, Prowincje, Geografia">
            <a:extLst>
              <a:ext uri="{FF2B5EF4-FFF2-40B4-BE49-F238E27FC236}">
                <a16:creationId xmlns:a16="http://schemas.microsoft.com/office/drawing/2014/main" xmlns="" id="{33F583E9-8774-4B4B-AB82-1C85B0B83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042" y="321176"/>
            <a:ext cx="2319127" cy="219028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odróż, Samochód, Europa, Jazdy, Trasy">
            <a:extLst>
              <a:ext uri="{FF2B5EF4-FFF2-40B4-BE49-F238E27FC236}">
                <a16:creationId xmlns:a16="http://schemas.microsoft.com/office/drawing/2014/main" xmlns="" id="{67BEFE2C-E567-4432-9C1F-EB90B0F9FC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6212" y="566812"/>
            <a:ext cx="2555747" cy="1699571"/>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1560B4CA-225B-4D49-8071-DCB79BC63251}"/>
              </a:ext>
            </a:extLst>
          </p:cNvPr>
          <p:cNvSpPr>
            <a:spLocks noGrp="1"/>
          </p:cNvSpPr>
          <p:nvPr>
            <p:ph type="title"/>
          </p:nvPr>
        </p:nvSpPr>
        <p:spPr>
          <a:xfrm>
            <a:off x="821516" y="640263"/>
            <a:ext cx="5143056" cy="1344975"/>
          </a:xfrm>
        </p:spPr>
        <p:txBody>
          <a:bodyPr>
            <a:normAutofit/>
          </a:bodyPr>
          <a:lstStyle/>
          <a:p>
            <a:r>
              <a:rPr lang="sk-SK" sz="4000" dirty="0">
                <a:latin typeface="Jokerman" panose="04090605060D06020702" pitchFamily="82" charset="0"/>
              </a:rPr>
              <a:t>PROCES – 1. týždeň</a:t>
            </a:r>
          </a:p>
        </p:txBody>
      </p:sp>
      <p:sp>
        <p:nvSpPr>
          <p:cNvPr id="3" name="Symbol zastępczy zawartości 2">
            <a:extLst>
              <a:ext uri="{FF2B5EF4-FFF2-40B4-BE49-F238E27FC236}">
                <a16:creationId xmlns:a16="http://schemas.microsoft.com/office/drawing/2014/main" xmlns="" id="{CBCDA906-63EC-44D3-804F-EE0CD7B092A2}"/>
              </a:ext>
            </a:extLst>
          </p:cNvPr>
          <p:cNvSpPr>
            <a:spLocks noGrp="1"/>
          </p:cNvSpPr>
          <p:nvPr>
            <p:ph idx="1"/>
          </p:nvPr>
        </p:nvSpPr>
        <p:spPr>
          <a:xfrm>
            <a:off x="821515" y="2121762"/>
            <a:ext cx="4911827" cy="3626917"/>
          </a:xfrm>
        </p:spPr>
        <p:txBody>
          <a:bodyPr>
            <a:normAutofit/>
          </a:bodyPr>
          <a:lstStyle/>
          <a:p>
            <a:pPr marL="0" indent="0" algn="just">
              <a:buNone/>
            </a:pPr>
            <a:r>
              <a:rPr lang="sk-SK" sz="2200" dirty="0">
                <a:latin typeface="Jokerman" panose="04090605060D06020702" pitchFamily="82" charset="0"/>
              </a:rPr>
              <a:t>2. Poloha Tvojho mesta/obce</a:t>
            </a:r>
          </a:p>
          <a:p>
            <a:pPr marL="0" indent="0" algn="just">
              <a:buNone/>
            </a:pPr>
            <a:r>
              <a:rPr lang="sk-SK" sz="2200" dirty="0">
                <a:latin typeface="Jokerman" panose="04090605060D06020702" pitchFamily="82" charset="0"/>
              </a:rPr>
              <a:t>Na tomto snímku uveď, kde sa nachádza Tvoje mesto/obec, v ktorej časti Slovenska, v akom kraji. Môžeš uviesť aj to, aká to je geografická krajina. Nezabudni pridať zaujímavý obrázok. Môžeš použiť mapu Slovenska, Európy alebo sveta.</a:t>
            </a:r>
          </a:p>
        </p:txBody>
      </p:sp>
    </p:spTree>
    <p:extLst>
      <p:ext uri="{BB962C8B-B14F-4D97-AF65-F5344CB8AC3E}">
        <p14:creationId xmlns:p14="http://schemas.microsoft.com/office/powerpoint/2010/main" val="3022424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2246" y="0"/>
            <a:ext cx="755975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92995" y="484632"/>
            <a:ext cx="6709145"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Stary, Drzwi, Starożytny, Historia">
            <a:extLst>
              <a:ext uri="{FF2B5EF4-FFF2-40B4-BE49-F238E27FC236}">
                <a16:creationId xmlns:a16="http://schemas.microsoft.com/office/drawing/2014/main" xmlns="" id="{72A799F8-5F98-42DD-ABDB-175F5FCC67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013" r="43713" b="-1"/>
          <a:stretch/>
        </p:blipFill>
        <p:spPr bwMode="auto">
          <a:xfrm>
            <a:off x="9173937" y="827678"/>
            <a:ext cx="2315724" cy="508675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Jurgów, Polska, Architektura, Zabytek">
            <a:extLst>
              <a:ext uri="{FF2B5EF4-FFF2-40B4-BE49-F238E27FC236}">
                <a16:creationId xmlns:a16="http://schemas.microsoft.com/office/drawing/2014/main" xmlns="" id="{5A8AF61C-BE55-4F76-A959-1A6A851F4D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0" r="6322" b="-3"/>
          <a:stretch/>
        </p:blipFill>
        <p:spPr bwMode="auto">
          <a:xfrm>
            <a:off x="5414729" y="2989903"/>
            <a:ext cx="3603723" cy="292209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Kraków, Polska, Kopiec Krakusa, Historia">
            <a:extLst>
              <a:ext uri="{FF2B5EF4-FFF2-40B4-BE49-F238E27FC236}">
                <a16:creationId xmlns:a16="http://schemas.microsoft.com/office/drawing/2014/main" xmlns="" id="{A6FBCDE3-746C-47F2-A0AB-E959D357A4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415" r="-3" b="-3"/>
          <a:stretch/>
        </p:blipFill>
        <p:spPr bwMode="auto">
          <a:xfrm>
            <a:off x="5414728" y="827678"/>
            <a:ext cx="3603723" cy="199678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B8658596-CB5C-47B1-B4ED-40B211DC2B27}"/>
              </a:ext>
            </a:extLst>
          </p:cNvPr>
          <p:cNvSpPr>
            <a:spLocks noGrp="1"/>
          </p:cNvSpPr>
          <p:nvPr>
            <p:ph type="title"/>
          </p:nvPr>
        </p:nvSpPr>
        <p:spPr>
          <a:xfrm>
            <a:off x="555511" y="629266"/>
            <a:ext cx="3697511" cy="1676603"/>
          </a:xfrm>
        </p:spPr>
        <p:txBody>
          <a:bodyPr>
            <a:normAutofit/>
          </a:bodyPr>
          <a:lstStyle/>
          <a:p>
            <a:pPr algn="ctr"/>
            <a:r>
              <a:rPr lang="pl-PL" sz="4000" dirty="0">
                <a:latin typeface="Jokerman" panose="04090605060D06020702" pitchFamily="82" charset="0"/>
              </a:rPr>
              <a:t>PROCES – 1. </a:t>
            </a:r>
            <a:r>
              <a:rPr lang="sk-SK" sz="4000" dirty="0">
                <a:latin typeface="Jokerman" panose="04090605060D06020702" pitchFamily="82" charset="0"/>
              </a:rPr>
              <a:t>týždeň</a:t>
            </a:r>
          </a:p>
        </p:txBody>
      </p:sp>
      <p:sp>
        <p:nvSpPr>
          <p:cNvPr id="3" name="Symbol zastępczy zawartości 2">
            <a:extLst>
              <a:ext uri="{FF2B5EF4-FFF2-40B4-BE49-F238E27FC236}">
                <a16:creationId xmlns:a16="http://schemas.microsoft.com/office/drawing/2014/main" xmlns="" id="{EBE2FEDF-89F1-4099-A2BC-9ADD00E2C8E0}"/>
              </a:ext>
            </a:extLst>
          </p:cNvPr>
          <p:cNvSpPr>
            <a:spLocks noGrp="1"/>
          </p:cNvSpPr>
          <p:nvPr>
            <p:ph idx="1"/>
          </p:nvPr>
        </p:nvSpPr>
        <p:spPr>
          <a:xfrm>
            <a:off x="95250" y="2438400"/>
            <a:ext cx="4381510" cy="3785419"/>
          </a:xfrm>
        </p:spPr>
        <p:txBody>
          <a:bodyPr>
            <a:normAutofit/>
          </a:bodyPr>
          <a:lstStyle/>
          <a:p>
            <a:pPr marL="0" indent="0" algn="just">
              <a:buNone/>
            </a:pPr>
            <a:r>
              <a:rPr lang="sk-SK" sz="1800" dirty="0">
                <a:latin typeface="Jokerman" panose="04090605060D06020702" pitchFamily="82" charset="0"/>
              </a:rPr>
              <a:t>3. História v skratke</a:t>
            </a:r>
          </a:p>
          <a:p>
            <a:pPr marL="0" indent="0" algn="just">
              <a:buNone/>
            </a:pPr>
            <a:r>
              <a:rPr lang="sk-SK" sz="1800" dirty="0">
                <a:latin typeface="Jokerman" panose="04090605060D06020702" pitchFamily="82" charset="0"/>
              </a:rPr>
              <a:t>Na tomto snímku uveď niekoľko viet o histórií Tvojho mesta/obce, napr. kedy vzniklo, dátum dôležitejších udalostí a iné fakty, podľa toho aké informácie sa Ti podarí získať. Nezabudni na zaujímavé obrázky, fotografie a iné grafické prvky.</a:t>
            </a:r>
          </a:p>
          <a:p>
            <a:pPr marL="0" indent="0">
              <a:buNone/>
            </a:pPr>
            <a:endParaRPr lang="pl-PL" sz="1800" dirty="0">
              <a:latin typeface="Jokerman" panose="04090605060D06020702" pitchFamily="82" charset="0"/>
            </a:endParaRPr>
          </a:p>
        </p:txBody>
      </p:sp>
    </p:spTree>
    <p:extLst>
      <p:ext uri="{BB962C8B-B14F-4D97-AF65-F5344CB8AC3E}">
        <p14:creationId xmlns:p14="http://schemas.microsoft.com/office/powerpoint/2010/main" val="2466366893"/>
      </p:ext>
    </p:extLst>
  </p:cSld>
  <p:clrMapOvr>
    <a:masterClrMapping/>
  </p:clrMapOvr>
</p:sld>
</file>

<file path=ppt/theme/theme1.xml><?xml version="1.0" encoding="utf-8"?>
<a:theme xmlns:a="http://schemas.openxmlformats.org/drawingml/2006/main" name="Office Theme">
  <a:themeElements>
    <a:clrScheme name="Motyw pakietu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Motyw pakietu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843</TotalTime>
  <Words>1373</Words>
  <Application>Microsoft Office PowerPoint</Application>
  <PresentationFormat>Panoramiczny</PresentationFormat>
  <Paragraphs>127</Paragraphs>
  <Slides>22</Slides>
  <Notes>0</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22</vt:i4>
      </vt:variant>
    </vt:vector>
  </HeadingPairs>
  <TitlesOfParts>
    <vt:vector size="32" baseType="lpstr">
      <vt:lpstr>Arial</vt:lpstr>
      <vt:lpstr>Calibri</vt:lpstr>
      <vt:lpstr>Calibri Light</vt:lpstr>
      <vt:lpstr>Jokerman</vt:lpstr>
      <vt:lpstr>Lucida Sans Unicode</vt:lpstr>
      <vt:lpstr>Mangal</vt:lpstr>
      <vt:lpstr>Times New Roman</vt:lpstr>
      <vt:lpstr>Trebuchet MS</vt:lpstr>
      <vt:lpstr>Wingdings</vt:lpstr>
      <vt:lpstr>Office Theme</vt:lpstr>
      <vt:lpstr>MOJE RODNÉ MESTO/OBEC</vt:lpstr>
      <vt:lpstr>ÚVOD</vt:lpstr>
      <vt:lpstr>ÚVOD</vt:lpstr>
      <vt:lpstr>ÚVOD</vt:lpstr>
      <vt:lpstr>ÚLOHA</vt:lpstr>
      <vt:lpstr>ÚLOHA</vt:lpstr>
      <vt:lpstr>PROCES – 1. týždeň</vt:lpstr>
      <vt:lpstr>PROCES – 1. týždeň</vt:lpstr>
      <vt:lpstr>PROCES – 1. týždeň</vt:lpstr>
      <vt:lpstr>PROCES – 2, týždeň</vt:lpstr>
      <vt:lpstr>PROCES – 2. tydzień</vt:lpstr>
      <vt:lpstr>PROCES – 3. týždeň</vt:lpstr>
      <vt:lpstr>PROCES – 3. týždeň</vt:lpstr>
      <vt:lpstr>PROCES – 3. týždeň</vt:lpstr>
      <vt:lpstr>PROCES – 4. týždeň</vt:lpstr>
      <vt:lpstr>ZDROJE</vt:lpstr>
      <vt:lpstr>HODNOTENIE</vt:lpstr>
      <vt:lpstr>HODNOTENIE</vt:lpstr>
      <vt:lpstr>HODNOTENIE</vt:lpstr>
      <vt:lpstr>ZÁVER</vt:lpstr>
      <vt:lpstr>PORADCA PRE UČITEĽA</vt:lpstr>
      <vt:lpstr>PORADCA PRE UČITEĽA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MOJA RODZINNA MIEJSCOWOŚĆ</dc:title>
  <dc:creator>Sabina Folwarska</dc:creator>
  <cp:lastModifiedBy>Anna Basta</cp:lastModifiedBy>
  <cp:revision>77</cp:revision>
  <dcterms:created xsi:type="dcterms:W3CDTF">2017-06-27T12:54:34Z</dcterms:created>
  <dcterms:modified xsi:type="dcterms:W3CDTF">2020-01-14T12:29:04Z</dcterms:modified>
</cp:coreProperties>
</file>