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70" r:id="rId15"/>
    <p:sldId id="268" r:id="rId16"/>
    <p:sldId id="274" r:id="rId17"/>
    <p:sldId id="271" r:id="rId18"/>
    <p:sldId id="273"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2" y="3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8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46909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78721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0358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44415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429399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3688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66445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CF84-F738-4BB2-9F93-1F294F37DC84}" type="slidenum">
              <a:rPr lang="pl-PL" smtClean="0"/>
              <a:pPr/>
              <a:t>‹#›</a:t>
            </a:fld>
            <a:endParaRPr lang="pl-PL"/>
          </a:p>
        </p:txBody>
      </p:sp>
    </p:spTree>
    <p:extLst>
      <p:ext uri="{BB962C8B-B14F-4D97-AF65-F5344CB8AC3E}">
        <p14:creationId xmlns:p14="http://schemas.microsoft.com/office/powerpoint/2010/main" val="14897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11031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60114D-F19C-48BD-A53E-20F58FEC4EEB}" type="datetimeFigureOut">
              <a:rPr lang="pl-PL" smtClean="0"/>
              <a:pPr/>
              <a:t>14.01.2020</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66CF84-F738-4BB2-9F93-1F294F37DC84}" type="slidenum">
              <a:rPr lang="pl-PL" smtClean="0"/>
              <a:pPr/>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75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ommons.wikimedia.org/wiki/File:Jean_victor_balin_bread.svg" TargetMode="External"/><Relationship Id="rId11" Type="http://schemas.openxmlformats.org/officeDocument/2006/relationships/hyperlink" Target="http://aha44.pl/content/view/1144/209/" TargetMode="External"/><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image" Target="../media/image6.gif"/><Relationship Id="rId4" Type="http://schemas.openxmlformats.org/officeDocument/2006/relationships/image" Target="../media/image3.svg"/><Relationship Id="rId9" Type="http://schemas.openxmlformats.org/officeDocument/2006/relationships/hyperlink" Target="http://psiqueviva.com/educacion-para-todos-lenguaje-y-pensamiento/"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s://referaty.aktuality.sk/zlomky/referat-11735?i9=59d8c86b6675"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www.priklady.com/sk/index.php/zlomky-a-operacie-s-nimi" TargetMode="External"/><Relationship Id="rId5" Type="http://schemas.openxmlformats.org/officeDocument/2006/relationships/hyperlink" Target="https://sk.wikipedia.org/wiki/Zlomok_(matematika)" TargetMode="External"/><Relationship Id="rId4" Type="http://schemas.openxmlformats.org/officeDocument/2006/relationships/hyperlink" Target="https://referaty.aktuality.sk/zlomky/referat-2471?i9=59d8c86b667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xmlns="" id="{57721C59-42AA-4936-AB7F-B4E99DCB288E}"/>
              </a:ext>
            </a:extLst>
          </p:cNvPr>
          <p:cNvSpPr>
            <a:spLocks noGrp="1"/>
          </p:cNvSpPr>
          <p:nvPr>
            <p:ph type="title"/>
          </p:nvPr>
        </p:nvSpPr>
        <p:spPr>
          <a:xfrm>
            <a:off x="6808170" y="3361640"/>
            <a:ext cx="4926630" cy="2555725"/>
          </a:xfrm>
        </p:spPr>
        <p:txBody>
          <a:bodyPr>
            <a:normAutofit fontScale="90000"/>
          </a:bodyPr>
          <a:lstStyle/>
          <a:p>
            <a:pPr algn="ct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6000" b="1" dirty="0">
                <a:solidFill>
                  <a:srgbClr val="FFFF00"/>
                </a:solidFill>
                <a:latin typeface="Times New Roman" panose="02020603050405020304" pitchFamily="18" charset="0"/>
                <a:cs typeface="Times New Roman" panose="02020603050405020304" pitchFamily="18" charset="0"/>
              </a:rPr>
              <a:t/>
            </a:r>
            <a:br>
              <a:rPr lang="pl-PL" sz="6000" b="1" dirty="0">
                <a:solidFill>
                  <a:srgbClr val="FFFF00"/>
                </a:solidFill>
                <a:latin typeface="Times New Roman" panose="02020603050405020304" pitchFamily="18" charset="0"/>
                <a:cs typeface="Times New Roman" panose="02020603050405020304" pitchFamily="18" charset="0"/>
              </a:rPr>
            </a:br>
            <a:r>
              <a:rPr lang="pl-PL" sz="4900" b="1" dirty="0">
                <a:solidFill>
                  <a:srgbClr val="FFFF00"/>
                </a:solidFill>
                <a:latin typeface="Times New Roman" panose="02020603050405020304" pitchFamily="18" charset="0"/>
                <a:cs typeface="Times New Roman" panose="02020603050405020304" pitchFamily="18" charset="0"/>
              </a:rPr>
              <a:t>S</a:t>
            </a:r>
            <a:r>
              <a:rPr lang="pl-PL" sz="4900" b="1" dirty="0">
                <a:solidFill>
                  <a:srgbClr val="FF0000"/>
                </a:solidFill>
                <a:latin typeface="Times New Roman" panose="02020603050405020304" pitchFamily="18" charset="0"/>
                <a:cs typeface="Times New Roman" panose="02020603050405020304" pitchFamily="18" charset="0"/>
              </a:rPr>
              <a:t>T</a:t>
            </a:r>
            <a:r>
              <a:rPr lang="pl-PL" sz="4900" b="1" dirty="0">
                <a:solidFill>
                  <a:srgbClr val="0070C0"/>
                </a:solidFill>
                <a:latin typeface="Times New Roman" panose="02020603050405020304" pitchFamily="18" charset="0"/>
                <a:cs typeface="Times New Roman" panose="02020603050405020304" pitchFamily="18" charset="0"/>
              </a:rPr>
              <a:t>R</a:t>
            </a:r>
            <a:r>
              <a:rPr lang="pl-PL" sz="4900" b="1" dirty="0">
                <a:solidFill>
                  <a:srgbClr val="00B0F0"/>
                </a:solidFill>
                <a:latin typeface="Times New Roman" panose="02020603050405020304" pitchFamily="18" charset="0"/>
                <a:cs typeface="Times New Roman" panose="02020603050405020304" pitchFamily="18" charset="0"/>
              </a:rPr>
              <a:t>E</a:t>
            </a:r>
            <a:r>
              <a:rPr lang="pl-PL" sz="4900" b="1" dirty="0">
                <a:solidFill>
                  <a:srgbClr val="7030A0"/>
                </a:solidFill>
                <a:latin typeface="Times New Roman" panose="02020603050405020304" pitchFamily="18" charset="0"/>
                <a:cs typeface="Times New Roman" panose="02020603050405020304" pitchFamily="18" charset="0"/>
              </a:rPr>
              <a:t>TN</a:t>
            </a:r>
            <a:r>
              <a:rPr lang="pl-PL" sz="4900" b="1" dirty="0">
                <a:solidFill>
                  <a:schemeClr val="accent1"/>
                </a:solidFill>
                <a:latin typeface="Times New Roman" panose="02020603050405020304" pitchFamily="18" charset="0"/>
                <a:cs typeface="Times New Roman" panose="02020603050405020304" pitchFamily="18" charset="0"/>
              </a:rPr>
              <a:t>UTIE</a:t>
            </a:r>
            <a:r>
              <a:rPr lang="pl-PL" sz="4900" b="1" dirty="0">
                <a:latin typeface="Times New Roman" panose="02020603050405020304" pitchFamily="18" charset="0"/>
                <a:cs typeface="Times New Roman" panose="02020603050405020304" pitchFamily="18" charset="0"/>
              </a:rPr>
              <a:t> </a:t>
            </a:r>
            <a:br>
              <a:rPr lang="pl-PL" sz="4900" b="1" dirty="0">
                <a:latin typeface="Times New Roman" panose="02020603050405020304" pitchFamily="18" charset="0"/>
                <a:cs typeface="Times New Roman" panose="02020603050405020304" pitchFamily="18" charset="0"/>
              </a:rPr>
            </a:br>
            <a:r>
              <a:rPr lang="pl-PL" sz="4900" b="1" dirty="0">
                <a:solidFill>
                  <a:srgbClr val="92D050"/>
                </a:solidFill>
                <a:latin typeface="Times New Roman" panose="02020603050405020304" pitchFamily="18" charset="0"/>
                <a:cs typeface="Times New Roman" panose="02020603050405020304" pitchFamily="18" charset="0"/>
              </a:rPr>
              <a:t>SO</a:t>
            </a:r>
            <a:r>
              <a:rPr lang="pl-PL" sz="4900" b="1" dirty="0">
                <a:latin typeface="Times New Roman" panose="02020603050405020304" pitchFamily="18" charset="0"/>
                <a:cs typeface="Times New Roman" panose="02020603050405020304" pitchFamily="18" charset="0"/>
              </a:rPr>
              <a:t> </a:t>
            </a:r>
            <a:r>
              <a:rPr lang="pl-PL" sz="4900" b="1" dirty="0">
                <a:solidFill>
                  <a:schemeClr val="accent6"/>
                </a:solidFill>
                <a:latin typeface="Times New Roman" panose="02020603050405020304" pitchFamily="18" charset="0"/>
                <a:cs typeface="Times New Roman" panose="02020603050405020304" pitchFamily="18" charset="0"/>
              </a:rPr>
              <a:t>Z</a:t>
            </a:r>
            <a:r>
              <a:rPr lang="pl-PL" sz="4900" b="1" dirty="0">
                <a:solidFill>
                  <a:srgbClr val="C00000"/>
                </a:solidFill>
                <a:latin typeface="Times New Roman" panose="02020603050405020304" pitchFamily="18" charset="0"/>
                <a:cs typeface="Times New Roman" panose="02020603050405020304" pitchFamily="18" charset="0"/>
              </a:rPr>
              <a:t>L</a:t>
            </a:r>
            <a:r>
              <a:rPr lang="pl-PL" sz="4900" b="1" dirty="0">
                <a:solidFill>
                  <a:schemeClr val="accent2">
                    <a:lumMod val="75000"/>
                  </a:schemeClr>
                </a:solidFill>
                <a:latin typeface="Times New Roman" panose="02020603050405020304" pitchFamily="18" charset="0"/>
                <a:cs typeface="Times New Roman" panose="02020603050405020304" pitchFamily="18" charset="0"/>
              </a:rPr>
              <a:t>O</a:t>
            </a:r>
            <a:r>
              <a:rPr lang="pl-PL" sz="4900" b="1" dirty="0">
                <a:solidFill>
                  <a:srgbClr val="7030A0"/>
                </a:solidFill>
                <a:latin typeface="Times New Roman" panose="02020603050405020304" pitchFamily="18" charset="0"/>
                <a:cs typeface="Times New Roman" panose="02020603050405020304" pitchFamily="18" charset="0"/>
              </a:rPr>
              <a:t>M</a:t>
            </a:r>
            <a:r>
              <a:rPr lang="pl-PL" sz="4900" b="1" dirty="0">
                <a:solidFill>
                  <a:srgbClr val="FF0000"/>
                </a:solidFill>
                <a:latin typeface="Times New Roman" panose="02020603050405020304" pitchFamily="18" charset="0"/>
                <a:cs typeface="Times New Roman" panose="02020603050405020304" pitchFamily="18" charset="0"/>
              </a:rPr>
              <a:t>K</a:t>
            </a:r>
            <a:r>
              <a:rPr lang="pl-PL" sz="4900" b="1" dirty="0">
                <a:solidFill>
                  <a:schemeClr val="bg2">
                    <a:lumMod val="50000"/>
                  </a:schemeClr>
                </a:solidFill>
                <a:latin typeface="Times New Roman" panose="02020603050405020304" pitchFamily="18" charset="0"/>
                <a:cs typeface="Times New Roman" panose="02020603050405020304" pitchFamily="18" charset="0"/>
              </a:rPr>
              <a:t>A</a:t>
            </a:r>
            <a:r>
              <a:rPr lang="pl-PL" sz="4900" b="1" dirty="0">
                <a:solidFill>
                  <a:schemeClr val="accent1">
                    <a:lumMod val="75000"/>
                  </a:schemeClr>
                </a:solidFill>
                <a:latin typeface="Times New Roman" panose="02020603050405020304" pitchFamily="18" charset="0"/>
                <a:cs typeface="Times New Roman" panose="02020603050405020304" pitchFamily="18" charset="0"/>
              </a:rPr>
              <a:t>M</a:t>
            </a:r>
            <a:r>
              <a:rPr lang="pl-PL" sz="4900" b="1" dirty="0">
                <a:latin typeface="Times New Roman" panose="02020603050405020304" pitchFamily="18" charset="0"/>
                <a:cs typeface="Times New Roman" panose="02020603050405020304" pitchFamily="18" charset="0"/>
              </a:rPr>
              <a:t>I</a:t>
            </a:r>
            <a:br>
              <a:rPr lang="pl-PL" sz="4900" b="1"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WEB QUEST URČENÝ PRE ŽIAKOV ZÁKLADNÝCH ŠKÔL</a:t>
            </a:r>
            <a:br>
              <a:rPr lang="pl-PL" sz="2000" b="1"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 AKO POMÔCKA NA HODINÁCH MATEMATIKY</a:t>
            </a:r>
            <a:br>
              <a:rPr lang="pl-PL" sz="2000" b="1"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upevnenie vedomostí o zlomkoch</a:t>
            </a:r>
            <a:r>
              <a:rPr lang="pl-PL" sz="2000" b="1" dirty="0">
                <a:latin typeface="Times New Roman" panose="02020603050405020304" pitchFamily="18" charset="0"/>
                <a:cs typeface="Times New Roman" panose="02020603050405020304" pitchFamily="18" charset="0"/>
              </a:rPr>
              <a:t>)</a:t>
            </a:r>
            <a:br>
              <a:rPr lang="pl-PL" sz="2000" b="1"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AUTOR: </a:t>
            </a:r>
            <a:r>
              <a:rPr lang="pl-PL" sz="2000" b="1" dirty="0">
                <a:solidFill>
                  <a:srgbClr val="00B050"/>
                </a:solidFill>
                <a:latin typeface="Times New Roman" panose="02020603050405020304" pitchFamily="18" charset="0"/>
                <a:cs typeface="Times New Roman" panose="02020603050405020304" pitchFamily="18" charset="0"/>
              </a:rPr>
              <a:t>SABINA FOLWARSKA</a:t>
            </a:r>
            <a:br>
              <a:rPr lang="pl-PL" sz="2000" b="1" dirty="0">
                <a:solidFill>
                  <a:srgbClr val="00B050"/>
                </a:solidFill>
                <a:latin typeface="Times New Roman" panose="02020603050405020304" pitchFamily="18" charset="0"/>
                <a:cs typeface="Times New Roman" panose="02020603050405020304" pitchFamily="18" charset="0"/>
              </a:rPr>
            </a:br>
            <a:endParaRPr lang="pl-PL" sz="20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Symbol zastępczy zawartości 8">
                <a:extLst>
                  <a:ext uri="{FF2B5EF4-FFF2-40B4-BE49-F238E27FC236}">
                    <a16:creationId xmlns:a16="http://schemas.microsoft.com/office/drawing/2014/main" xmlns="" id="{1F19C635-A9DF-43BD-A70E-A398608FB4EE}"/>
                  </a:ext>
                </a:extLst>
              </p:cNvPr>
              <p:cNvSpPr>
                <a:spLocks noGrp="1"/>
              </p:cNvSpPr>
              <p:nvPr>
                <p:ph idx="1"/>
              </p:nvPr>
            </p:nvSpPr>
            <p:spPr>
              <a:xfrm>
                <a:off x="451901" y="3254717"/>
                <a:ext cx="5240976" cy="1523759"/>
              </a:xfrm>
            </p:spPr>
            <p:txBody>
              <a:bodyPr>
                <a:normAutofit fontScale="47500" lnSpcReduction="20000"/>
              </a:bodyPr>
              <a:lstStyle/>
              <a:p>
                <a:r>
                  <a:rPr lang="pl-PL" dirty="0"/>
                  <a:t>­­</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1</m:t>
                        </m:r>
                      </m:num>
                      <m:den>
                        <m:r>
                          <a:rPr lang="pl-PL" sz="4400" b="0" i="1" smtClean="0">
                            <a:solidFill>
                              <a:srgbClr val="FF0000"/>
                            </a:solidFill>
                            <a:latin typeface="Cambria Math" panose="02040503050406030204" pitchFamily="18" charset="0"/>
                          </a:rPr>
                          <m:t>2</m:t>
                        </m:r>
                      </m:den>
                    </m:f>
                  </m:oMath>
                </a14:m>
                <a:r>
                  <a:rPr lang="pl-PL" sz="4400" dirty="0">
                    <a:solidFill>
                      <a:srgbClr val="FF0000"/>
                    </a:solidFill>
                  </a:rPr>
                  <a:t> + </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2</m:t>
                        </m:r>
                      </m:num>
                      <m:den>
                        <m:r>
                          <a:rPr lang="pl-PL" sz="4400" b="0" i="1" smtClean="0">
                            <a:solidFill>
                              <a:srgbClr val="FF0000"/>
                            </a:solidFill>
                            <a:latin typeface="Cambria Math" panose="02040503050406030204" pitchFamily="18" charset="0"/>
                          </a:rPr>
                          <m:t>4</m:t>
                        </m:r>
                      </m:den>
                    </m:f>
                  </m:oMath>
                </a14:m>
                <a:r>
                  <a:rPr lang="pl-PL" sz="4400" dirty="0">
                    <a:solidFill>
                      <a:srgbClr val="FF0000"/>
                    </a:solidFill>
                  </a:rPr>
                  <a:t> =  ?               </a:t>
                </a:r>
                <a14:m>
                  <m:oMath xmlns:m="http://schemas.openxmlformats.org/officeDocument/2006/math">
                    <m:f>
                      <m:fPr>
                        <m:ctrlPr>
                          <a:rPr lang="pl-PL" sz="4400" i="1" smtClean="0">
                            <a:solidFill>
                              <a:srgbClr val="00B050"/>
                            </a:solidFill>
                            <a:latin typeface="Cambria Math" panose="02040503050406030204" pitchFamily="18" charset="0"/>
                          </a:rPr>
                        </m:ctrlPr>
                      </m:fPr>
                      <m:num>
                        <m:r>
                          <a:rPr lang="pl-PL" sz="4400" b="0" i="1" smtClean="0">
                            <a:solidFill>
                              <a:srgbClr val="00B050"/>
                            </a:solidFill>
                            <a:latin typeface="Cambria Math" panose="02040503050406030204" pitchFamily="18" charset="0"/>
                          </a:rPr>
                          <m:t>3</m:t>
                        </m:r>
                      </m:num>
                      <m:den>
                        <m:r>
                          <a:rPr lang="pl-PL" sz="4400" b="0" i="1" smtClean="0">
                            <a:solidFill>
                              <a:srgbClr val="00B050"/>
                            </a:solidFill>
                            <a:latin typeface="Cambria Math" panose="02040503050406030204" pitchFamily="18" charset="0"/>
                          </a:rPr>
                          <m:t>4</m:t>
                        </m:r>
                      </m:den>
                    </m:f>
                    <m:r>
                      <a:rPr lang="pl-PL" sz="4400">
                        <a:solidFill>
                          <a:srgbClr val="00B050"/>
                        </a:solidFill>
                        <a:latin typeface="Cambria Math" panose="02040503050406030204" pitchFamily="18" charset="0"/>
                      </a:rPr>
                      <m:t>·</m:t>
                    </m:r>
                  </m:oMath>
                </a14:m>
                <a:r>
                  <a:rPr lang="pl-PL" sz="4400" dirty="0">
                    <a:solidFill>
                      <a:srgbClr val="00B050"/>
                    </a:solidFill>
                  </a:rPr>
                  <a:t>  </a:t>
                </a:r>
                <a14:m>
                  <m:oMath xmlns:m="http://schemas.openxmlformats.org/officeDocument/2006/math">
                    <m:f>
                      <m:fPr>
                        <m:ctrlPr>
                          <a:rPr lang="pl-PL" sz="4400" i="1" dirty="0" smtClean="0">
                            <a:solidFill>
                              <a:srgbClr val="00B050"/>
                            </a:solidFill>
                            <a:latin typeface="Cambria Math" panose="02040503050406030204" pitchFamily="18" charset="0"/>
                          </a:rPr>
                        </m:ctrlPr>
                      </m:fPr>
                      <m:num>
                        <m:r>
                          <a:rPr lang="pl-PL" sz="4400" b="0" i="1" dirty="0" smtClean="0">
                            <a:solidFill>
                              <a:srgbClr val="00B050"/>
                            </a:solidFill>
                            <a:latin typeface="Cambria Math" panose="02040503050406030204" pitchFamily="18" charset="0"/>
                          </a:rPr>
                          <m:t>4</m:t>
                        </m:r>
                      </m:num>
                      <m:den>
                        <m:r>
                          <a:rPr lang="pl-PL" sz="4400" b="0" i="1" dirty="0" smtClean="0">
                            <a:solidFill>
                              <a:srgbClr val="00B050"/>
                            </a:solidFill>
                            <a:latin typeface="Cambria Math" panose="02040503050406030204" pitchFamily="18" charset="0"/>
                          </a:rPr>
                          <m:t>3</m:t>
                        </m:r>
                      </m:den>
                    </m:f>
                  </m:oMath>
                </a14:m>
                <a:r>
                  <a:rPr lang="pl-PL" sz="4400" dirty="0">
                    <a:solidFill>
                      <a:srgbClr val="00B050"/>
                    </a:solidFill>
                  </a:rPr>
                  <a:t> =  …                 </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 1</m:t>
                        </m:r>
                      </m:num>
                      <m:den>
                        <m:r>
                          <a:rPr lang="pl-PL" sz="4400" b="0" i="1" smtClean="0">
                            <a:solidFill>
                              <a:srgbClr val="FF0000"/>
                            </a:solidFill>
                            <a:latin typeface="Cambria Math" panose="02040503050406030204" pitchFamily="18" charset="0"/>
                          </a:rPr>
                          <m:t>4</m:t>
                        </m:r>
                      </m:den>
                    </m:f>
                  </m:oMath>
                </a14:m>
                <a:endParaRPr lang="pl-PL" sz="4400" dirty="0">
                  <a:solidFill>
                    <a:srgbClr val="FF0000"/>
                  </a:solidFill>
                </a:endParaRPr>
              </a:p>
              <a:p>
                <a:endParaRPr lang="pl-PL" sz="4400" dirty="0"/>
              </a:p>
              <a:p>
                <a14:m>
                  <m:oMath xmlns:m="http://schemas.openxmlformats.org/officeDocument/2006/math">
                    <m:f>
                      <m:fPr>
                        <m:ctrlPr>
                          <a:rPr lang="pl-PL" sz="4400" i="1" smtClean="0">
                            <a:solidFill>
                              <a:srgbClr val="00B0F0"/>
                            </a:solidFill>
                            <a:latin typeface="Cambria Math" panose="02040503050406030204" pitchFamily="18" charset="0"/>
                          </a:rPr>
                        </m:ctrlPr>
                      </m:fPr>
                      <m:num>
                        <m:r>
                          <a:rPr lang="pl-PL" sz="4400" b="0" i="1" smtClean="0">
                            <a:solidFill>
                              <a:srgbClr val="00B0F0"/>
                            </a:solidFill>
                            <a:latin typeface="Cambria Math" panose="02040503050406030204" pitchFamily="18" charset="0"/>
                          </a:rPr>
                          <m:t>1</m:t>
                        </m:r>
                      </m:num>
                      <m:den>
                        <m:r>
                          <a:rPr lang="pl-PL" sz="4400" b="0" i="1" smtClean="0">
                            <a:solidFill>
                              <a:srgbClr val="00B0F0"/>
                            </a:solidFill>
                            <a:latin typeface="Cambria Math" panose="02040503050406030204" pitchFamily="18" charset="0"/>
                          </a:rPr>
                          <m:t>5</m:t>
                        </m:r>
                      </m:den>
                    </m:f>
                  </m:oMath>
                </a14:m>
                <a:r>
                  <a:rPr lang="pl-PL" sz="4400" dirty="0">
                    <a:solidFill>
                      <a:srgbClr val="00B0F0"/>
                    </a:solidFill>
                  </a:rPr>
                  <a:t>              =         </a:t>
                </a:r>
                <a14:m>
                  <m:oMath xmlns:m="http://schemas.openxmlformats.org/officeDocument/2006/math">
                    <m:f>
                      <m:fPr>
                        <m:ctrlPr>
                          <a:rPr lang="pl-PL" sz="4400" i="1" smtClean="0">
                            <a:solidFill>
                              <a:srgbClr val="00B0F0"/>
                            </a:solidFill>
                            <a:latin typeface="Cambria Math" panose="02040503050406030204" pitchFamily="18" charset="0"/>
                          </a:rPr>
                        </m:ctrlPr>
                      </m:fPr>
                      <m:num>
                        <m:r>
                          <a:rPr lang="pl-PL" sz="4400" b="0" i="1" smtClean="0">
                            <a:solidFill>
                              <a:srgbClr val="00B0F0"/>
                            </a:solidFill>
                            <a:latin typeface="Cambria Math" panose="02040503050406030204" pitchFamily="18" charset="0"/>
                          </a:rPr>
                          <m:t>3</m:t>
                        </m:r>
                      </m:num>
                      <m:den>
                        <m:r>
                          <a:rPr lang="pl-PL" sz="4400" b="0" i="1" smtClean="0">
                            <a:solidFill>
                              <a:srgbClr val="00B0F0"/>
                            </a:solidFill>
                            <a:latin typeface="Cambria Math" panose="02040503050406030204" pitchFamily="18" charset="0"/>
                          </a:rPr>
                          <m:t>4</m:t>
                        </m:r>
                      </m:den>
                    </m:f>
                  </m:oMath>
                </a14:m>
                <a:r>
                  <a:rPr lang="pl-PL" sz="4400" dirty="0">
                    <a:solidFill>
                      <a:srgbClr val="00B0F0"/>
                    </a:solidFill>
                  </a:rPr>
                  <a:t> : </a:t>
                </a:r>
                <a14:m>
                  <m:oMath xmlns:m="http://schemas.openxmlformats.org/officeDocument/2006/math">
                    <m:f>
                      <m:fPr>
                        <m:ctrlPr>
                          <a:rPr lang="pl-PL" sz="4400" i="1" dirty="0" smtClean="0">
                            <a:solidFill>
                              <a:srgbClr val="00B0F0"/>
                            </a:solidFill>
                            <a:latin typeface="Cambria Math" panose="02040503050406030204" pitchFamily="18" charset="0"/>
                          </a:rPr>
                        </m:ctrlPr>
                      </m:fPr>
                      <m:num>
                        <m:r>
                          <a:rPr lang="pl-PL" sz="4400" b="0" i="1" dirty="0" smtClean="0">
                            <a:solidFill>
                              <a:srgbClr val="00B0F0"/>
                            </a:solidFill>
                            <a:latin typeface="Cambria Math" panose="02040503050406030204" pitchFamily="18" charset="0"/>
                          </a:rPr>
                          <m:t>6</m:t>
                        </m:r>
                      </m:num>
                      <m:den>
                        <m:r>
                          <a:rPr lang="pl-PL" sz="4400" b="0" i="1" dirty="0" smtClean="0">
                            <a:solidFill>
                              <a:srgbClr val="00B0F0"/>
                            </a:solidFill>
                            <a:latin typeface="Cambria Math" panose="02040503050406030204" pitchFamily="18" charset="0"/>
                          </a:rPr>
                          <m:t>20</m:t>
                        </m:r>
                      </m:den>
                    </m:f>
                  </m:oMath>
                </a14:m>
                <a:r>
                  <a:rPr lang="pl-PL" sz="4400" dirty="0">
                    <a:solidFill>
                      <a:srgbClr val="00B0F0"/>
                    </a:solidFill>
                  </a:rPr>
                  <a:t> =                      </a:t>
                </a:r>
                <a14:m>
                  <m:oMath xmlns:m="http://schemas.openxmlformats.org/officeDocument/2006/math">
                    <m:f>
                      <m:fPr>
                        <m:ctrlPr>
                          <a:rPr lang="pl-PL" sz="4400" i="1" smtClean="0">
                            <a:solidFill>
                              <a:srgbClr val="00B050"/>
                            </a:solidFill>
                            <a:latin typeface="Cambria Math" panose="02040503050406030204" pitchFamily="18" charset="0"/>
                          </a:rPr>
                        </m:ctrlPr>
                      </m:fPr>
                      <m:num>
                        <m:r>
                          <a:rPr lang="pl-PL" sz="4400" b="0" i="1" smtClean="0">
                            <a:solidFill>
                              <a:srgbClr val="00B050"/>
                            </a:solidFill>
                            <a:latin typeface="Cambria Math" panose="02040503050406030204" pitchFamily="18" charset="0"/>
                          </a:rPr>
                          <m:t>1</m:t>
                        </m:r>
                      </m:num>
                      <m:den>
                        <m:r>
                          <a:rPr lang="pl-PL" sz="4400" b="0" i="1" smtClean="0">
                            <a:solidFill>
                              <a:srgbClr val="00B050"/>
                            </a:solidFill>
                            <a:latin typeface="Cambria Math" panose="02040503050406030204" pitchFamily="18" charset="0"/>
                          </a:rPr>
                          <m:t>2</m:t>
                        </m:r>
                      </m:den>
                    </m:f>
                  </m:oMath>
                </a14:m>
                <a:r>
                  <a:rPr lang="pl-PL" sz="4400" dirty="0">
                    <a:solidFill>
                      <a:srgbClr val="00B0F0"/>
                    </a:solidFill>
                  </a:rPr>
                  <a:t>           =</a:t>
                </a:r>
              </a:p>
              <a:p>
                <a:endParaRPr lang="pl-PL" sz="4400" dirty="0"/>
              </a:p>
            </p:txBody>
          </p:sp>
        </mc:Choice>
        <mc:Fallback xmlns="">
          <p:sp>
            <p:nvSpPr>
              <p:cNvPr id="9" name="Symbol zastępczy zawartości 8">
                <a:extLst>
                  <a:ext uri="{FF2B5EF4-FFF2-40B4-BE49-F238E27FC236}">
                    <a16:creationId xmlns:a14="http://schemas.microsoft.com/office/drawing/2010/main" xmlns="" xmlns:a16="http://schemas.microsoft.com/office/drawing/2014/main" id="{1F19C635-A9DF-43BD-A70E-A398608FB4EE}"/>
                  </a:ext>
                </a:extLst>
              </p:cNvPr>
              <p:cNvSpPr>
                <a:spLocks noGrp="1" noRot="1" noChangeAspect="1" noMove="1" noResize="1" noEditPoints="1" noAdjustHandles="1" noChangeArrowheads="1" noChangeShapeType="1" noTextEdit="1"/>
              </p:cNvSpPr>
              <p:nvPr>
                <p:ph idx="1"/>
              </p:nvPr>
            </p:nvSpPr>
            <p:spPr>
              <a:xfrm>
                <a:off x="451901" y="3254717"/>
                <a:ext cx="5240976" cy="1523759"/>
              </a:xfrm>
              <a:blipFill>
                <a:blip r:embed="rId2" cstate="print"/>
                <a:stretch>
                  <a:fillRect t="-4800"/>
                </a:stretch>
              </a:blipFill>
            </p:spPr>
            <p:txBody>
              <a:bodyPr/>
              <a:lstStyle/>
              <a:p>
                <a:r>
                  <a:rPr lang="pl-PL">
                    <a:noFill/>
                  </a:rPr>
                  <a:t> </a:t>
                </a:r>
              </a:p>
            </p:txBody>
          </p:sp>
        </mc:Fallback>
      </mc:AlternateContent>
      <p:pic>
        <p:nvPicPr>
          <p:cNvPr id="11" name="Grafika 10" descr="Jabłko">
            <a:extLst>
              <a:ext uri="{FF2B5EF4-FFF2-40B4-BE49-F238E27FC236}">
                <a16:creationId xmlns:a16="http://schemas.microsoft.com/office/drawing/2014/main" xmlns="" id="{61AB0937-EA8F-4E40-A58F-B6A3F69114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77600" y="4620870"/>
            <a:ext cx="914400" cy="914400"/>
          </a:xfrm>
          <a:prstGeom prst="rect">
            <a:avLst/>
          </a:prstGeom>
        </p:spPr>
      </p:pic>
      <p:pic>
        <p:nvPicPr>
          <p:cNvPr id="13" name="Obraz 12">
            <a:extLst>
              <a:ext uri="{FF2B5EF4-FFF2-40B4-BE49-F238E27FC236}">
                <a16:creationId xmlns:a16="http://schemas.microsoft.com/office/drawing/2014/main" xmlns="" id="{874034BD-8EA5-4CCA-B757-7123BF12F48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279254" y="4893135"/>
            <a:ext cx="1192271" cy="854505"/>
          </a:xfrm>
          <a:prstGeom prst="rect">
            <a:avLst/>
          </a:prstGeom>
        </p:spPr>
      </p:pic>
      <p:pic>
        <p:nvPicPr>
          <p:cNvPr id="19" name="Obraz 18" descr="Obraz zawierający klawiatura, sprzęt elektroniczny, jasne, zewnętrzne&#10;&#10;Opis wygenerowany przy bardzo wysokim poziomie pewności">
            <a:extLst>
              <a:ext uri="{FF2B5EF4-FFF2-40B4-BE49-F238E27FC236}">
                <a16:creationId xmlns:a16="http://schemas.microsoft.com/office/drawing/2014/main" xmlns="" id="{277C407D-330B-4D81-BCDE-2A489FECF3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901" y="5153176"/>
            <a:ext cx="1512622" cy="764189"/>
          </a:xfrm>
          <a:prstGeom prst="rect">
            <a:avLst/>
          </a:prstGeom>
        </p:spPr>
      </p:pic>
      <p:pic>
        <p:nvPicPr>
          <p:cNvPr id="21" name="Obraz 20" descr="Obraz zawierający tekst&#10;&#10;Opis wygenerowany przy bardzo wysokim poziomie pewności">
            <a:extLst>
              <a:ext uri="{FF2B5EF4-FFF2-40B4-BE49-F238E27FC236}">
                <a16:creationId xmlns:a16="http://schemas.microsoft.com/office/drawing/2014/main" xmlns="" id="{B59C41F6-2569-4328-BD76-9C917F2A86C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3654065" y="5099512"/>
            <a:ext cx="954257" cy="954257"/>
          </a:xfrm>
          <a:prstGeom prst="rect">
            <a:avLst/>
          </a:prstGeom>
        </p:spPr>
      </p:pic>
      <p:pic>
        <p:nvPicPr>
          <p:cNvPr id="24" name="Obraz 23">
            <a:extLst>
              <a:ext uri="{FF2B5EF4-FFF2-40B4-BE49-F238E27FC236}">
                <a16:creationId xmlns:a16="http://schemas.microsoft.com/office/drawing/2014/main" xmlns="" id="{69F24B06-D801-4686-8EE0-42B6F3317ED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5692877" y="3254717"/>
            <a:ext cx="772357" cy="1193954"/>
          </a:xfrm>
          <a:prstGeom prst="rect">
            <a:avLst/>
          </a:prstGeom>
        </p:spPr>
      </p:pic>
      <p:pic>
        <p:nvPicPr>
          <p:cNvPr id="27" name="Grafika 26" descr="Sowa">
            <a:extLst>
              <a:ext uri="{FF2B5EF4-FFF2-40B4-BE49-F238E27FC236}">
                <a16:creationId xmlns:a16="http://schemas.microsoft.com/office/drawing/2014/main" xmlns="" id="{B5489757-E9E5-4937-814E-4BA1F7745B5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157989" y="5119468"/>
            <a:ext cx="914400" cy="914400"/>
          </a:xfrm>
          <a:prstGeom prst="rect">
            <a:avLst/>
          </a:prstGeom>
        </p:spPr>
      </p:pic>
      <p:pic>
        <p:nvPicPr>
          <p:cNvPr id="3" name="Obraz 2">
            <a:extLst>
              <a:ext uri="{FF2B5EF4-FFF2-40B4-BE49-F238E27FC236}">
                <a16:creationId xmlns:a16="http://schemas.microsoft.com/office/drawing/2014/main" xmlns="" id="{56468734-FE5D-4EAB-8034-1F7D2C2EA1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12" name="Obraz 1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07517" y="627994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2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B54619-BD44-4C95-B81D-716717B1BA65}"/>
              </a:ext>
            </a:extLst>
          </p:cNvPr>
          <p:cNvSpPr>
            <a:spLocks noGrp="1"/>
          </p:cNvSpPr>
          <p:nvPr>
            <p:ph type="title"/>
          </p:nvPr>
        </p:nvSpPr>
        <p:spPr>
          <a:xfrm>
            <a:off x="1097280" y="239697"/>
            <a:ext cx="10058400" cy="719091"/>
          </a:xfrm>
        </p:spPr>
        <p:txBody>
          <a:bodyPr>
            <a:normAutofit/>
          </a:bodyPr>
          <a:lstStyle/>
          <a:p>
            <a:r>
              <a:rPr lang="pl-PL" b="1" dirty="0">
                <a:solidFill>
                  <a:srgbClr val="002060"/>
                </a:solidFill>
              </a:rPr>
              <a:t>PROCES – 2. HODINA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A1144EFC-4EA1-4336-9B4B-EB86BA3B200E}"/>
                  </a:ext>
                </a:extLst>
              </p:cNvPr>
              <p:cNvSpPr>
                <a:spLocks noGrp="1"/>
              </p:cNvSpPr>
              <p:nvPr>
                <p:ph idx="1"/>
              </p:nvPr>
            </p:nvSpPr>
            <p:spPr>
              <a:xfrm>
                <a:off x="1097280" y="1740024"/>
                <a:ext cx="10058400" cy="4065972"/>
              </a:xfrm>
            </p:spPr>
            <p:txBody>
              <a:bodyPr/>
              <a:lstStyle/>
              <a:p>
                <a:r>
                  <a:rPr lang="sk-SK" dirty="0"/>
                  <a:t>1. úloha</a:t>
                </a:r>
                <a:r>
                  <a:rPr lang="sk-SK" dirty="0">
                    <a:solidFill>
                      <a:srgbClr val="0070C0"/>
                    </a:solidFill>
                  </a:rPr>
                  <a:t>– sčítavanie zlomkov s rovnakým menovateľom.</a:t>
                </a:r>
              </a:p>
              <a:p>
                <a14:m>
                  <m:oMath xmlns:m="http://schemas.openxmlformats.org/officeDocument/2006/math">
                    <m:f>
                      <m:fPr>
                        <m:ctrlPr>
                          <a:rPr lang="sk-SK" i="1" smtClean="0">
                            <a:latin typeface="Cambria Math" panose="02040503050406030204" pitchFamily="18" charset="0"/>
                          </a:rPr>
                        </m:ctrlPr>
                      </m:fPr>
                      <m:num>
                        <m:r>
                          <a:rPr lang="sk-SK" b="0" i="1" smtClean="0">
                            <a:latin typeface="Cambria Math" panose="02040503050406030204" pitchFamily="18" charset="0"/>
                          </a:rPr>
                          <m:t>3</m:t>
                        </m:r>
                      </m:num>
                      <m:den>
                        <m:r>
                          <a:rPr lang="sk-SK" b="0" i="1" smtClean="0">
                            <a:latin typeface="Cambria Math" panose="02040503050406030204" pitchFamily="18" charset="0"/>
                          </a:rPr>
                          <m:t>4</m:t>
                        </m:r>
                      </m:den>
                    </m:f>
                  </m:oMath>
                </a14:m>
                <a:r>
                  <a:rPr lang="sk-SK" dirty="0"/>
                  <a:t> kg, </a:t>
                </a:r>
                <a14:m>
                  <m:oMath xmlns:m="http://schemas.openxmlformats.org/officeDocument/2006/math">
                    <m:f>
                      <m:fPr>
                        <m:ctrlPr>
                          <a:rPr lang="sk-SK" i="1">
                            <a:latin typeface="Cambria Math" panose="02040503050406030204" pitchFamily="18" charset="0"/>
                          </a:rPr>
                        </m:ctrlPr>
                      </m:fPr>
                      <m:num>
                        <m:r>
                          <a:rPr lang="sk-SK" i="1">
                            <a:latin typeface="Cambria Math" panose="02040503050406030204" pitchFamily="18" charset="0"/>
                          </a:rPr>
                          <m:t>3</m:t>
                        </m:r>
                      </m:num>
                      <m:den>
                        <m:r>
                          <a:rPr lang="sk-SK" i="1">
                            <a:latin typeface="Cambria Math" panose="02040503050406030204" pitchFamily="18" charset="0"/>
                          </a:rPr>
                          <m:t>4</m:t>
                        </m:r>
                      </m:den>
                    </m:f>
                  </m:oMath>
                </a14:m>
                <a:r>
                  <a:rPr lang="sk-SK" dirty="0"/>
                  <a:t> kg, </a:t>
                </a:r>
                <a14:m>
                  <m:oMath xmlns:m="http://schemas.openxmlformats.org/officeDocument/2006/math">
                    <m:f>
                      <m:fPr>
                        <m:ctrlPr>
                          <a:rPr lang="sk-SK" i="1">
                            <a:latin typeface="Cambria Math" panose="02040503050406030204" pitchFamily="18" charset="0"/>
                          </a:rPr>
                        </m:ctrlPr>
                      </m:fPr>
                      <m:num>
                        <m:r>
                          <a:rPr lang="sk-SK" b="0" i="1" smtClean="0">
                            <a:latin typeface="Cambria Math" panose="02040503050406030204" pitchFamily="18" charset="0"/>
                          </a:rPr>
                          <m:t>2</m:t>
                        </m:r>
                      </m:num>
                      <m:den>
                        <m:r>
                          <a:rPr lang="sk-SK" i="1">
                            <a:latin typeface="Cambria Math" panose="02040503050406030204" pitchFamily="18" charset="0"/>
                          </a:rPr>
                          <m:t>4</m:t>
                        </m:r>
                      </m:den>
                    </m:f>
                  </m:oMath>
                </a14:m>
                <a:r>
                  <a:rPr lang="sk-SK" dirty="0"/>
                  <a:t> kg</a:t>
                </a:r>
              </a:p>
              <a:p>
                <a:endParaRPr lang="sk-SK" dirty="0"/>
              </a:p>
              <a:p>
                <a:r>
                  <a:rPr lang="sk-SK" dirty="0"/>
                  <a:t>Úloha:</a:t>
                </a:r>
              </a:p>
              <a:p>
                <a:endParaRPr lang="sk-SK" dirty="0"/>
              </a:p>
              <a:p>
                <a:r>
                  <a:rPr lang="sk-SK" dirty="0"/>
                  <a:t>Riešenie:</a:t>
                </a:r>
              </a:p>
              <a:p>
                <a:endParaRPr lang="sk-SK" dirty="0"/>
              </a:p>
              <a:p>
                <a:r>
                  <a:rPr lang="sk-SK" dirty="0"/>
                  <a:t>Odpoveď:</a:t>
                </a:r>
              </a:p>
              <a:p>
                <a:endParaRPr lang="pl-PL" dirty="0"/>
              </a:p>
              <a:p>
                <a:endParaRPr lang="pl-PL" dirty="0"/>
              </a:p>
            </p:txBody>
          </p:sp>
        </mc:Choice>
        <mc:Fallback xmlns="">
          <p:sp>
            <p:nvSpPr>
              <p:cNvPr id="3" name="Symbol zastępczy zawartości 2">
                <a:extLst>
                  <a:ext uri="{FF2B5EF4-FFF2-40B4-BE49-F238E27FC236}">
                    <a16:creationId xmlns:a16="http://schemas.microsoft.com/office/drawing/2014/main" xmlns:a14="http://schemas.microsoft.com/office/drawing/2010/main" xmlns="" id="{A1144EFC-4EA1-4336-9B4B-EB86BA3B200E}"/>
                  </a:ext>
                </a:extLst>
              </p:cNvPr>
              <p:cNvSpPr>
                <a:spLocks noGrp="1" noRot="1" noChangeAspect="1" noMove="1" noResize="1" noEditPoints="1" noAdjustHandles="1" noChangeArrowheads="1" noChangeShapeType="1" noTextEdit="1"/>
              </p:cNvSpPr>
              <p:nvPr>
                <p:ph idx="1"/>
              </p:nvPr>
            </p:nvSpPr>
            <p:spPr>
              <a:xfrm>
                <a:off x="1097280" y="1740024"/>
                <a:ext cx="10058400" cy="4065972"/>
              </a:xfrm>
              <a:blipFill rotWithShape="0">
                <a:blip r:embed="rId2" cstate="print"/>
                <a:stretch>
                  <a:fillRect l="-606" t="-1499"/>
                </a:stretch>
              </a:blipFill>
            </p:spPr>
            <p:txBody>
              <a:bodyPr/>
              <a:lstStyle/>
              <a:p>
                <a:r>
                  <a:rPr lang="sk-SK">
                    <a:noFill/>
                  </a:rPr>
                  <a:t> </a:t>
                </a:r>
              </a:p>
            </p:txBody>
          </p:sp>
        </mc:Fallback>
      </mc:AlternateContent>
      <p:pic>
        <p:nvPicPr>
          <p:cNvPr id="9218" name="Picture 2" descr="https://image.shutterstock.com/display_pic_with_logo/551776/353023190/stock-photo-young-girl-holding-three-beautiful-kittens-outdoor-adoption-concept-353023190.jpg">
            <a:extLst>
              <a:ext uri="{FF2B5EF4-FFF2-40B4-BE49-F238E27FC236}">
                <a16:creationId xmlns:a16="http://schemas.microsoft.com/office/drawing/2014/main" xmlns="" id="{7C539FAE-672D-42D3-BDD6-08F1A46E16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539" y="2504652"/>
            <a:ext cx="428625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8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Dzieci, Ogród, Jesień, Ukryj, Zagraj">
            <a:extLst>
              <a:ext uri="{FF2B5EF4-FFF2-40B4-BE49-F238E27FC236}">
                <a16:creationId xmlns:a16="http://schemas.microsoft.com/office/drawing/2014/main" xmlns="" id="{3AA6AE30-4E1F-44DA-AA4E-F7B20E382D3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84579" y="3873449"/>
            <a:ext cx="3609294" cy="240920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descr="Boże Narodzenie, Dekoracja, Piernik">
            <a:extLst>
              <a:ext uri="{FF2B5EF4-FFF2-40B4-BE49-F238E27FC236}">
                <a16:creationId xmlns:a16="http://schemas.microsoft.com/office/drawing/2014/main" xmlns="" id="{D0AE4007-6360-4C20-A872-03567EC107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84579" y="575346"/>
            <a:ext cx="3609294" cy="240920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D76DE7E-57E1-4181-A613-849270143813}"/>
              </a:ext>
            </a:extLst>
          </p:cNvPr>
          <p:cNvSpPr>
            <a:spLocks noGrp="1"/>
          </p:cNvSpPr>
          <p:nvPr>
            <p:ph type="title"/>
          </p:nvPr>
        </p:nvSpPr>
        <p:spPr>
          <a:xfrm>
            <a:off x="1097280" y="516835"/>
            <a:ext cx="5977937" cy="1666501"/>
          </a:xfrm>
        </p:spPr>
        <p:txBody>
          <a:bodyPr>
            <a:normAutofit/>
          </a:bodyPr>
          <a:lstStyle/>
          <a:p>
            <a:r>
              <a:rPr lang="pl-PL" sz="4000" b="1" dirty="0">
                <a:solidFill>
                  <a:srgbClr val="FFFFFF"/>
                </a:solidFill>
              </a:rPr>
              <a:t>PROCES – 2. HODINA</a:t>
            </a:r>
            <a:endParaRPr lang="pl-PL" sz="4000" dirty="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7E2E1D30-C6E4-45D2-B986-A80784B3B31F}"/>
                  </a:ext>
                </a:extLst>
              </p:cNvPr>
              <p:cNvSpPr>
                <a:spLocks noGrp="1"/>
              </p:cNvSpPr>
              <p:nvPr>
                <p:ph idx="1"/>
              </p:nvPr>
            </p:nvSpPr>
            <p:spPr>
              <a:xfrm>
                <a:off x="1097279" y="2236304"/>
                <a:ext cx="5977938" cy="3652667"/>
              </a:xfrm>
            </p:spPr>
            <p:txBody>
              <a:bodyPr>
                <a:normAutofit/>
              </a:bodyPr>
              <a:lstStyle/>
              <a:p>
                <a:r>
                  <a:rPr lang="sk-SK" sz="1800" dirty="0">
                    <a:solidFill>
                      <a:srgbClr val="FFFFFF"/>
                    </a:solidFill>
                  </a:rPr>
                  <a:t>2. úloha – odčítavanie zlomkov s rovnakým menovateľom</a:t>
                </a:r>
              </a:p>
              <a:p>
                <a:endParaRPr lang="sk-SK" sz="1800" dirty="0">
                  <a:solidFill>
                    <a:srgbClr val="FFFFFF"/>
                  </a:solidFill>
                </a:endParaRPr>
              </a:p>
              <a:p>
                <a14:m>
                  <m:oMath xmlns:m="http://schemas.openxmlformats.org/officeDocument/2006/math">
                    <m:f>
                      <m:fPr>
                        <m:ctrlPr>
                          <a:rPr lang="sk-SK" sz="1800" i="1" smtClean="0">
                            <a:solidFill>
                              <a:srgbClr val="FFFFFF"/>
                            </a:solidFill>
                            <a:latin typeface="Cambria Math" panose="02040503050406030204" pitchFamily="18" charset="0"/>
                          </a:rPr>
                        </m:ctrlPr>
                      </m:fPr>
                      <m:num>
                        <m:r>
                          <a:rPr lang="sk-SK" sz="1800" b="0" i="1" smtClean="0">
                            <a:solidFill>
                              <a:srgbClr val="FFFFFF"/>
                            </a:solidFill>
                            <a:latin typeface="Cambria Math" panose="02040503050406030204" pitchFamily="18" charset="0"/>
                          </a:rPr>
                          <m:t>4</m:t>
                        </m:r>
                      </m:num>
                      <m:den>
                        <m:r>
                          <a:rPr lang="sk-SK" sz="1800" b="0" i="1" smtClean="0">
                            <a:solidFill>
                              <a:srgbClr val="FFFFFF"/>
                            </a:solidFill>
                            <a:latin typeface="Cambria Math" panose="02040503050406030204" pitchFamily="18" charset="0"/>
                          </a:rPr>
                          <m:t>5</m:t>
                        </m:r>
                      </m:den>
                    </m:f>
                  </m:oMath>
                </a14:m>
                <a:r>
                  <a:rPr lang="sk-SK" sz="1800" dirty="0">
                    <a:solidFill>
                      <a:srgbClr val="FFFFFF"/>
                    </a:solidFill>
                  </a:rPr>
                  <a:t> kg, </a:t>
                </a:r>
                <a14:m>
                  <m:oMath xmlns:m="http://schemas.openxmlformats.org/officeDocument/2006/math">
                    <m:f>
                      <m:fPr>
                        <m:ctrlPr>
                          <a:rPr lang="sk-SK" sz="1800" i="1">
                            <a:solidFill>
                              <a:srgbClr val="FFFFFF"/>
                            </a:solidFill>
                            <a:latin typeface="Cambria Math" panose="02040503050406030204" pitchFamily="18" charset="0"/>
                          </a:rPr>
                        </m:ctrlPr>
                      </m:fPr>
                      <m:num>
                        <m:r>
                          <a:rPr lang="sk-SK" sz="1800" b="0" i="1" smtClean="0">
                            <a:solidFill>
                              <a:srgbClr val="FFFFFF"/>
                            </a:solidFill>
                            <a:latin typeface="Cambria Math" panose="02040503050406030204" pitchFamily="18" charset="0"/>
                          </a:rPr>
                          <m:t>1</m:t>
                        </m:r>
                      </m:num>
                      <m:den>
                        <m:r>
                          <a:rPr lang="sk-SK" sz="1800" i="1">
                            <a:solidFill>
                              <a:srgbClr val="FFFFFF"/>
                            </a:solidFill>
                            <a:latin typeface="Cambria Math" panose="02040503050406030204" pitchFamily="18" charset="0"/>
                          </a:rPr>
                          <m:t>5</m:t>
                        </m:r>
                      </m:den>
                    </m:f>
                  </m:oMath>
                </a14:m>
                <a:r>
                  <a:rPr lang="sk-SK" sz="1800" dirty="0">
                    <a:solidFill>
                      <a:srgbClr val="FFFFFF"/>
                    </a:solidFill>
                  </a:rPr>
                  <a:t> kg</a:t>
                </a:r>
              </a:p>
              <a:p>
                <a:endParaRPr lang="sk-SK" sz="1800" dirty="0">
                  <a:solidFill>
                    <a:srgbClr val="FFFFFF"/>
                  </a:solidFill>
                </a:endParaRPr>
              </a:p>
              <a:p>
                <a:r>
                  <a:rPr lang="sk-SK" sz="1800" dirty="0">
                    <a:solidFill>
                      <a:srgbClr val="FFFFFF"/>
                    </a:solidFill>
                  </a:rPr>
                  <a:t>Úloha:</a:t>
                </a:r>
              </a:p>
              <a:p>
                <a:r>
                  <a:rPr lang="sk-SK" sz="1800" dirty="0">
                    <a:solidFill>
                      <a:srgbClr val="FFFFFF"/>
                    </a:solidFill>
                  </a:rPr>
                  <a:t>Riešenie:</a:t>
                </a:r>
              </a:p>
              <a:p>
                <a:r>
                  <a:rPr lang="sk-SK" sz="1800" dirty="0">
                    <a:solidFill>
                      <a:srgbClr val="FFFFFF"/>
                    </a:solidFill>
                  </a:rPr>
                  <a:t>Odpoveď:</a:t>
                </a:r>
              </a:p>
              <a:p>
                <a:endParaRPr lang="pl-PL" sz="18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a14="http://schemas.microsoft.com/office/drawing/2010/main" xmlns="" id="{7E2E1D30-C6E4-45D2-B986-A80784B3B31F}"/>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rotWithShape="0">
                <a:blip r:embed="rId4" cstate="print"/>
                <a:stretch>
                  <a:fillRect l="-815" t="-1669"/>
                </a:stretch>
              </a:blipFill>
            </p:spPr>
            <p:txBody>
              <a:bodyPr/>
              <a:lstStyle/>
              <a:p>
                <a:r>
                  <a:rPr lang="sk-SK">
                    <a:noFill/>
                  </a:rPr>
                  <a:t> </a:t>
                </a:r>
              </a:p>
            </p:txBody>
          </p:sp>
        </mc:Fallback>
      </mc:AlternateContent>
    </p:spTree>
    <p:extLst>
      <p:ext uri="{BB962C8B-B14F-4D97-AF65-F5344CB8AC3E}">
        <p14:creationId xmlns:p14="http://schemas.microsoft.com/office/powerpoint/2010/main" val="363477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17C4E5A-A528-4C32-ABE9-3E87C8AF72B9}"/>
              </a:ext>
            </a:extLst>
          </p:cNvPr>
          <p:cNvSpPr>
            <a:spLocks noGrp="1"/>
          </p:cNvSpPr>
          <p:nvPr>
            <p:ph type="title"/>
          </p:nvPr>
        </p:nvSpPr>
        <p:spPr>
          <a:xfrm>
            <a:off x="1097280" y="516835"/>
            <a:ext cx="5977937" cy="885837"/>
          </a:xfrm>
        </p:spPr>
        <p:txBody>
          <a:bodyPr>
            <a:normAutofit/>
          </a:bodyPr>
          <a:lstStyle/>
          <a:p>
            <a:r>
              <a:rPr lang="pl-PL" sz="4000" b="1" dirty="0">
                <a:solidFill>
                  <a:srgbClr val="002060"/>
                </a:solidFill>
              </a:rPr>
              <a:t>PROCES – 2. HODINA</a:t>
            </a:r>
            <a:endParaRPr lang="pl-PL" sz="4000" dirty="0">
              <a:solidFill>
                <a:srgbClr val="002060"/>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0E57FD9E-13E5-4E3D-864A-3B7E0B65E24F}"/>
                  </a:ext>
                </a:extLst>
              </p:cNvPr>
              <p:cNvSpPr>
                <a:spLocks noGrp="1"/>
              </p:cNvSpPr>
              <p:nvPr>
                <p:ph idx="1"/>
              </p:nvPr>
            </p:nvSpPr>
            <p:spPr>
              <a:xfrm>
                <a:off x="1097279" y="1740024"/>
                <a:ext cx="5977938" cy="4148948"/>
              </a:xfrm>
            </p:spPr>
            <p:txBody>
              <a:bodyPr>
                <a:normAutofit/>
              </a:bodyPr>
              <a:lstStyle/>
              <a:p>
                <a:r>
                  <a:rPr lang="sk-SK" sz="1800" dirty="0">
                    <a:solidFill>
                      <a:srgbClr val="FFFFFF"/>
                    </a:solidFill>
                  </a:rPr>
                  <a:t>3. úloha – sčítavanie zlomkov s rôznym menovateľom</a:t>
                </a:r>
              </a:p>
              <a:p>
                <a:endParaRPr lang="sk-SK" sz="1800" dirty="0">
                  <a:solidFill>
                    <a:srgbClr val="FFFFFF"/>
                  </a:solidFill>
                </a:endParaRPr>
              </a:p>
              <a:p>
                <a14:m>
                  <m:oMath xmlns:m="http://schemas.openxmlformats.org/officeDocument/2006/math">
                    <m:f>
                      <m:fPr>
                        <m:ctrlPr>
                          <a:rPr lang="sk-SK" sz="1800" i="1" smtClean="0">
                            <a:solidFill>
                              <a:srgbClr val="FFFFFF"/>
                            </a:solidFill>
                            <a:latin typeface="Cambria Math" panose="02040503050406030204" pitchFamily="18" charset="0"/>
                          </a:rPr>
                        </m:ctrlPr>
                      </m:fPr>
                      <m:num>
                        <m:r>
                          <a:rPr lang="sk-SK" sz="1800" b="0" i="1" smtClean="0">
                            <a:solidFill>
                              <a:srgbClr val="FFFFFF"/>
                            </a:solidFill>
                            <a:latin typeface="Cambria Math" panose="02040503050406030204" pitchFamily="18" charset="0"/>
                          </a:rPr>
                          <m:t>2</m:t>
                        </m:r>
                      </m:num>
                      <m:den>
                        <m:r>
                          <a:rPr lang="sk-SK" sz="1800" b="0" i="1" smtClean="0">
                            <a:solidFill>
                              <a:srgbClr val="FFFFFF"/>
                            </a:solidFill>
                            <a:latin typeface="Cambria Math" panose="02040503050406030204" pitchFamily="18" charset="0"/>
                          </a:rPr>
                          <m:t>5</m:t>
                        </m:r>
                      </m:den>
                    </m:f>
                  </m:oMath>
                </a14:m>
                <a:r>
                  <a:rPr lang="sk-SK" sz="1800" dirty="0">
                    <a:solidFill>
                      <a:srgbClr val="FFFFFF"/>
                    </a:solidFill>
                  </a:rPr>
                  <a:t> kg, </a:t>
                </a:r>
                <a14:m>
                  <m:oMath xmlns:m="http://schemas.openxmlformats.org/officeDocument/2006/math">
                    <m:f>
                      <m:fPr>
                        <m:ctrlPr>
                          <a:rPr lang="sk-SK" sz="1800" i="1" smtClean="0">
                            <a:solidFill>
                              <a:srgbClr val="FFFFFF"/>
                            </a:solidFill>
                            <a:latin typeface="Cambria Math" panose="02040503050406030204" pitchFamily="18" charset="0"/>
                          </a:rPr>
                        </m:ctrlPr>
                      </m:fPr>
                      <m:num>
                        <m:r>
                          <a:rPr lang="sk-SK" sz="1800" b="0" i="1" smtClean="0">
                            <a:solidFill>
                              <a:srgbClr val="FFFFFF"/>
                            </a:solidFill>
                            <a:latin typeface="Cambria Math" panose="02040503050406030204" pitchFamily="18" charset="0"/>
                          </a:rPr>
                          <m:t>3</m:t>
                        </m:r>
                      </m:num>
                      <m:den>
                        <m:r>
                          <a:rPr lang="sk-SK" sz="1800" b="0" i="1" smtClean="0">
                            <a:solidFill>
                              <a:srgbClr val="FFFFFF"/>
                            </a:solidFill>
                            <a:latin typeface="Cambria Math" panose="02040503050406030204" pitchFamily="18" charset="0"/>
                          </a:rPr>
                          <m:t>7</m:t>
                        </m:r>
                      </m:den>
                    </m:f>
                  </m:oMath>
                </a14:m>
                <a:r>
                  <a:rPr lang="sk-SK" sz="1800" dirty="0">
                    <a:solidFill>
                      <a:srgbClr val="FFFFFF"/>
                    </a:solidFill>
                  </a:rPr>
                  <a:t> kg</a:t>
                </a:r>
              </a:p>
              <a:p>
                <a:endParaRPr lang="sk-SK" sz="1800" dirty="0">
                  <a:solidFill>
                    <a:srgbClr val="FFFFFF"/>
                  </a:solidFill>
                </a:endParaRPr>
              </a:p>
              <a:p>
                <a:r>
                  <a:rPr lang="sk-SK" sz="1800" dirty="0">
                    <a:solidFill>
                      <a:srgbClr val="FFFFFF"/>
                    </a:solidFill>
                  </a:rPr>
                  <a:t>Úloha:</a:t>
                </a:r>
              </a:p>
              <a:p>
                <a:r>
                  <a:rPr lang="sk-SK" sz="1800" dirty="0">
                    <a:solidFill>
                      <a:srgbClr val="FFFFFF"/>
                    </a:solidFill>
                  </a:rPr>
                  <a:t>Riešenie:</a:t>
                </a:r>
              </a:p>
              <a:p>
                <a:r>
                  <a:rPr lang="sk-SK" sz="1800" dirty="0">
                    <a:solidFill>
                      <a:srgbClr val="FFFFFF"/>
                    </a:solidFill>
                  </a:rPr>
                  <a:t>Odpoveď: </a:t>
                </a:r>
              </a:p>
            </p:txBody>
          </p:sp>
        </mc:Choice>
        <mc:Fallback xmlns="">
          <p:sp>
            <p:nvSpPr>
              <p:cNvPr id="3" name="Symbol zastępczy zawartości 2">
                <a:extLst>
                  <a:ext uri="{FF2B5EF4-FFF2-40B4-BE49-F238E27FC236}">
                    <a16:creationId xmlns:a16="http://schemas.microsoft.com/office/drawing/2014/main" xmlns:a14="http://schemas.microsoft.com/office/drawing/2010/main" xmlns="" id="{0E57FD9E-13E5-4E3D-864A-3B7E0B65E24F}"/>
                  </a:ext>
                </a:extLst>
              </p:cNvPr>
              <p:cNvSpPr>
                <a:spLocks noGrp="1" noRot="1" noChangeAspect="1" noMove="1" noResize="1" noEditPoints="1" noAdjustHandles="1" noChangeArrowheads="1" noChangeShapeType="1" noTextEdit="1"/>
              </p:cNvSpPr>
              <p:nvPr>
                <p:ph idx="1"/>
              </p:nvPr>
            </p:nvSpPr>
            <p:spPr>
              <a:xfrm>
                <a:off x="1097279" y="1740024"/>
                <a:ext cx="5977938" cy="4148948"/>
              </a:xfrm>
              <a:blipFill rotWithShape="0">
                <a:blip r:embed="rId2" cstate="print"/>
                <a:stretch>
                  <a:fillRect l="-815" t="-1322"/>
                </a:stretch>
              </a:blipFill>
            </p:spPr>
            <p:txBody>
              <a:bodyPr/>
              <a:lstStyle/>
              <a:p>
                <a:r>
                  <a:rPr lang="sk-SK">
                    <a:noFill/>
                  </a:rPr>
                  <a:t> </a:t>
                </a:r>
              </a:p>
            </p:txBody>
          </p:sp>
        </mc:Fallback>
      </mc:AlternateContent>
      <p:pic>
        <p:nvPicPr>
          <p:cNvPr id="11266" name="Picture 2" descr="Miś, Maskotka, Pluszowa Maskotka">
            <a:extLst>
              <a:ext uri="{FF2B5EF4-FFF2-40B4-BE49-F238E27FC236}">
                <a16:creationId xmlns:a16="http://schemas.microsoft.com/office/drawing/2014/main" xmlns="" id="{4B10691F-224B-45EF-81A2-FD2E16381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0248" y="120774"/>
            <a:ext cx="24288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eddy, Zabawki, Przytulić, Misiu">
            <a:extLst>
              <a:ext uri="{FF2B5EF4-FFF2-40B4-BE49-F238E27FC236}">
                <a16:creationId xmlns:a16="http://schemas.microsoft.com/office/drawing/2014/main" xmlns="" id="{7105EBDB-8D3C-41F7-9EA2-2490734ED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495" y="3900533"/>
            <a:ext cx="3422379" cy="231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boże, Łyżka, Mleka, Cheerios, Dzieci">
            <a:extLst>
              <a:ext uri="{FF2B5EF4-FFF2-40B4-BE49-F238E27FC236}">
                <a16:creationId xmlns:a16="http://schemas.microsoft.com/office/drawing/2014/main" xmlns="" id="{303834E9-BA37-4EC2-B649-94C805AB617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t="7788" b="79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BFDF1049-D1AC-43A2-AE96-93116A9DB743}"/>
              </a:ext>
            </a:extLst>
          </p:cNvPr>
          <p:cNvSpPr>
            <a:spLocks noGrp="1"/>
          </p:cNvSpPr>
          <p:nvPr>
            <p:ph type="title"/>
          </p:nvPr>
        </p:nvSpPr>
        <p:spPr>
          <a:xfrm>
            <a:off x="1097280" y="286603"/>
            <a:ext cx="10058400" cy="1450757"/>
          </a:xfrm>
        </p:spPr>
        <p:txBody>
          <a:bodyPr>
            <a:normAutofit/>
          </a:bodyPr>
          <a:lstStyle/>
          <a:p>
            <a:r>
              <a:rPr lang="pl-PL" b="1" dirty="0">
                <a:solidFill>
                  <a:schemeClr val="tx1"/>
                </a:solidFill>
              </a:rPr>
              <a:t>PROCES – 2. HODINA</a:t>
            </a:r>
            <a:endParaRPr lang="pl-PL" dirty="0">
              <a:solidFill>
                <a:schemeClr val="tx1"/>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B21CDB84-20AF-491A-B209-60F43C8F1E61}"/>
                  </a:ext>
                </a:extLst>
              </p:cNvPr>
              <p:cNvSpPr>
                <a:spLocks noGrp="1"/>
              </p:cNvSpPr>
              <p:nvPr>
                <p:ph idx="1"/>
              </p:nvPr>
            </p:nvSpPr>
            <p:spPr>
              <a:xfrm>
                <a:off x="1097280" y="1845734"/>
                <a:ext cx="10058400" cy="4023360"/>
              </a:xfrm>
            </p:spPr>
            <p:txBody>
              <a:bodyPr>
                <a:normAutofit/>
              </a:bodyPr>
              <a:lstStyle/>
              <a:p>
                <a:r>
                  <a:rPr lang="sk-SK" dirty="0">
                    <a:solidFill>
                      <a:schemeClr val="tx1"/>
                    </a:solidFill>
                  </a:rPr>
                  <a:t>4. úloha– odčítavanie zlomkov s rôznym menovateľom</a:t>
                </a:r>
              </a:p>
              <a:p>
                <a:endParaRPr lang="sk-SK" dirty="0">
                  <a:solidFill>
                    <a:schemeClr val="tx1"/>
                  </a:solidFill>
                </a:endParaRPr>
              </a:p>
              <a:p>
                <a14:m>
                  <m:oMath xmlns:m="http://schemas.openxmlformats.org/officeDocument/2006/math">
                    <m:f>
                      <m:fPr>
                        <m:ctrlPr>
                          <a:rPr lang="sk-SK" i="1">
                            <a:solidFill>
                              <a:schemeClr val="tx1"/>
                            </a:solidFill>
                            <a:latin typeface="Cambria Math" panose="02040503050406030204" pitchFamily="18" charset="0"/>
                          </a:rPr>
                        </m:ctrlPr>
                      </m:fPr>
                      <m:num>
                        <m:r>
                          <a:rPr lang="sk-SK" b="0" i="1">
                            <a:solidFill>
                              <a:schemeClr val="tx1"/>
                            </a:solidFill>
                            <a:latin typeface="Cambria Math" panose="02040503050406030204" pitchFamily="18" charset="0"/>
                          </a:rPr>
                          <m:t>1</m:t>
                        </m:r>
                      </m:num>
                      <m:den>
                        <m:r>
                          <a:rPr lang="sk-SK" b="0" i="1">
                            <a:solidFill>
                              <a:schemeClr val="tx1"/>
                            </a:solidFill>
                            <a:latin typeface="Cambria Math" panose="02040503050406030204" pitchFamily="18" charset="0"/>
                          </a:rPr>
                          <m:t>5</m:t>
                        </m:r>
                      </m:den>
                    </m:f>
                  </m:oMath>
                </a14:m>
                <a:r>
                  <a:rPr lang="sk-SK" dirty="0">
                    <a:solidFill>
                      <a:schemeClr val="tx1"/>
                    </a:solidFill>
                  </a:rPr>
                  <a:t> kg, </a:t>
                </a:r>
                <a14:m>
                  <m:oMath xmlns:m="http://schemas.openxmlformats.org/officeDocument/2006/math">
                    <m:f>
                      <m:fPr>
                        <m:ctrlPr>
                          <a:rPr lang="sk-SK" i="1">
                            <a:solidFill>
                              <a:schemeClr val="tx1"/>
                            </a:solidFill>
                            <a:latin typeface="Cambria Math" panose="02040503050406030204" pitchFamily="18" charset="0"/>
                          </a:rPr>
                        </m:ctrlPr>
                      </m:fPr>
                      <m:num>
                        <m:r>
                          <a:rPr lang="sk-SK" i="1">
                            <a:solidFill>
                              <a:schemeClr val="tx1"/>
                            </a:solidFill>
                            <a:latin typeface="Cambria Math" panose="02040503050406030204" pitchFamily="18" charset="0"/>
                          </a:rPr>
                          <m:t>1</m:t>
                        </m:r>
                      </m:num>
                      <m:den>
                        <m:r>
                          <a:rPr lang="sk-SK" b="0" i="1">
                            <a:solidFill>
                              <a:schemeClr val="tx1"/>
                            </a:solidFill>
                            <a:latin typeface="Cambria Math" panose="02040503050406030204" pitchFamily="18" charset="0"/>
                          </a:rPr>
                          <m:t>10</m:t>
                        </m:r>
                      </m:den>
                    </m:f>
                  </m:oMath>
                </a14:m>
                <a:r>
                  <a:rPr lang="sk-SK" dirty="0">
                    <a:solidFill>
                      <a:schemeClr val="tx1"/>
                    </a:solidFill>
                  </a:rPr>
                  <a:t> kg</a:t>
                </a:r>
              </a:p>
              <a:p>
                <a:endParaRPr lang="sk-SK" dirty="0">
                  <a:solidFill>
                    <a:schemeClr val="tx1"/>
                  </a:solidFill>
                </a:endParaRPr>
              </a:p>
              <a:p>
                <a:r>
                  <a:rPr lang="sk-SK" dirty="0">
                    <a:solidFill>
                      <a:schemeClr val="tx1"/>
                    </a:solidFill>
                  </a:rPr>
                  <a:t>Úloha:</a:t>
                </a:r>
              </a:p>
              <a:p>
                <a:r>
                  <a:rPr lang="sk-SK" dirty="0">
                    <a:solidFill>
                      <a:schemeClr val="tx1"/>
                    </a:solidFill>
                  </a:rPr>
                  <a:t>Riešenie:</a:t>
                </a:r>
              </a:p>
              <a:p>
                <a:r>
                  <a:rPr lang="sk-SK" dirty="0">
                    <a:solidFill>
                      <a:schemeClr val="tx1"/>
                    </a:solidFill>
                  </a:rPr>
                  <a:t>Odpoveď:</a:t>
                </a:r>
              </a:p>
            </p:txBody>
          </p:sp>
        </mc:Choice>
        <mc:Fallback xmlns="">
          <p:sp>
            <p:nvSpPr>
              <p:cNvPr id="3" name="Symbol zastępczy zawartości 2">
                <a:extLst>
                  <a:ext uri="{FF2B5EF4-FFF2-40B4-BE49-F238E27FC236}">
                    <a16:creationId xmlns:a16="http://schemas.microsoft.com/office/drawing/2014/main" xmlns:a14="http://schemas.microsoft.com/office/drawing/2010/main" xmlns="" id="{B21CDB84-20AF-491A-B209-60F43C8F1E61}"/>
                  </a:ext>
                </a:extLst>
              </p:cNvPr>
              <p:cNvSpPr>
                <a:spLocks noGrp="1" noRot="1" noChangeAspect="1" noMove="1" noResize="1" noEditPoints="1" noAdjustHandles="1" noChangeArrowheads="1" noChangeShapeType="1" noTextEdit="1"/>
              </p:cNvSpPr>
              <p:nvPr>
                <p:ph idx="1"/>
              </p:nvPr>
            </p:nvSpPr>
            <p:spPr>
              <a:xfrm>
                <a:off x="1097280" y="1845734"/>
                <a:ext cx="10058400" cy="4023360"/>
              </a:xfrm>
              <a:blipFill rotWithShape="0">
                <a:blip r:embed="rId3" cstate="print"/>
                <a:stretch>
                  <a:fillRect l="-606" t="-1667"/>
                </a:stretch>
              </a:blipFill>
            </p:spPr>
            <p:txBody>
              <a:bodyPr/>
              <a:lstStyle/>
              <a:p>
                <a:r>
                  <a:rPr lang="sk-SK">
                    <a:noFill/>
                  </a:rPr>
                  <a:t> </a:t>
                </a:r>
              </a:p>
            </p:txBody>
          </p:sp>
        </mc:Fallback>
      </mc:AlternateContent>
    </p:spTree>
    <p:extLst>
      <p:ext uri="{BB962C8B-B14F-4D97-AF65-F5344CB8AC3E}">
        <p14:creationId xmlns:p14="http://schemas.microsoft.com/office/powerpoint/2010/main" val="32114148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Wiewiórka, Nager, Ładny, Charakter">
            <a:extLst>
              <a:ext uri="{FF2B5EF4-FFF2-40B4-BE49-F238E27FC236}">
                <a16:creationId xmlns:a16="http://schemas.microsoft.com/office/drawing/2014/main" xmlns="" id="{4C3B5377-575C-4515-9C8A-39FFABF7AC7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4" r="7328" b="3"/>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314" name="Picture 2" descr="Orzechy Laskowe, Orzech Laskowy, Rynku">
            <a:extLst>
              <a:ext uri="{FF2B5EF4-FFF2-40B4-BE49-F238E27FC236}">
                <a16:creationId xmlns:a16="http://schemas.microsoft.com/office/drawing/2014/main" xmlns="" id="{5521F8DF-60EB-4AB7-A9BA-EE65AF887D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4" r="2099" b="-3"/>
          <a:stretch/>
        </p:blipFill>
        <p:spPr bwMode="auto">
          <a:xfrm>
            <a:off x="7611902" y="10"/>
            <a:ext cx="4578557" cy="339698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AB568CA0-7FE6-4CE3-BBA1-C43B8CCFDAEB}"/>
              </a:ext>
            </a:extLst>
          </p:cNvPr>
          <p:cNvSpPr>
            <a:spLocks noGrp="1"/>
          </p:cNvSpPr>
          <p:nvPr>
            <p:ph type="title"/>
          </p:nvPr>
        </p:nvSpPr>
        <p:spPr>
          <a:xfrm>
            <a:off x="1097280" y="516835"/>
            <a:ext cx="5977937" cy="1666501"/>
          </a:xfrm>
        </p:spPr>
        <p:txBody>
          <a:bodyPr>
            <a:normAutofit/>
          </a:bodyPr>
          <a:lstStyle/>
          <a:p>
            <a:r>
              <a:rPr lang="pl-PL" sz="4000" b="1" dirty="0">
                <a:solidFill>
                  <a:srgbClr val="FFFFFF"/>
                </a:solidFill>
              </a:rPr>
              <a:t>PROCES – 3. HODINA</a:t>
            </a:r>
            <a:endParaRPr lang="pl-PL" sz="4000" dirty="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A038AA35-9732-47E6-BADB-8FA8E8637FD4}"/>
                  </a:ext>
                </a:extLst>
              </p:cNvPr>
              <p:cNvSpPr>
                <a:spLocks noGrp="1"/>
              </p:cNvSpPr>
              <p:nvPr>
                <p:ph idx="1"/>
              </p:nvPr>
            </p:nvSpPr>
            <p:spPr>
              <a:xfrm>
                <a:off x="1097279" y="2236304"/>
                <a:ext cx="5977938" cy="3652667"/>
              </a:xfrm>
            </p:spPr>
            <p:txBody>
              <a:bodyPr>
                <a:normAutofit/>
              </a:bodyPr>
              <a:lstStyle/>
              <a:p>
                <a:r>
                  <a:rPr lang="pl-PL" sz="1800" dirty="0">
                    <a:solidFill>
                      <a:srgbClr val="FFFFFF"/>
                    </a:solidFill>
                  </a:rPr>
                  <a:t>Úloha č. 5 – </a:t>
                </a:r>
                <a:r>
                  <a:rPr lang="sk-SK" sz="1800" dirty="0">
                    <a:solidFill>
                      <a:srgbClr val="FFFFFF"/>
                    </a:solidFill>
                  </a:rPr>
                  <a:t>násobenie zlomkov</a:t>
                </a:r>
              </a:p>
              <a:p>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9</m:t>
                        </m:r>
                      </m:num>
                      <m:den>
                        <m:r>
                          <a:rPr lang="pl-PL" sz="1800" b="0" i="1" smtClean="0">
                            <a:solidFill>
                              <a:srgbClr val="FFFFFF"/>
                            </a:solidFill>
                            <a:latin typeface="Cambria Math" panose="02040503050406030204" pitchFamily="18" charset="0"/>
                          </a:rPr>
                          <m:t>10</m:t>
                        </m:r>
                      </m:den>
                    </m:f>
                  </m:oMath>
                </a14:m>
                <a:r>
                  <a:rPr lang="pl-PL" sz="1800" dirty="0">
                    <a:solidFill>
                      <a:srgbClr val="FFFFFF"/>
                    </a:solidFill>
                  </a:rPr>
                  <a:t> kg </a:t>
                </a:r>
                <a:r>
                  <a:rPr lang="sk-SK" sz="1800" dirty="0">
                    <a:solidFill>
                      <a:srgbClr val="FFFFFF"/>
                    </a:solidFill>
                  </a:rPr>
                  <a:t>lieskových orechov, </a:t>
                </a:r>
                <a:r>
                  <a:rPr lang="pl-PL" sz="1800" dirty="0">
                    <a:solidFill>
                      <a:srgbClr val="FFFFFF"/>
                    </a:solidFill>
                  </a:rPr>
                  <a:t>po 10 d</a:t>
                </a:r>
                <a14:m>
                  <m:oMath xmlns:m="http://schemas.openxmlformats.org/officeDocument/2006/math">
                    <m:r>
                      <a:rPr lang="sk-SK" sz="1800" b="0" i="0" smtClean="0">
                        <a:solidFill>
                          <a:srgbClr val="FFFFFF"/>
                        </a:solidFill>
                        <a:latin typeface="Cambria Math" panose="02040503050406030204" pitchFamily="18" charset="0"/>
                      </a:rPr>
                      <m:t>ň</m:t>
                    </m:r>
                    <m:r>
                      <m:rPr>
                        <m:sty m:val="p"/>
                      </m:rPr>
                      <a:rPr lang="sk-SK" sz="1800" b="0" i="0" smtClean="0">
                        <a:solidFill>
                          <a:srgbClr val="FFFFFF"/>
                        </a:solidFill>
                        <a:latin typeface="Cambria Math" panose="02040503050406030204" pitchFamily="18" charset="0"/>
                      </a:rPr>
                      <m:t>och</m:t>
                    </m:r>
                    <m:r>
                      <a:rPr lang="sk-SK" sz="1800" b="0" i="0" smtClean="0">
                        <a:solidFill>
                          <a:srgbClr val="FFFFFF"/>
                        </a:solidFill>
                        <a:latin typeface="Cambria Math" panose="02040503050406030204" pitchFamily="18" charset="0"/>
                      </a:rPr>
                      <m:t> </m:t>
                    </m:r>
                    <m:r>
                      <m:rPr>
                        <m:sty m:val="p"/>
                      </m:rPr>
                      <a:rPr lang="sk-SK" sz="1800" b="0" i="0" smtClean="0">
                        <a:solidFill>
                          <a:srgbClr val="FFFFFF"/>
                        </a:solidFill>
                        <a:latin typeface="Cambria Math" panose="02040503050406030204" pitchFamily="18" charset="0"/>
                      </a:rPr>
                      <m:t>ve</m:t>
                    </m:r>
                    <m:r>
                      <a:rPr lang="sk-SK" sz="1800" b="0" i="1" smtClean="0">
                        <a:solidFill>
                          <a:srgbClr val="FFFFFF"/>
                        </a:solidFill>
                        <a:latin typeface="Cambria Math" panose="02040503050406030204" pitchFamily="18" charset="0"/>
                      </a:rPr>
                      <m:t>𝑣𝑒𝑟𝑖</m:t>
                    </m:r>
                    <m:r>
                      <a:rPr lang="sk-SK" sz="1800" b="0" i="1" smtClean="0">
                        <a:solidFill>
                          <a:srgbClr val="FFFFFF"/>
                        </a:solidFill>
                        <a:latin typeface="Cambria Math" panose="02040503050406030204" pitchFamily="18" charset="0"/>
                      </a:rPr>
                      <m:t>č</m:t>
                    </m:r>
                    <m:r>
                      <a:rPr lang="sk-SK" sz="1800" b="0" i="1" smtClean="0">
                        <a:solidFill>
                          <a:srgbClr val="FFFFFF"/>
                        </a:solidFill>
                        <a:latin typeface="Cambria Math" panose="02040503050406030204" pitchFamily="18" charset="0"/>
                      </a:rPr>
                      <m:t>𝑘𝑎</m:t>
                    </m:r>
                    <m:r>
                      <a:rPr lang="sk-SK" sz="1800" b="0" i="1" smtClean="0">
                        <a:solidFill>
                          <a:srgbClr val="FFFFFF"/>
                        </a:solidFill>
                        <a:latin typeface="Cambria Math" panose="02040503050406030204" pitchFamily="18" charset="0"/>
                      </a:rPr>
                      <m:t> </m:t>
                    </m:r>
                    <m:r>
                      <a:rPr lang="sk-SK" sz="1800" b="0" i="1" smtClean="0">
                        <a:solidFill>
                          <a:srgbClr val="FFFFFF"/>
                        </a:solidFill>
                        <a:latin typeface="Cambria Math" panose="02040503050406030204" pitchFamily="18" charset="0"/>
                      </a:rPr>
                      <m:t>𝑧𝑗𝑒𝑑𝑙𝑎</m:t>
                    </m:r>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4</m:t>
                        </m:r>
                      </m:num>
                      <m:den>
                        <m:r>
                          <a:rPr lang="pl-PL" sz="1800" b="0" i="1" smtClean="0">
                            <a:solidFill>
                              <a:srgbClr val="FFFFFF"/>
                            </a:solidFill>
                            <a:latin typeface="Cambria Math" panose="02040503050406030204" pitchFamily="18" charset="0"/>
                          </a:rPr>
                          <m:t>100</m:t>
                        </m:r>
                      </m:den>
                    </m:f>
                  </m:oMath>
                </a14:m>
                <a:r>
                  <a:rPr lang="pl-PL" sz="1800" dirty="0">
                    <a:solidFill>
                      <a:srgbClr val="FFFFFF"/>
                    </a:solidFill>
                  </a:rPr>
                  <a:t> kg</a:t>
                </a:r>
              </a:p>
              <a:p>
                <a:endParaRPr lang="pl-PL" sz="1800" dirty="0">
                  <a:solidFill>
                    <a:srgbClr val="FFFFFF"/>
                  </a:solidFill>
                </a:endParaRPr>
              </a:p>
              <a:p>
                <a:r>
                  <a:rPr lang="sk-SK" sz="1800" dirty="0">
                    <a:solidFill>
                      <a:srgbClr val="FFFFFF"/>
                    </a:solidFill>
                  </a:rPr>
                  <a:t>Úloha:</a:t>
                </a:r>
              </a:p>
              <a:p>
                <a:r>
                  <a:rPr lang="sk-SK" sz="1800" dirty="0">
                    <a:solidFill>
                      <a:srgbClr val="FFFFFF"/>
                    </a:solidFill>
                  </a:rPr>
                  <a:t>Riešenie:</a:t>
                </a:r>
              </a:p>
              <a:p>
                <a:r>
                  <a:rPr lang="sk-SK" sz="1800" dirty="0">
                    <a:solidFill>
                      <a:srgbClr val="FFFFFF"/>
                    </a:solidFill>
                  </a:rPr>
                  <a:t>Odpoveď:</a:t>
                </a:r>
              </a:p>
            </p:txBody>
          </p:sp>
        </mc:Choice>
        <mc:Fallback xmlns="">
          <p:sp>
            <p:nvSpPr>
              <p:cNvPr id="3" name="Symbol zastępczy zawartości 2">
                <a:extLst>
                  <a:ext uri="{FF2B5EF4-FFF2-40B4-BE49-F238E27FC236}">
                    <a16:creationId xmlns:a16="http://schemas.microsoft.com/office/drawing/2014/main" xmlns:a14="http://schemas.microsoft.com/office/drawing/2010/main" xmlns="" id="{A038AA35-9732-47E6-BADB-8FA8E8637FD4}"/>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rotWithShape="0">
                <a:blip r:embed="rId4" cstate="print"/>
                <a:stretch>
                  <a:fillRect l="-815" t="-1669" r="-1835"/>
                </a:stretch>
              </a:blipFill>
            </p:spPr>
            <p:txBody>
              <a:bodyPr/>
              <a:lstStyle/>
              <a:p>
                <a:r>
                  <a:rPr lang="sk-SK">
                    <a:noFill/>
                  </a:rPr>
                  <a:t> </a:t>
                </a:r>
              </a:p>
            </p:txBody>
          </p:sp>
        </mc:Fallback>
      </mc:AlternateContent>
    </p:spTree>
    <p:extLst>
      <p:ext uri="{BB962C8B-B14F-4D97-AF65-F5344CB8AC3E}">
        <p14:creationId xmlns:p14="http://schemas.microsoft.com/office/powerpoint/2010/main" val="425888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0" name="Picture 4" descr="Żywności, Ziarna, Pszenica Zwyczajna">
            <a:extLst>
              <a:ext uri="{FF2B5EF4-FFF2-40B4-BE49-F238E27FC236}">
                <a16:creationId xmlns:a16="http://schemas.microsoft.com/office/drawing/2014/main" xmlns="" id="{B78540FC-4D20-4C20-8479-3A4CDD5A7F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55" r="14362" b="-3"/>
          <a:stretch/>
        </p:blipFill>
        <p:spPr bwMode="auto">
          <a:xfrm>
            <a:off x="4812161" y="-2655"/>
            <a:ext cx="3606643" cy="335859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Kurczak, Współpracy, Drobiu">
            <a:extLst>
              <a:ext uri="{FF2B5EF4-FFF2-40B4-BE49-F238E27FC236}">
                <a16:creationId xmlns:a16="http://schemas.microsoft.com/office/drawing/2014/main" xmlns="" id="{01297BB1-DFA9-4250-B827-53646BE625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48" r="2" b="7385"/>
          <a:stretch/>
        </p:blipFill>
        <p:spPr bwMode="auto">
          <a:xfrm>
            <a:off x="4812160" y="3504904"/>
            <a:ext cx="7379840" cy="335309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E9D58B8C-C057-433F-BF4D-1D6E21715F6C}"/>
              </a:ext>
            </a:extLst>
          </p:cNvPr>
          <p:cNvSpPr>
            <a:spLocks noGrp="1"/>
          </p:cNvSpPr>
          <p:nvPr>
            <p:ph type="title"/>
          </p:nvPr>
        </p:nvSpPr>
        <p:spPr>
          <a:xfrm>
            <a:off x="492369" y="516835"/>
            <a:ext cx="3735502" cy="2103875"/>
          </a:xfrm>
        </p:spPr>
        <p:txBody>
          <a:bodyPr>
            <a:normAutofit/>
          </a:bodyPr>
          <a:lstStyle/>
          <a:p>
            <a:r>
              <a:rPr lang="pl-PL" sz="3600" b="1" dirty="0">
                <a:solidFill>
                  <a:srgbClr val="FFFFFF"/>
                </a:solidFill>
              </a:rPr>
              <a:t>PROCES – 3. HODINA</a:t>
            </a:r>
            <a:endParaRPr lang="pl-PL" sz="3600" dirty="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E98DEC78-183B-46C0-9D52-3FB1D2654E93}"/>
                  </a:ext>
                </a:extLst>
              </p:cNvPr>
              <p:cNvSpPr>
                <a:spLocks noGrp="1"/>
              </p:cNvSpPr>
              <p:nvPr>
                <p:ph idx="1"/>
              </p:nvPr>
            </p:nvSpPr>
            <p:spPr>
              <a:xfrm>
                <a:off x="492371" y="2653800"/>
                <a:ext cx="3735500" cy="3335519"/>
              </a:xfrm>
            </p:spPr>
            <p:txBody>
              <a:bodyPr>
                <a:normAutofit/>
              </a:bodyPr>
              <a:lstStyle/>
              <a:p>
                <a:r>
                  <a:rPr lang="sk-SK" sz="1500" dirty="0">
                    <a:solidFill>
                      <a:srgbClr val="FFFFFF"/>
                    </a:solidFill>
                  </a:rPr>
                  <a:t>Úloha č. 6 – delenie zlomkov</a:t>
                </a:r>
              </a:p>
              <a:p>
                <a14:m>
                  <m:oMath xmlns:m="http://schemas.openxmlformats.org/officeDocument/2006/math">
                    <m:f>
                      <m:fPr>
                        <m:ctrlPr>
                          <a:rPr lang="sk-SK" sz="1500" i="1">
                            <a:solidFill>
                              <a:srgbClr val="FFFFFF"/>
                            </a:solidFill>
                            <a:latin typeface="Cambria Math" panose="02040503050406030204" pitchFamily="18" charset="0"/>
                          </a:rPr>
                        </m:ctrlPr>
                      </m:fPr>
                      <m:num>
                        <m:r>
                          <a:rPr lang="sk-SK" sz="1500" b="0" i="1">
                            <a:solidFill>
                              <a:srgbClr val="FFFFFF"/>
                            </a:solidFill>
                            <a:latin typeface="Cambria Math" panose="02040503050406030204" pitchFamily="18" charset="0"/>
                          </a:rPr>
                          <m:t>200</m:t>
                        </m:r>
                      </m:num>
                      <m:den>
                        <m:r>
                          <a:rPr lang="sk-SK" sz="1500" b="0" i="1">
                            <a:solidFill>
                              <a:srgbClr val="FFFFFF"/>
                            </a:solidFill>
                            <a:latin typeface="Cambria Math" panose="02040503050406030204" pitchFamily="18" charset="0"/>
                          </a:rPr>
                          <m:t>2</m:t>
                        </m:r>
                      </m:den>
                    </m:f>
                  </m:oMath>
                </a14:m>
                <a:r>
                  <a:rPr lang="sk-SK" sz="1500" dirty="0">
                    <a:solidFill>
                      <a:srgbClr val="FFFFFF"/>
                    </a:solidFill>
                  </a:rPr>
                  <a:t> kg pšenice, </a:t>
                </a:r>
                <a14:m>
                  <m:oMath xmlns:m="http://schemas.openxmlformats.org/officeDocument/2006/math">
                    <m:f>
                      <m:fPr>
                        <m:ctrlPr>
                          <a:rPr lang="sk-SK" sz="1500" i="1">
                            <a:solidFill>
                              <a:srgbClr val="FFFFFF"/>
                            </a:solidFill>
                            <a:latin typeface="Cambria Math" panose="02040503050406030204" pitchFamily="18" charset="0"/>
                          </a:rPr>
                        </m:ctrlPr>
                      </m:fPr>
                      <m:num>
                        <m:r>
                          <a:rPr lang="sk-SK" sz="1500" b="0" i="1">
                            <a:solidFill>
                              <a:srgbClr val="FFFFFF"/>
                            </a:solidFill>
                            <a:latin typeface="Cambria Math" panose="02040503050406030204" pitchFamily="18" charset="0"/>
                          </a:rPr>
                          <m:t>4</m:t>
                        </m:r>
                      </m:num>
                      <m:den>
                        <m:r>
                          <a:rPr lang="sk-SK" sz="1500" b="0" i="1">
                            <a:solidFill>
                              <a:srgbClr val="FFFFFF"/>
                            </a:solidFill>
                            <a:latin typeface="Cambria Math" panose="02040503050406030204" pitchFamily="18" charset="0"/>
                          </a:rPr>
                          <m:t>3</m:t>
                        </m:r>
                      </m:den>
                    </m:f>
                  </m:oMath>
                </a14:m>
                <a:r>
                  <a:rPr lang="sk-SK" sz="1500" dirty="0">
                    <a:solidFill>
                      <a:srgbClr val="FFFFFF"/>
                    </a:solidFill>
                  </a:rPr>
                  <a:t> kg pšenice denne</a:t>
                </a:r>
              </a:p>
              <a:p>
                <a:endParaRPr lang="sk-SK" sz="1500" dirty="0">
                  <a:solidFill>
                    <a:srgbClr val="FFFFFF"/>
                  </a:solidFill>
                </a:endParaRPr>
              </a:p>
              <a:p>
                <a:r>
                  <a:rPr lang="sk-SK" sz="1500" dirty="0">
                    <a:solidFill>
                      <a:srgbClr val="FFFFFF"/>
                    </a:solidFill>
                  </a:rPr>
                  <a:t>Úloha:</a:t>
                </a:r>
              </a:p>
              <a:p>
                <a:r>
                  <a:rPr lang="sk-SK" sz="1500" dirty="0">
                    <a:solidFill>
                      <a:srgbClr val="FFFFFF"/>
                    </a:solidFill>
                  </a:rPr>
                  <a:t>Riešenie:</a:t>
                </a:r>
              </a:p>
              <a:p>
                <a:r>
                  <a:rPr lang="sk-SK" sz="1500" dirty="0">
                    <a:solidFill>
                      <a:srgbClr val="FFFFFF"/>
                    </a:solidFill>
                  </a:rPr>
                  <a:t>Odpoveď:</a:t>
                </a:r>
              </a:p>
              <a:p>
                <a:endParaRPr lang="pl-PL" sz="15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a14="http://schemas.microsoft.com/office/drawing/2010/main" xmlns="" id="{E98DEC78-183B-46C0-9D52-3FB1D2654E93}"/>
                  </a:ext>
                </a:extLst>
              </p:cNvPr>
              <p:cNvSpPr>
                <a:spLocks noGrp="1" noRot="1" noChangeAspect="1" noMove="1" noResize="1" noEditPoints="1" noAdjustHandles="1" noChangeArrowheads="1" noChangeShapeType="1" noTextEdit="1"/>
              </p:cNvSpPr>
              <p:nvPr>
                <p:ph idx="1"/>
              </p:nvPr>
            </p:nvSpPr>
            <p:spPr>
              <a:xfrm>
                <a:off x="492371" y="2653800"/>
                <a:ext cx="3735500" cy="3335519"/>
              </a:xfrm>
              <a:blipFill rotWithShape="0">
                <a:blip r:embed="rId4" cstate="print"/>
                <a:stretch>
                  <a:fillRect l="-653" t="-914"/>
                </a:stretch>
              </a:blipFill>
            </p:spPr>
            <p:txBody>
              <a:bodyPr/>
              <a:lstStyle/>
              <a:p>
                <a:r>
                  <a:rPr lang="sk-SK">
                    <a:noFill/>
                  </a:rPr>
                  <a:t> </a:t>
                </a:r>
              </a:p>
            </p:txBody>
          </p:sp>
        </mc:Fallback>
      </mc:AlternateContent>
    </p:spTree>
    <p:extLst>
      <p:ext uri="{BB962C8B-B14F-4D97-AF65-F5344CB8AC3E}">
        <p14:creationId xmlns:p14="http://schemas.microsoft.com/office/powerpoint/2010/main" val="242104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5362" name="Picture 2" descr="Wody, Technologia, Staw, Fontanna">
            <a:extLst>
              <a:ext uri="{FF2B5EF4-FFF2-40B4-BE49-F238E27FC236}">
                <a16:creationId xmlns:a16="http://schemas.microsoft.com/office/drawing/2014/main" xmlns="" id="{21FC88B8-4741-49E4-B342-ED46F7CBC7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1344"/>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896A53C-7027-432C-B00F-554A47ECFA5C}"/>
              </a:ext>
            </a:extLst>
          </p:cNvPr>
          <p:cNvSpPr>
            <a:spLocks noGrp="1"/>
          </p:cNvSpPr>
          <p:nvPr>
            <p:ph type="title"/>
          </p:nvPr>
        </p:nvSpPr>
        <p:spPr>
          <a:xfrm>
            <a:off x="4974771" y="634946"/>
            <a:ext cx="6574972" cy="1450757"/>
          </a:xfrm>
        </p:spPr>
        <p:txBody>
          <a:bodyPr>
            <a:normAutofit/>
          </a:bodyPr>
          <a:lstStyle/>
          <a:p>
            <a:r>
              <a:rPr lang="pl-PL" b="1" dirty="0"/>
              <a:t>ZDROJE</a:t>
            </a:r>
          </a:p>
        </p:txBody>
      </p:sp>
      <p:sp>
        <p:nvSpPr>
          <p:cNvPr id="3" name="Symbol zastępczy zawartości 2">
            <a:extLst>
              <a:ext uri="{FF2B5EF4-FFF2-40B4-BE49-F238E27FC236}">
                <a16:creationId xmlns:a16="http://schemas.microsoft.com/office/drawing/2014/main" xmlns="" id="{6B35BA15-4830-4DE5-B310-04E58594E52D}"/>
              </a:ext>
            </a:extLst>
          </p:cNvPr>
          <p:cNvSpPr>
            <a:spLocks noGrp="1"/>
          </p:cNvSpPr>
          <p:nvPr>
            <p:ph idx="1"/>
          </p:nvPr>
        </p:nvSpPr>
        <p:spPr>
          <a:xfrm>
            <a:off x="4974769" y="2198914"/>
            <a:ext cx="6574973" cy="3670180"/>
          </a:xfrm>
        </p:spPr>
        <p:txBody>
          <a:bodyPr>
            <a:normAutofit/>
          </a:bodyPr>
          <a:lstStyle/>
          <a:p>
            <a:pPr lvl="0"/>
            <a:r>
              <a:rPr lang="pl-PL" b="1" u="sng" kern="1200" dirty="0">
                <a:latin typeface="+mn-lt"/>
                <a:ea typeface="+mn-ea"/>
                <a:cs typeface="+mn-cs"/>
              </a:rPr>
              <a:t>1.</a:t>
            </a:r>
            <a:r>
              <a:rPr lang="pl-PL" u="sng" dirty="0"/>
              <a:t> </a:t>
            </a:r>
            <a:r>
              <a:rPr lang="pl-PL" dirty="0" smtClean="0">
                <a:hlinkClick r:id="rId3"/>
              </a:rPr>
              <a:t>https</a:t>
            </a:r>
            <a:r>
              <a:rPr lang="pl-PL" smtClean="0">
                <a:hlinkClick r:id="rId3"/>
              </a:rPr>
              <a:t>://referaty.aktuality.sk/zlomky/referat-11735?i9=59d8c86b6675</a:t>
            </a:r>
            <a:endParaRPr lang="pl-PL" u="sng" dirty="0"/>
          </a:p>
          <a:p>
            <a:pPr lvl="0"/>
            <a:r>
              <a:rPr lang="pl-PL" b="1" u="sng" dirty="0"/>
              <a:t>2</a:t>
            </a:r>
            <a:r>
              <a:rPr lang="pl-PL" u="sng" dirty="0" smtClean="0"/>
              <a:t>.</a:t>
            </a:r>
            <a:r>
              <a:rPr lang="pl-PL" dirty="0" smtClean="0">
                <a:hlinkClick r:id="rId4"/>
              </a:rPr>
              <a:t> https://referaty.aktuality.sk/zlomky/referat-2471?i9=59d8c86b6675</a:t>
            </a:r>
            <a:endParaRPr lang="pl-PL" u="sng" dirty="0"/>
          </a:p>
          <a:p>
            <a:pPr lvl="0"/>
            <a:r>
              <a:rPr lang="pl-PL" b="1" u="sng" kern="1200" dirty="0" smtClean="0">
                <a:latin typeface="+mn-lt"/>
                <a:ea typeface="+mn-ea"/>
                <a:cs typeface="+mn-cs"/>
              </a:rPr>
              <a:t>3</a:t>
            </a:r>
            <a:r>
              <a:rPr lang="pl-PL" dirty="0" smtClean="0">
                <a:hlinkClick r:id="rId5"/>
              </a:rPr>
              <a:t> . https://sk.wikipedia.org/wiki/Zlomok_(matematika)</a:t>
            </a:r>
            <a:endParaRPr lang="pl-PL" u="sng" dirty="0"/>
          </a:p>
          <a:p>
            <a:pPr lvl="0"/>
            <a:r>
              <a:rPr lang="pl-PL" b="1" u="sng" kern="1200" dirty="0">
                <a:latin typeface="+mn-lt"/>
                <a:ea typeface="+mn-ea"/>
                <a:cs typeface="+mn-cs"/>
              </a:rPr>
              <a:t>4.</a:t>
            </a:r>
            <a:r>
              <a:rPr lang="pl-PL" u="sng" dirty="0"/>
              <a:t> </a:t>
            </a:r>
            <a:r>
              <a:rPr lang="pl-PL" dirty="0" smtClean="0">
                <a:hlinkClick r:id="rId6"/>
              </a:rPr>
              <a:t>https://www.priklady.com/sk/index.php/zlomky-a-operacie-s-nimi</a:t>
            </a:r>
            <a:endParaRPr lang="pl-PL" dirty="0"/>
          </a:p>
          <a:p>
            <a:pPr lvl="0"/>
            <a:r>
              <a:rPr lang="pl-PL" b="1" kern="1200" dirty="0">
                <a:latin typeface="+mn-lt"/>
                <a:ea typeface="+mn-ea"/>
                <a:cs typeface="+mn-cs"/>
              </a:rPr>
              <a:t>5.</a:t>
            </a:r>
            <a:r>
              <a:rPr lang="pl-PL" dirty="0"/>
              <a:t> </a:t>
            </a:r>
            <a:r>
              <a:rPr lang="sk-SK" dirty="0"/>
              <a:t>Školské učebnice platné pre daný ročník.</a:t>
            </a:r>
          </a:p>
          <a:p>
            <a:pPr lvl="0"/>
            <a:r>
              <a:rPr lang="sk-SK" b="1" kern="1200" dirty="0"/>
              <a:t>6.</a:t>
            </a:r>
            <a:r>
              <a:rPr lang="sk-SK" dirty="0"/>
              <a:t> Školský zošit na daný predmet.</a:t>
            </a:r>
          </a:p>
          <a:p>
            <a:endParaRPr lang="pl-PL" dirty="0"/>
          </a:p>
        </p:txBody>
      </p:sp>
    </p:spTree>
    <p:extLst>
      <p:ext uri="{BB962C8B-B14F-4D97-AF65-F5344CB8AC3E}">
        <p14:creationId xmlns:p14="http://schemas.microsoft.com/office/powerpoint/2010/main" val="99961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81FFB4-3DEC-4DAE-B3E5-191D6087F335}"/>
              </a:ext>
            </a:extLst>
          </p:cNvPr>
          <p:cNvSpPr>
            <a:spLocks noGrp="1"/>
          </p:cNvSpPr>
          <p:nvPr>
            <p:ph type="title"/>
          </p:nvPr>
        </p:nvSpPr>
        <p:spPr>
          <a:xfrm>
            <a:off x="1097280" y="286603"/>
            <a:ext cx="10058400" cy="727385"/>
          </a:xfrm>
        </p:spPr>
        <p:txBody>
          <a:bodyPr/>
          <a:lstStyle/>
          <a:p>
            <a:pPr algn="ctr"/>
            <a:r>
              <a:rPr lang="pl-PL" b="1" dirty="0">
                <a:solidFill>
                  <a:srgbClr val="002060"/>
                </a:solidFill>
              </a:rPr>
              <a:t>HODNOTENIE</a:t>
            </a:r>
          </a:p>
        </p:txBody>
      </p:sp>
      <p:graphicFrame>
        <p:nvGraphicFramePr>
          <p:cNvPr id="4" name="Symbol zastępczy zawartości 3">
            <a:extLst>
              <a:ext uri="{FF2B5EF4-FFF2-40B4-BE49-F238E27FC236}">
                <a16:creationId xmlns:a16="http://schemas.microsoft.com/office/drawing/2014/main" xmlns="" id="{965AFCBD-DA65-464B-8F63-2914A0BA1153}"/>
              </a:ext>
            </a:extLst>
          </p:cNvPr>
          <p:cNvGraphicFramePr>
            <a:graphicFrameLocks noGrp="1"/>
          </p:cNvGraphicFramePr>
          <p:nvPr>
            <p:ph idx="1"/>
            <p:extLst>
              <p:ext uri="{D42A27DB-BD31-4B8C-83A1-F6EECF244321}">
                <p14:modId xmlns:p14="http://schemas.microsoft.com/office/powerpoint/2010/main" val="267459068"/>
              </p:ext>
            </p:extLst>
          </p:nvPr>
        </p:nvGraphicFramePr>
        <p:xfrm>
          <a:off x="271605" y="1140737"/>
          <a:ext cx="8872396" cy="4325760"/>
        </p:xfrm>
        <a:graphic>
          <a:graphicData uri="http://schemas.openxmlformats.org/drawingml/2006/table">
            <a:tbl>
              <a:tblPr firstRow="1" bandRow="1">
                <a:tableStyleId>{5C22544A-7EE6-4342-B048-85BDC9FD1C3A}</a:tableStyleId>
              </a:tblPr>
              <a:tblGrid>
                <a:gridCol w="8872396">
                  <a:extLst>
                    <a:ext uri="{9D8B030D-6E8A-4147-A177-3AD203B41FA5}">
                      <a16:colId xmlns:a16="http://schemas.microsoft.com/office/drawing/2014/main" xmlns="" val="2716844653"/>
                    </a:ext>
                  </a:extLst>
                </a:gridCol>
              </a:tblGrid>
              <a:tr h="432967">
                <a:tc>
                  <a:txBody>
                    <a:bodyPr/>
                    <a:lstStyle/>
                    <a:p>
                      <a:pPr marL="0" marR="0" lvl="0" indent="0" algn="ctr" rtl="0" hangingPunct="0">
                        <a:lnSpc>
                          <a:spcPct val="100000"/>
                        </a:lnSpc>
                        <a:spcBef>
                          <a:spcPts val="0"/>
                        </a:spcBef>
                        <a:spcAft>
                          <a:spcPts val="0"/>
                        </a:spcAft>
                        <a:buNone/>
                        <a:tabLst/>
                      </a:pPr>
                      <a:r>
                        <a:rPr lang="sk-SK" noProof="0" dirty="0">
                          <a:solidFill>
                            <a:schemeClr val="tx1"/>
                          </a:solidFill>
                        </a:rPr>
                        <a:t>Hodnotenie</a:t>
                      </a:r>
                      <a:r>
                        <a:rPr lang="sk-SK" baseline="0" noProof="0" dirty="0">
                          <a:solidFill>
                            <a:schemeClr val="tx1"/>
                          </a:solidFill>
                        </a:rPr>
                        <a:t> </a:t>
                      </a:r>
                      <a:r>
                        <a:rPr lang="sk-SK" noProof="0" dirty="0">
                          <a:solidFill>
                            <a:schemeClr val="tx1"/>
                          </a:solidFill>
                        </a:rPr>
                        <a:t>a možný počet bodov</a:t>
                      </a:r>
                    </a:p>
                  </a:txBody>
                  <a:tcPr/>
                </a:tc>
                <a:extLst>
                  <a:ext uri="{0D108BD9-81ED-4DB2-BD59-A6C34878D82A}">
                    <a16:rowId xmlns:a16="http://schemas.microsoft.com/office/drawing/2014/main" xmlns="" val="3233217507"/>
                  </a:ext>
                </a:extLst>
              </a:tr>
              <a:tr h="1223817">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1. etapa</a:t>
                      </a: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Riešenie úloh</a:t>
                      </a: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0-6</a:t>
                      </a:r>
                    </a:p>
                  </a:txBody>
                  <a:tcPr/>
                </a:tc>
                <a:extLst>
                  <a:ext uri="{0D108BD9-81ED-4DB2-BD59-A6C34878D82A}">
                    <a16:rowId xmlns:a16="http://schemas.microsoft.com/office/drawing/2014/main" xmlns="" val="3128811610"/>
                  </a:ext>
                </a:extLst>
              </a:tr>
              <a:tr h="1334488">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2. etapa</a:t>
                      </a: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Tvorba úloha a ich riešenie</a:t>
                      </a: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0-12</a:t>
                      </a:r>
                    </a:p>
                  </a:txBody>
                  <a:tcPr/>
                </a:tc>
                <a:extLst>
                  <a:ext uri="{0D108BD9-81ED-4DB2-BD59-A6C34878D82A}">
                    <a16:rowId xmlns:a16="http://schemas.microsoft.com/office/drawing/2014/main" xmlns="" val="536583057"/>
                  </a:ext>
                </a:extLst>
              </a:tr>
              <a:tr h="1334488">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Pracovné zaangažovanie</a:t>
                      </a:r>
                    </a:p>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0-3</a:t>
                      </a:r>
                    </a:p>
                  </a:txBody>
                  <a:tcPr/>
                </a:tc>
                <a:extLst>
                  <a:ext uri="{0D108BD9-81ED-4DB2-BD59-A6C34878D82A}">
                    <a16:rowId xmlns:a16="http://schemas.microsoft.com/office/drawing/2014/main" xmlns="" val="3339769464"/>
                  </a:ext>
                </a:extLst>
              </a:tr>
            </a:tbl>
          </a:graphicData>
        </a:graphic>
      </p:graphicFrame>
      <p:pic>
        <p:nvPicPr>
          <p:cNvPr id="8" name="Picture 2" descr="Grafika, Wykres, Wynik, Obroty, Zysk">
            <a:extLst>
              <a:ext uri="{FF2B5EF4-FFF2-40B4-BE49-F238E27FC236}">
                <a16:creationId xmlns:a16="http://schemas.microsoft.com/office/drawing/2014/main" xmlns="" id="{E3CCB296-3119-429F-816E-879A64CF2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2" y="0"/>
            <a:ext cx="2815356" cy="17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2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DE18CE2-3E7E-4B79-B45C-1D4DCDEB2585}"/>
              </a:ext>
            </a:extLst>
          </p:cNvPr>
          <p:cNvSpPr>
            <a:spLocks noGrp="1"/>
          </p:cNvSpPr>
          <p:nvPr>
            <p:ph type="title"/>
          </p:nvPr>
        </p:nvSpPr>
        <p:spPr>
          <a:xfrm>
            <a:off x="1097280" y="286604"/>
            <a:ext cx="10058400" cy="808866"/>
          </a:xfrm>
        </p:spPr>
        <p:txBody>
          <a:bodyPr/>
          <a:lstStyle/>
          <a:p>
            <a:pPr algn="ctr"/>
            <a:r>
              <a:rPr lang="pl-PL" b="1" dirty="0">
                <a:solidFill>
                  <a:srgbClr val="002060"/>
                </a:solidFill>
              </a:rPr>
              <a:t>HODNOTENIE</a:t>
            </a:r>
            <a:endParaRPr lang="pl-PL" dirty="0"/>
          </a:p>
        </p:txBody>
      </p:sp>
      <p:graphicFrame>
        <p:nvGraphicFramePr>
          <p:cNvPr id="4" name="Symbol zastępczy zawartości 3">
            <a:extLst>
              <a:ext uri="{FF2B5EF4-FFF2-40B4-BE49-F238E27FC236}">
                <a16:creationId xmlns:a16="http://schemas.microsoft.com/office/drawing/2014/main" xmlns="" id="{9A530DA0-E4FC-46E9-A1DA-F4A09E1F99D6}"/>
              </a:ext>
            </a:extLst>
          </p:cNvPr>
          <p:cNvGraphicFramePr>
            <a:graphicFrameLocks noGrp="1"/>
          </p:cNvGraphicFramePr>
          <p:nvPr>
            <p:ph idx="1"/>
            <p:extLst>
              <p:ext uri="{D42A27DB-BD31-4B8C-83A1-F6EECF244321}">
                <p14:modId xmlns:p14="http://schemas.microsoft.com/office/powerpoint/2010/main" val="2338305058"/>
              </p:ext>
            </p:extLst>
          </p:nvPr>
        </p:nvGraphicFramePr>
        <p:xfrm>
          <a:off x="226338" y="1846263"/>
          <a:ext cx="8564578" cy="3114040"/>
        </p:xfrm>
        <a:graphic>
          <a:graphicData uri="http://schemas.openxmlformats.org/drawingml/2006/table">
            <a:tbl>
              <a:tblPr firstRow="1" bandRow="1">
                <a:tableStyleId>{5C22544A-7EE6-4342-B048-85BDC9FD1C3A}</a:tableStyleId>
              </a:tblPr>
              <a:tblGrid>
                <a:gridCol w="4399983">
                  <a:extLst>
                    <a:ext uri="{9D8B030D-6E8A-4147-A177-3AD203B41FA5}">
                      <a16:colId xmlns:a16="http://schemas.microsoft.com/office/drawing/2014/main" xmlns="" val="1980741384"/>
                    </a:ext>
                  </a:extLst>
                </a:gridCol>
                <a:gridCol w="4164595">
                  <a:extLst>
                    <a:ext uri="{9D8B030D-6E8A-4147-A177-3AD203B41FA5}">
                      <a16:colId xmlns:a16="http://schemas.microsoft.com/office/drawing/2014/main" xmlns="" val="3359742506"/>
                    </a:ext>
                  </a:extLst>
                </a:gridCol>
              </a:tblGrid>
              <a:tr h="370840">
                <a:tc>
                  <a:txBody>
                    <a:bodyPr/>
                    <a:lstStyle/>
                    <a:p>
                      <a:pPr algn="ctr"/>
                      <a:r>
                        <a:rPr lang="pl-PL" dirty="0"/>
                        <a:t>BODY</a:t>
                      </a:r>
                    </a:p>
                  </a:txBody>
                  <a:tcPr/>
                </a:tc>
                <a:tc>
                  <a:txBody>
                    <a:bodyPr/>
                    <a:lstStyle/>
                    <a:p>
                      <a:pPr algn="ctr"/>
                      <a:r>
                        <a:rPr lang="pl-PL" dirty="0"/>
                        <a:t>HODNOTENIE</a:t>
                      </a:r>
                    </a:p>
                  </a:txBody>
                  <a:tcPr/>
                </a:tc>
                <a:extLst>
                  <a:ext uri="{0D108BD9-81ED-4DB2-BD59-A6C34878D82A}">
                    <a16:rowId xmlns:a16="http://schemas.microsoft.com/office/drawing/2014/main" xmlns="" val="2549176918"/>
                  </a:ext>
                </a:extLst>
              </a:tr>
              <a:tr h="370840">
                <a:tc>
                  <a:txBody>
                    <a:bodyPr/>
                    <a:lstStyle/>
                    <a:p>
                      <a:pPr algn="ctr"/>
                      <a:r>
                        <a:rPr lang="sk-SK" sz="2400" noProof="0" dirty="0">
                          <a:latin typeface="Cilibri"/>
                        </a:rPr>
                        <a:t>&lt;6</a:t>
                      </a:r>
                    </a:p>
                  </a:txBody>
                  <a:tcPr/>
                </a:tc>
                <a:tc>
                  <a:txBody>
                    <a:bodyPr/>
                    <a:lstStyle/>
                    <a:p>
                      <a:pPr algn="ctr"/>
                      <a:r>
                        <a:rPr lang="sk-SK" sz="2400" noProof="0" dirty="0">
                          <a:latin typeface="Cilibri"/>
                        </a:rPr>
                        <a:t>nedostatočný</a:t>
                      </a:r>
                    </a:p>
                  </a:txBody>
                  <a:tcPr/>
                </a:tc>
                <a:extLst>
                  <a:ext uri="{0D108BD9-81ED-4DB2-BD59-A6C34878D82A}">
                    <a16:rowId xmlns:a16="http://schemas.microsoft.com/office/drawing/2014/main" xmlns="" val="4067500536"/>
                  </a:ext>
                </a:extLst>
              </a:tr>
              <a:tr h="370840">
                <a:tc>
                  <a:txBody>
                    <a:bodyPr/>
                    <a:lstStyle/>
                    <a:p>
                      <a:pPr algn="ctr"/>
                      <a:r>
                        <a:rPr lang="sk-SK" sz="2400" noProof="0" dirty="0">
                          <a:latin typeface="Cilibri"/>
                        </a:rPr>
                        <a:t>6 - 9</a:t>
                      </a:r>
                    </a:p>
                  </a:txBody>
                  <a:tcPr/>
                </a:tc>
                <a:tc>
                  <a:txBody>
                    <a:bodyPr/>
                    <a:lstStyle/>
                    <a:p>
                      <a:pPr algn="ctr"/>
                      <a:r>
                        <a:rPr lang="sk-SK" sz="2400" noProof="0" dirty="0">
                          <a:latin typeface="Cilibri"/>
                        </a:rPr>
                        <a:t>prípustný</a:t>
                      </a:r>
                    </a:p>
                  </a:txBody>
                  <a:tcPr/>
                </a:tc>
                <a:extLst>
                  <a:ext uri="{0D108BD9-81ED-4DB2-BD59-A6C34878D82A}">
                    <a16:rowId xmlns:a16="http://schemas.microsoft.com/office/drawing/2014/main" xmlns="" val="3415207993"/>
                  </a:ext>
                </a:extLst>
              </a:tr>
              <a:tr h="370840">
                <a:tc>
                  <a:txBody>
                    <a:bodyPr/>
                    <a:lstStyle/>
                    <a:p>
                      <a:pPr algn="ctr"/>
                      <a:r>
                        <a:rPr lang="sk-SK" sz="2400" noProof="0" dirty="0">
                          <a:latin typeface="Cilibri"/>
                        </a:rPr>
                        <a:t>10 - 13</a:t>
                      </a:r>
                    </a:p>
                  </a:txBody>
                  <a:tcPr/>
                </a:tc>
                <a:tc>
                  <a:txBody>
                    <a:bodyPr/>
                    <a:lstStyle/>
                    <a:p>
                      <a:pPr algn="ctr"/>
                      <a:r>
                        <a:rPr lang="sk-SK" sz="2400" noProof="0" dirty="0">
                          <a:latin typeface="Cilibri"/>
                        </a:rPr>
                        <a:t>dostatočný</a:t>
                      </a:r>
                    </a:p>
                  </a:txBody>
                  <a:tcPr/>
                </a:tc>
                <a:extLst>
                  <a:ext uri="{0D108BD9-81ED-4DB2-BD59-A6C34878D82A}">
                    <a16:rowId xmlns:a16="http://schemas.microsoft.com/office/drawing/2014/main" xmlns="" val="1541109106"/>
                  </a:ext>
                </a:extLst>
              </a:tr>
              <a:tr h="370840">
                <a:tc>
                  <a:txBody>
                    <a:bodyPr/>
                    <a:lstStyle/>
                    <a:p>
                      <a:pPr algn="ctr"/>
                      <a:r>
                        <a:rPr lang="sk-SK" sz="2400" noProof="0" dirty="0">
                          <a:latin typeface="Cilibri"/>
                        </a:rPr>
                        <a:t>14 - 16</a:t>
                      </a:r>
                    </a:p>
                  </a:txBody>
                  <a:tcPr/>
                </a:tc>
                <a:tc>
                  <a:txBody>
                    <a:bodyPr/>
                    <a:lstStyle/>
                    <a:p>
                      <a:pPr algn="ctr"/>
                      <a:r>
                        <a:rPr lang="sk-SK" sz="2400" noProof="0" dirty="0">
                          <a:latin typeface="Cilibri"/>
                        </a:rPr>
                        <a:t>dobrý</a:t>
                      </a:r>
                    </a:p>
                  </a:txBody>
                  <a:tcPr/>
                </a:tc>
                <a:extLst>
                  <a:ext uri="{0D108BD9-81ED-4DB2-BD59-A6C34878D82A}">
                    <a16:rowId xmlns:a16="http://schemas.microsoft.com/office/drawing/2014/main" xmlns="" val="2382078012"/>
                  </a:ext>
                </a:extLst>
              </a:tr>
              <a:tr h="370840">
                <a:tc>
                  <a:txBody>
                    <a:bodyPr/>
                    <a:lstStyle/>
                    <a:p>
                      <a:pPr algn="ctr"/>
                      <a:r>
                        <a:rPr lang="sk-SK" sz="2400" noProof="0" dirty="0">
                          <a:latin typeface="Cilibri"/>
                        </a:rPr>
                        <a:t>17 - 19</a:t>
                      </a:r>
                    </a:p>
                  </a:txBody>
                  <a:tcPr/>
                </a:tc>
                <a:tc>
                  <a:txBody>
                    <a:bodyPr/>
                    <a:lstStyle/>
                    <a:p>
                      <a:pPr algn="ctr"/>
                      <a:r>
                        <a:rPr lang="sk-SK" sz="2400" noProof="0" dirty="0">
                          <a:latin typeface="Cilibri"/>
                        </a:rPr>
                        <a:t>veľmi dobrý</a:t>
                      </a:r>
                    </a:p>
                  </a:txBody>
                  <a:tcPr/>
                </a:tc>
                <a:extLst>
                  <a:ext uri="{0D108BD9-81ED-4DB2-BD59-A6C34878D82A}">
                    <a16:rowId xmlns:a16="http://schemas.microsoft.com/office/drawing/2014/main" xmlns="" val="4133648091"/>
                  </a:ext>
                </a:extLst>
              </a:tr>
              <a:tr h="370840">
                <a:tc>
                  <a:txBody>
                    <a:bodyPr/>
                    <a:lstStyle/>
                    <a:p>
                      <a:pPr algn="ctr"/>
                      <a:r>
                        <a:rPr lang="sk-SK" sz="2400" noProof="0" dirty="0">
                          <a:latin typeface="Cilibri"/>
                        </a:rPr>
                        <a:t>20 - 21</a:t>
                      </a:r>
                    </a:p>
                  </a:txBody>
                  <a:tcPr/>
                </a:tc>
                <a:tc>
                  <a:txBody>
                    <a:bodyPr/>
                    <a:lstStyle/>
                    <a:p>
                      <a:pPr algn="ctr"/>
                      <a:r>
                        <a:rPr lang="sk-SK" sz="2400" noProof="0" dirty="0">
                          <a:latin typeface="Cilibri"/>
                        </a:rPr>
                        <a:t>výborný</a:t>
                      </a:r>
                    </a:p>
                  </a:txBody>
                  <a:tcPr/>
                </a:tc>
                <a:extLst>
                  <a:ext uri="{0D108BD9-81ED-4DB2-BD59-A6C34878D82A}">
                    <a16:rowId xmlns:a16="http://schemas.microsoft.com/office/drawing/2014/main" xmlns="" val="2081113390"/>
                  </a:ext>
                </a:extLst>
              </a:tr>
            </a:tbl>
          </a:graphicData>
        </a:graphic>
      </p:graphicFrame>
      <p:pic>
        <p:nvPicPr>
          <p:cNvPr id="8" name="Picture 2" descr="Grafika, Wykres, Wynik, Obroty, Zysk">
            <a:extLst>
              <a:ext uri="{FF2B5EF4-FFF2-40B4-BE49-F238E27FC236}">
                <a16:creationId xmlns:a16="http://schemas.microsoft.com/office/drawing/2014/main" xmlns="" id="{D0156A10-0909-46BA-B29F-88A150CB1F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917" y="69807"/>
            <a:ext cx="3300416" cy="177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5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E5CAE514-A7E7-414F-BA83-B1CAF88E73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74" r="9500" b="-5"/>
          <a:stretch/>
        </p:blipFill>
        <p:spPr>
          <a:xfrm>
            <a:off x="8020570" y="1936889"/>
            <a:ext cx="3135109" cy="3429869"/>
          </a:xfrm>
          <a:prstGeom prst="rect">
            <a:avLst/>
          </a:prstGeom>
        </p:spPr>
      </p:pic>
      <p:sp>
        <p:nvSpPr>
          <p:cNvPr id="2" name="Tytuł 1">
            <a:extLst>
              <a:ext uri="{FF2B5EF4-FFF2-40B4-BE49-F238E27FC236}">
                <a16:creationId xmlns:a16="http://schemas.microsoft.com/office/drawing/2014/main" xmlns="" id="{A500B8D8-ED07-4FA4-8E6C-D09CD92A7CFD}"/>
              </a:ext>
            </a:extLst>
          </p:cNvPr>
          <p:cNvSpPr>
            <a:spLocks noGrp="1"/>
          </p:cNvSpPr>
          <p:nvPr>
            <p:ph type="title"/>
          </p:nvPr>
        </p:nvSpPr>
        <p:spPr>
          <a:xfrm>
            <a:off x="1097280" y="286604"/>
            <a:ext cx="10058400" cy="839670"/>
          </a:xfrm>
        </p:spPr>
        <p:txBody>
          <a:bodyPr>
            <a:normAutofit/>
          </a:bodyPr>
          <a:lstStyle/>
          <a:p>
            <a:pPr algn="ctr"/>
            <a:r>
              <a:rPr lang="pl-PL" b="1" dirty="0">
                <a:solidFill>
                  <a:srgbClr val="002060"/>
                </a:solidFill>
              </a:rPr>
              <a:t>ZÁVER</a:t>
            </a:r>
          </a:p>
        </p:txBody>
      </p:sp>
      <p:sp>
        <p:nvSpPr>
          <p:cNvPr id="3" name="Symbol zastępczy zawartości 2">
            <a:extLst>
              <a:ext uri="{FF2B5EF4-FFF2-40B4-BE49-F238E27FC236}">
                <a16:creationId xmlns:a16="http://schemas.microsoft.com/office/drawing/2014/main" xmlns="" id="{E0EF118F-5ECF-4664-9D4B-7B391E70CE03}"/>
              </a:ext>
            </a:extLst>
          </p:cNvPr>
          <p:cNvSpPr>
            <a:spLocks noGrp="1"/>
          </p:cNvSpPr>
          <p:nvPr>
            <p:ph idx="1"/>
          </p:nvPr>
        </p:nvSpPr>
        <p:spPr>
          <a:xfrm>
            <a:off x="1097279" y="1845734"/>
            <a:ext cx="6454987" cy="4023360"/>
          </a:xfrm>
        </p:spPr>
        <p:txBody>
          <a:bodyPr>
            <a:noAutofit/>
          </a:bodyPr>
          <a:lstStyle/>
          <a:p>
            <a:pPr algn="just"/>
            <a:r>
              <a:rPr lang="sk-SK" sz="1600" dirty="0"/>
              <a:t>Dúfam, že práca nad týmto projektom bola pre Vás zaujímavá a nemali ste s ňou príliš veľa problémov.</a:t>
            </a:r>
          </a:p>
          <a:p>
            <a:pPr algn="just"/>
            <a:r>
              <a:rPr lang="sk-SK" sz="1600" dirty="0"/>
              <a:t>Mohli ste si precvičiť prácu so zlomkami na tradičných úlohách, ktoré obsahovali praktické životné situácie (nákupy, konzumácia produktov…)</a:t>
            </a:r>
          </a:p>
          <a:p>
            <a:pPr algn="just"/>
            <a:r>
              <a:rPr lang="sk-SK" sz="1600" dirty="0"/>
              <a:t>Zistili ste, že zlomky majú praktické využitie v živote a vôbec nie sú ťažké.</a:t>
            </a:r>
          </a:p>
          <a:p>
            <a:pPr algn="just"/>
            <a:r>
              <a:rPr lang="sk-SK" sz="1600" dirty="0"/>
              <a:t>A možno vôbec nebolo ľahké vymyslieť matematické úlohy, lebo ste to robili po prvýkrát.</a:t>
            </a:r>
          </a:p>
          <a:p>
            <a:pPr algn="just"/>
            <a:r>
              <a:rPr lang="sk-SK" sz="1600" dirty="0"/>
              <a:t>Mohli ste sa so svojimi pocitmi podeliť s učiteľom a spolužiakmi – čo bolo zaujímavé, čo bolo ľahké a čo Vám spôsobovalo problémy?</a:t>
            </a:r>
          </a:p>
          <a:p>
            <a:pPr algn="just"/>
            <a:r>
              <a:rPr lang="sk-SK" sz="1600" dirty="0"/>
              <a:t>Myslím si, že tento projekt Vám umožnil pracovať samostatne – možno pre niektorých to bolo ľahké a možno niekto rád pracuje v skupinách. Čo si o tom myslíte?</a:t>
            </a:r>
          </a:p>
        </p:txBody>
      </p:sp>
    </p:spTree>
    <p:extLst>
      <p:ext uri="{BB962C8B-B14F-4D97-AF65-F5344CB8AC3E}">
        <p14:creationId xmlns:p14="http://schemas.microsoft.com/office/powerpoint/2010/main" val="159810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BB4C9B99-F928-48F3-B073-BFA130C33E60}"/>
              </a:ext>
            </a:extLst>
          </p:cNvPr>
          <p:cNvSpPr>
            <a:spLocks noGrp="1"/>
          </p:cNvSpPr>
          <p:nvPr>
            <p:ph type="title"/>
          </p:nvPr>
        </p:nvSpPr>
        <p:spPr>
          <a:xfrm>
            <a:off x="1097280" y="516835"/>
            <a:ext cx="5977937" cy="1666501"/>
          </a:xfrm>
        </p:spPr>
        <p:txBody>
          <a:bodyPr>
            <a:normAutofit/>
          </a:bodyPr>
          <a:lstStyle/>
          <a:p>
            <a:r>
              <a:rPr lang="pl-PL" sz="4000" dirty="0">
                <a:solidFill>
                  <a:srgbClr val="FFFFFF"/>
                </a:solidFill>
                <a:latin typeface="Times New Roman" panose="02020603050405020304" pitchFamily="18" charset="0"/>
                <a:cs typeface="Times New Roman" panose="02020603050405020304" pitchFamily="18" charset="0"/>
              </a:rPr>
              <a:t>ÚVOD</a:t>
            </a:r>
          </a:p>
        </p:txBody>
      </p:sp>
      <p:sp>
        <p:nvSpPr>
          <p:cNvPr id="3" name="Symbol zastępczy zawartości 2">
            <a:extLst>
              <a:ext uri="{FF2B5EF4-FFF2-40B4-BE49-F238E27FC236}">
                <a16:creationId xmlns:a16="http://schemas.microsoft.com/office/drawing/2014/main" xmlns="" id="{1E77A0B5-2A8A-4388-8ECC-9404107372E5}"/>
              </a:ext>
            </a:extLst>
          </p:cNvPr>
          <p:cNvSpPr>
            <a:spLocks noGrp="1"/>
          </p:cNvSpPr>
          <p:nvPr>
            <p:ph idx="1"/>
          </p:nvPr>
        </p:nvSpPr>
        <p:spPr>
          <a:xfrm>
            <a:off x="1097279" y="2236304"/>
            <a:ext cx="5977938" cy="3652667"/>
          </a:xfrm>
        </p:spPr>
        <p:txBody>
          <a:bodyPr>
            <a:normAutofit/>
          </a:bodyPr>
          <a:lstStyle/>
          <a:p>
            <a:r>
              <a:rPr lang="sk-SK" sz="1500" dirty="0">
                <a:solidFill>
                  <a:srgbClr val="FFFFFF"/>
                </a:solidFill>
              </a:rPr>
              <a:t>VITAJTE MLADÝ MATEMATICI!</a:t>
            </a:r>
          </a:p>
          <a:p>
            <a:r>
              <a:rPr lang="sk-SK" sz="1500" dirty="0">
                <a:solidFill>
                  <a:srgbClr val="FFFFFF"/>
                </a:solidFill>
              </a:rPr>
              <a:t>DNES SA BUDEME SNAŽIŤ SKAMARÁTIŤ SO ZLOMKAMI.</a:t>
            </a:r>
            <a:br>
              <a:rPr lang="sk-SK" sz="1500" dirty="0">
                <a:solidFill>
                  <a:srgbClr val="FFFFFF"/>
                </a:solidFill>
              </a:rPr>
            </a:br>
            <a:r>
              <a:rPr lang="sk-SK" sz="1500" dirty="0">
                <a:solidFill>
                  <a:srgbClr val="FFFFFF"/>
                </a:solidFill>
              </a:rPr>
              <a:t>Neviem ako Vy, ale ja mám veľmi rád prácu so zlomkami, lebo častokrát kým sa niečo spočíta, odpočíta, vynásobí alebo podelí, najprv sa nad tým všetkým treba dobre zamyslieť. Zlomky sú okrem toho veľmi dôležité v živote každého človeka. Budeme upevňovať tieto vedomosti trošku netypickým spôsobom. Vašou úlohu bude pripraviť textového úlohy so zlomkami. Zahráte sa na autorov matematických úloh. </a:t>
            </a:r>
          </a:p>
          <a:p>
            <a:r>
              <a:rPr lang="sk-SK" sz="1500" dirty="0">
                <a:solidFill>
                  <a:srgbClr val="FFFFFF"/>
                </a:solidFill>
              </a:rPr>
              <a:t>Je jasné, že kým sa stanete expertami v oblasti tvorenia úloh, </a:t>
            </a:r>
            <a:r>
              <a:rPr lang="pl-PL" sz="1500" dirty="0">
                <a:solidFill>
                  <a:srgbClr val="FFFFFF"/>
                </a:solidFill>
              </a:rPr>
              <a:t> </a:t>
            </a:r>
            <a:r>
              <a:rPr lang="sk-SK" sz="1500" dirty="0">
                <a:solidFill>
                  <a:srgbClr val="FFFFFF"/>
                </a:solidFill>
              </a:rPr>
              <a:t>musíte trošku pocvičiť, aby ste získali skúsenosti. Začnite teda pracovať a rozmýšľať.</a:t>
            </a:r>
            <a:r>
              <a:rPr lang="sk-SK" sz="1500" dirty="0">
                <a:solidFill>
                  <a:srgbClr val="FFFFFF"/>
                </a:solidFill>
                <a:sym typeface="Wingdings" panose="05000000000000000000" pitchFamily="2" charset="2"/>
              </a:rPr>
              <a:t></a:t>
            </a:r>
            <a:endParaRPr lang="sk-SK" sz="1500" dirty="0">
              <a:solidFill>
                <a:srgbClr val="FFFFFF"/>
              </a:solidFill>
            </a:endParaRPr>
          </a:p>
          <a:p>
            <a:endParaRPr lang="pl-PL" sz="1500" dirty="0">
              <a:solidFill>
                <a:srgbClr val="FFFFFF"/>
              </a:solidFill>
            </a:endParaRPr>
          </a:p>
        </p:txBody>
      </p:sp>
      <p:pic>
        <p:nvPicPr>
          <p:cNvPr id="16" name="Obraz 15">
            <a:extLst>
              <a:ext uri="{FF2B5EF4-FFF2-40B4-BE49-F238E27FC236}">
                <a16:creationId xmlns:a16="http://schemas.microsoft.com/office/drawing/2014/main" xmlns="" id="{F7A9E994-425A-4AE5-B455-1F707E699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287" y="112729"/>
            <a:ext cx="2202730" cy="1357853"/>
          </a:xfrm>
          <a:prstGeom prst="rect">
            <a:avLst/>
          </a:prstGeom>
        </p:spPr>
      </p:pic>
      <p:pic>
        <p:nvPicPr>
          <p:cNvPr id="1026" name="Picture 2" descr="Głęboka Myśl, Umysł, Pytanie">
            <a:extLst>
              <a:ext uri="{FF2B5EF4-FFF2-40B4-BE49-F238E27FC236}">
                <a16:creationId xmlns:a16="http://schemas.microsoft.com/office/drawing/2014/main" xmlns="" id="{47F6F89F-B9FA-412D-835D-6533A1EA8E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02" y="1898526"/>
            <a:ext cx="41338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40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Sukienka, Edukacja, Stos, Czerwony, Kobieta, Blask">
            <a:extLst>
              <a:ext uri="{FF2B5EF4-FFF2-40B4-BE49-F238E27FC236}">
                <a16:creationId xmlns:a16="http://schemas.microsoft.com/office/drawing/2014/main" xmlns="" id="{EAF599E2-1840-4D89-B254-0C4FD9DDF5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A6B3BE5-5164-456A-B652-2448E1BEAA3D}"/>
              </a:ext>
            </a:extLst>
          </p:cNvPr>
          <p:cNvSpPr>
            <a:spLocks noGrp="1"/>
          </p:cNvSpPr>
          <p:nvPr>
            <p:ph type="title"/>
          </p:nvPr>
        </p:nvSpPr>
        <p:spPr>
          <a:xfrm>
            <a:off x="6411685" y="634946"/>
            <a:ext cx="5127171" cy="1450757"/>
          </a:xfrm>
        </p:spPr>
        <p:txBody>
          <a:bodyPr>
            <a:normAutofit/>
          </a:bodyPr>
          <a:lstStyle/>
          <a:p>
            <a:r>
              <a:rPr lang="pl-PL" b="1" dirty="0"/>
              <a:t>PORADCA PRE UČITEĽA</a:t>
            </a:r>
          </a:p>
        </p:txBody>
      </p:sp>
      <p:sp>
        <p:nvSpPr>
          <p:cNvPr id="3" name="Symbol zastępczy zawartości 2">
            <a:extLst>
              <a:ext uri="{FF2B5EF4-FFF2-40B4-BE49-F238E27FC236}">
                <a16:creationId xmlns:a16="http://schemas.microsoft.com/office/drawing/2014/main" xmlns="" id="{ED0B55E6-A550-46D8-966E-314EE3CF0ED6}"/>
              </a:ext>
            </a:extLst>
          </p:cNvPr>
          <p:cNvSpPr>
            <a:spLocks noGrp="1"/>
          </p:cNvSpPr>
          <p:nvPr>
            <p:ph idx="1"/>
          </p:nvPr>
        </p:nvSpPr>
        <p:spPr>
          <a:xfrm>
            <a:off x="6411684" y="2198914"/>
            <a:ext cx="5127172" cy="3670180"/>
          </a:xfrm>
        </p:spPr>
        <p:txBody>
          <a:bodyPr>
            <a:normAutofit/>
          </a:bodyPr>
          <a:lstStyle/>
          <a:p>
            <a:pPr algn="just">
              <a:buFont typeface="Wingdings" panose="05000000000000000000" pitchFamily="2" charset="2"/>
              <a:buChar char="§"/>
            </a:pPr>
            <a:r>
              <a:rPr lang="pl-PL" sz="1200" dirty="0"/>
              <a:t> </a:t>
            </a:r>
            <a:r>
              <a:rPr lang="sk-SK" sz="1200" dirty="0"/>
              <a:t>Projekt je postavený na individuálnej práci žiaka. V prípade, že je úroveň v triede rôzna, učiteľ by mal zmodifikovať požiadavky a hodnotenie (prispôsobiť úroveň jednotlivým žiakom, uvedomujúc si, že hodnotenie ma terapeuticko-motivačný charakter ).</a:t>
            </a:r>
          </a:p>
          <a:p>
            <a:pPr algn="just">
              <a:buFont typeface="Wingdings" panose="05000000000000000000" pitchFamily="2" charset="2"/>
              <a:buChar char="§"/>
            </a:pPr>
            <a:r>
              <a:rPr lang="sk-SK" sz="1200" dirty="0"/>
              <a:t> Žiaci si úlohy môžu zapisovať v zošite, ale alternatívou je tiež zapisovanie na počítači ( môže to zatraktívniť prácu)</a:t>
            </a:r>
          </a:p>
          <a:p>
            <a:pPr algn="just">
              <a:buFont typeface="Wingdings" panose="05000000000000000000" pitchFamily="2" charset="2"/>
              <a:buChar char="§"/>
            </a:pPr>
            <a:r>
              <a:rPr lang="sk-SK" sz="1200" dirty="0"/>
              <a:t> Druhá etapa dáva veľa voľnosti pri tvorbe úloh (závisí to od uvedených zlomkov a ilustrácií). Výsledkom čoho bude vznik obsahovo rôznych úloh.</a:t>
            </a:r>
          </a:p>
          <a:p>
            <a:pPr algn="just">
              <a:buFont typeface="Wingdings" panose="05000000000000000000" pitchFamily="2" charset="2"/>
              <a:buChar char="§"/>
            </a:pPr>
            <a:r>
              <a:rPr lang="pl-PL" sz="1200" dirty="0"/>
              <a:t> </a:t>
            </a:r>
            <a:r>
              <a:rPr lang="sk-SK" sz="1200" dirty="0"/>
              <a:t>Čo sa týka pracovného zaangažovania (v rámci toho aj samostatnosť vykonávaných činností), učiteľ by mal brat do úvahy možnosti žiakov a prípade potreby tomu prispôsobiť hodnotenie. </a:t>
            </a:r>
            <a:endParaRPr lang="pl-PL" sz="1200" dirty="0"/>
          </a:p>
          <a:p>
            <a:pPr>
              <a:buFont typeface="Wingdings" panose="05000000000000000000" pitchFamily="2" charset="2"/>
              <a:buChar char="§"/>
            </a:pPr>
            <a:endParaRPr lang="pl-PL" sz="1100" dirty="0"/>
          </a:p>
        </p:txBody>
      </p:sp>
    </p:spTree>
    <p:extLst>
      <p:ext uri="{BB962C8B-B14F-4D97-AF65-F5344CB8AC3E}">
        <p14:creationId xmlns:p14="http://schemas.microsoft.com/office/powerpoint/2010/main" val="295706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Grafika 3" descr="Książki">
            <a:extLst>
              <a:ext uri="{FF2B5EF4-FFF2-40B4-BE49-F238E27FC236}">
                <a16:creationId xmlns:a16="http://schemas.microsoft.com/office/drawing/2014/main" xmlns="" id="{2205B7A5-D6E8-4BD8-8AB9-5F4728CE4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5537" y="2299395"/>
            <a:ext cx="2989312" cy="2845361"/>
          </a:xfrm>
          <a:prstGeom prst="rect">
            <a:avLst/>
          </a:prstGeom>
        </p:spPr>
      </p:pic>
      <p:sp>
        <p:nvSpPr>
          <p:cNvPr id="2" name="Tytuł 1">
            <a:extLst>
              <a:ext uri="{FF2B5EF4-FFF2-40B4-BE49-F238E27FC236}">
                <a16:creationId xmlns:a16="http://schemas.microsoft.com/office/drawing/2014/main" xmlns="" id="{F1406879-1D04-4B5C-B991-E8BF919526EF}"/>
              </a:ext>
            </a:extLst>
          </p:cNvPr>
          <p:cNvSpPr>
            <a:spLocks noGrp="1"/>
          </p:cNvSpPr>
          <p:nvPr>
            <p:ph type="title"/>
          </p:nvPr>
        </p:nvSpPr>
        <p:spPr>
          <a:xfrm>
            <a:off x="4711787" y="2162444"/>
            <a:ext cx="6676267" cy="1338517"/>
          </a:xfrm>
        </p:spPr>
        <p:txBody>
          <a:bodyPr>
            <a:normAutofit/>
          </a:bodyPr>
          <a:lstStyle/>
          <a:p>
            <a:pPr algn="ctr"/>
            <a:r>
              <a:rPr lang="pl-PL" b="1" dirty="0">
                <a:solidFill>
                  <a:srgbClr val="002060"/>
                </a:solidFill>
              </a:rPr>
              <a:t>PORADCA PRE UČITEĽA</a:t>
            </a:r>
            <a:endParaRPr lang="pl-PL" dirty="0">
              <a:solidFill>
                <a:srgbClr val="002060"/>
              </a:solidFill>
            </a:endParaRPr>
          </a:p>
        </p:txBody>
      </p:sp>
      <p:sp>
        <p:nvSpPr>
          <p:cNvPr id="3" name="Symbol zastępczy zawartości 2">
            <a:extLst>
              <a:ext uri="{FF2B5EF4-FFF2-40B4-BE49-F238E27FC236}">
                <a16:creationId xmlns:a16="http://schemas.microsoft.com/office/drawing/2014/main" xmlns="" id="{30E7A3F1-F0DB-44AE-9D72-08E85B49839D}"/>
              </a:ext>
            </a:extLst>
          </p:cNvPr>
          <p:cNvSpPr>
            <a:spLocks noGrp="1"/>
          </p:cNvSpPr>
          <p:nvPr>
            <p:ph idx="1"/>
          </p:nvPr>
        </p:nvSpPr>
        <p:spPr>
          <a:xfrm>
            <a:off x="5368588" y="3684602"/>
            <a:ext cx="5597789" cy="2502975"/>
          </a:xfrm>
        </p:spPr>
        <p:txBody>
          <a:bodyPr>
            <a:normAutofit fontScale="92500"/>
          </a:bodyPr>
          <a:lstStyle/>
          <a:p>
            <a:pPr>
              <a:buFont typeface="Wingdings" panose="05000000000000000000" pitchFamily="2" charset="2"/>
              <a:buChar char="§"/>
            </a:pPr>
            <a:r>
              <a:rPr lang="pl-PL" sz="1600" dirty="0"/>
              <a:t> </a:t>
            </a:r>
            <a:r>
              <a:rPr lang="sk-SK" sz="1600" dirty="0"/>
              <a:t>Ak niektorý zo žiakov vyrieši úlohy rýchlejšie než ostatní žiaci, možno mu ponúknuť doplnkovú prácu ( napr. príprava úlohy bez ilustrácie a zapísaných zlomkov.) Môže to byť zaujímavé a rozvíjajúce.</a:t>
            </a:r>
          </a:p>
          <a:p>
            <a:pPr>
              <a:buFont typeface="Wingdings" panose="05000000000000000000" pitchFamily="2" charset="2"/>
              <a:buChar char="§"/>
            </a:pPr>
            <a:r>
              <a:rPr lang="sk-SK" sz="1600" dirty="0"/>
              <a:t>Inou alternatívou pre lepších žiakov môže byť pomáhanie slabším žiakom. </a:t>
            </a:r>
            <a:br>
              <a:rPr lang="sk-SK" sz="1600" dirty="0"/>
            </a:br>
            <a:r>
              <a:rPr lang="sk-SK" sz="1600" dirty="0"/>
              <a:t>Bude to mať výchovný a terapeutický efekt pre obe strany.</a:t>
            </a:r>
          </a:p>
          <a:p>
            <a:pPr>
              <a:buFont typeface="Wingdings" panose="05000000000000000000" pitchFamily="2" charset="2"/>
              <a:buChar char="§"/>
            </a:pPr>
            <a:r>
              <a:rPr lang="sk-SK" sz="1600" dirty="0"/>
              <a:t>Čas na realizáciu projektu môže byť zmenený, ak to uzná za vhodné učiteľ.</a:t>
            </a:r>
          </a:p>
          <a:p>
            <a:pPr>
              <a:buFont typeface="Wingdings" panose="05000000000000000000" pitchFamily="2" charset="2"/>
              <a:buChar char="§"/>
            </a:pPr>
            <a:r>
              <a:rPr lang="sk-SK" sz="1600" dirty="0"/>
              <a:t>Úvodom k tomuto projektu môžu byť opakovacie cvičenia o zlomkoch.</a:t>
            </a:r>
          </a:p>
        </p:txBody>
      </p:sp>
      <p:pic>
        <p:nvPicPr>
          <p:cNvPr id="12" name="Picture 2" descr="Sukienka, Edukacja, Stos, Czerwony, Kobieta, Blask">
            <a:extLst>
              <a:ext uri="{FF2B5EF4-FFF2-40B4-BE49-F238E27FC236}">
                <a16:creationId xmlns:a16="http://schemas.microsoft.com/office/drawing/2014/main" xmlns="" id="{2B4511A0-2629-4B7A-8DCA-7781DECD96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8269" y="2299395"/>
            <a:ext cx="3876250" cy="38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xmlns="" id="{56F1AC4D-467A-4F6C-8FDA-85EFF536E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4462" y="628006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01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ostki, Grać, Czerwony, Punkty">
            <a:extLst>
              <a:ext uri="{FF2B5EF4-FFF2-40B4-BE49-F238E27FC236}">
                <a16:creationId xmlns:a16="http://schemas.microsoft.com/office/drawing/2014/main" xmlns="" id="{60290F4E-2C95-4DA2-85BA-75E2548362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262" r="9707"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713748A3-B3FE-46D0-BAA2-C7FE545187F5}"/>
              </a:ext>
            </a:extLst>
          </p:cNvPr>
          <p:cNvSpPr>
            <a:spLocks noGrp="1"/>
          </p:cNvSpPr>
          <p:nvPr>
            <p:ph type="title"/>
          </p:nvPr>
        </p:nvSpPr>
        <p:spPr>
          <a:xfrm>
            <a:off x="1097280" y="286603"/>
            <a:ext cx="10058400" cy="1450757"/>
          </a:xfrm>
        </p:spPr>
        <p:txBody>
          <a:bodyPr>
            <a:normAutofit/>
          </a:bodyPr>
          <a:lstStyle/>
          <a:p>
            <a:r>
              <a:rPr lang="pl-PL" dirty="0">
                <a:latin typeface="Times New Roman" panose="02020603050405020304" pitchFamily="18" charset="0"/>
                <a:cs typeface="Times New Roman" panose="02020603050405020304" pitchFamily="18" charset="0"/>
              </a:rPr>
              <a:t>ÚVOD</a:t>
            </a:r>
            <a:endParaRPr lang="pl-PL" dirty="0"/>
          </a:p>
        </p:txBody>
      </p:sp>
      <p:sp>
        <p:nvSpPr>
          <p:cNvPr id="3" name="Symbol zastępczy zawartości 2">
            <a:extLst>
              <a:ext uri="{FF2B5EF4-FFF2-40B4-BE49-F238E27FC236}">
                <a16:creationId xmlns:a16="http://schemas.microsoft.com/office/drawing/2014/main" xmlns="" id="{9F401105-A5E6-4DE3-8365-5F668E5F8E97}"/>
              </a:ext>
            </a:extLst>
          </p:cNvPr>
          <p:cNvSpPr>
            <a:spLocks noGrp="1"/>
          </p:cNvSpPr>
          <p:nvPr>
            <p:ph idx="1"/>
          </p:nvPr>
        </p:nvSpPr>
        <p:spPr>
          <a:xfrm>
            <a:off x="1097279" y="1845734"/>
            <a:ext cx="6454987" cy="4023360"/>
          </a:xfrm>
        </p:spPr>
        <p:txBody>
          <a:bodyPr>
            <a:normAutofit/>
          </a:bodyPr>
          <a:lstStyle/>
          <a:p>
            <a:r>
              <a:rPr lang="sk-SK" sz="1700" dirty="0"/>
              <a:t>Za každé dobre riešenie môžete získať jeden bod</a:t>
            </a:r>
            <a:br>
              <a:rPr lang="sk-SK" sz="1700" dirty="0"/>
            </a:br>
            <a:r>
              <a:rPr lang="sk-SK" sz="1700" dirty="0"/>
              <a:t>( čiže spolu 6 bodov).</a:t>
            </a:r>
          </a:p>
          <a:p>
            <a:r>
              <a:rPr lang="sk-SK" sz="1700" dirty="0"/>
              <a:t>Za každú pripravenú a vyriešenú úlohu môžete získať 2 body</a:t>
            </a:r>
            <a:br>
              <a:rPr lang="sk-SK" sz="1700" dirty="0"/>
            </a:br>
            <a:r>
              <a:rPr lang="sk-SK" sz="1700" dirty="0"/>
              <a:t> ( čiže spolu 12 bodov).</a:t>
            </a:r>
          </a:p>
          <a:p>
            <a:r>
              <a:rPr lang="sk-SK" sz="1700" dirty="0"/>
              <a:t>Spolu za Vašu prácu môžete získať 6+12 čiže </a:t>
            </a:r>
            <a:r>
              <a:rPr lang="sk-SK" sz="1700" b="1" kern="1200" dirty="0"/>
              <a:t>18</a:t>
            </a:r>
            <a:r>
              <a:rPr lang="sk-SK" sz="1700" dirty="0"/>
              <a:t> bodov.</a:t>
            </a:r>
          </a:p>
          <a:p>
            <a:r>
              <a:rPr lang="sk-SK" sz="1700" dirty="0"/>
              <a:t>Vaša práca bude individuálna. Učiteľ Vám bude pomáhať, ale veľmi dôležitá je Vaša aktivita a zaangažovanie. To bude tiež hodnotené na stupnici od 1 do 3.</a:t>
            </a:r>
          </a:p>
          <a:p>
            <a:r>
              <a:rPr lang="sk-SK" sz="1700" dirty="0"/>
              <a:t>Maximálne môžete získať 18+3 = </a:t>
            </a:r>
            <a:r>
              <a:rPr lang="sk-SK" sz="1700" b="1" kern="1200" dirty="0"/>
              <a:t>21</a:t>
            </a:r>
            <a:r>
              <a:rPr lang="sk-SK" sz="1700" dirty="0"/>
              <a:t> bodov.</a:t>
            </a:r>
          </a:p>
          <a:p>
            <a:r>
              <a:rPr lang="sk-SK" sz="1700" dirty="0"/>
              <a:t>Úlohy a ich riešenia si zapisujte v zošite.</a:t>
            </a:r>
          </a:p>
        </p:txBody>
      </p:sp>
    </p:spTree>
    <p:extLst>
      <p:ext uri="{BB962C8B-B14F-4D97-AF65-F5344CB8AC3E}">
        <p14:creationId xmlns:p14="http://schemas.microsoft.com/office/powerpoint/2010/main" val="219362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buz, Owoców, Melon, Żywności, Sweet">
            <a:extLst>
              <a:ext uri="{FF2B5EF4-FFF2-40B4-BE49-F238E27FC236}">
                <a16:creationId xmlns:a16="http://schemas.microsoft.com/office/drawing/2014/main" xmlns="" id="{956F960B-2224-4B21-BE1F-1A0FAD7788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20570" y="2305944"/>
            <a:ext cx="3135109" cy="269176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0B98F16-EEEE-43D3-9120-8AC9419CF844}"/>
              </a:ext>
            </a:extLst>
          </p:cNvPr>
          <p:cNvSpPr>
            <a:spLocks noGrp="1"/>
          </p:cNvSpPr>
          <p:nvPr>
            <p:ph type="title"/>
          </p:nvPr>
        </p:nvSpPr>
        <p:spPr>
          <a:xfrm>
            <a:off x="1097280" y="286603"/>
            <a:ext cx="10058400" cy="1450757"/>
          </a:xfrm>
        </p:spPr>
        <p:txBody>
          <a:bodyPr>
            <a:normAutofit/>
          </a:bodyPr>
          <a:lstStyle/>
          <a:p>
            <a:r>
              <a:rPr lang="pl-PL" dirty="0"/>
              <a:t>ÚLOHA</a:t>
            </a:r>
          </a:p>
        </p:txBody>
      </p:sp>
      <p:sp>
        <p:nvSpPr>
          <p:cNvPr id="3" name="Symbol zastępczy zawartości 2">
            <a:extLst>
              <a:ext uri="{FF2B5EF4-FFF2-40B4-BE49-F238E27FC236}">
                <a16:creationId xmlns:a16="http://schemas.microsoft.com/office/drawing/2014/main" xmlns="" id="{C707402D-E50E-4F52-A474-EBAC259E42FD}"/>
              </a:ext>
            </a:extLst>
          </p:cNvPr>
          <p:cNvSpPr>
            <a:spLocks noGrp="1"/>
          </p:cNvSpPr>
          <p:nvPr>
            <p:ph idx="1"/>
          </p:nvPr>
        </p:nvSpPr>
        <p:spPr>
          <a:xfrm>
            <a:off x="1097279" y="1845734"/>
            <a:ext cx="6454987" cy="4023360"/>
          </a:xfrm>
        </p:spPr>
        <p:txBody>
          <a:bodyPr>
            <a:normAutofit/>
          </a:bodyPr>
          <a:lstStyle/>
          <a:p>
            <a:r>
              <a:rPr lang="pl-PL" dirty="0"/>
              <a:t>MILÍ ŽIACIA!</a:t>
            </a:r>
          </a:p>
          <a:p>
            <a:r>
              <a:rPr lang="pl-PL" dirty="0"/>
              <a:t>NA ZAČIATKU BUDE VAŠOU ÚLOHOU VYRIEŠIŤ TEXTOVÉ ÚLOHY SO ZLOMKAMI. AK SA VÁM PODARÍ PREJSŤ TOUTO ETAPOU, V ĎALŠEJ BUDETE SAMI TAKÉTO ÚLOHY TVORIŤ.</a:t>
            </a:r>
          </a:p>
          <a:p>
            <a:r>
              <a:rPr lang="pl-PL" dirty="0"/>
              <a:t>DÚFAM, ŽE SA BUDETE DOBRE BAVIŤ A PRI TEJ PRÍLEŽITOSTI SI UPEVNÍTE VAŠE VEDOMOSTI A STANETE SA MAJSTRAMI V RIEŠENÍ ZLOMKOV.</a:t>
            </a:r>
          </a:p>
          <a:p>
            <a:r>
              <a:rPr lang="pl-PL" dirty="0"/>
              <a:t>DO PRÁCE!</a:t>
            </a:r>
            <a:r>
              <a:rPr lang="pl-PL" dirty="0">
                <a:sym typeface="Wingdings" panose="05000000000000000000" pitchFamily="2" charset="2"/>
              </a:rPr>
              <a:t></a:t>
            </a:r>
            <a:endParaRPr lang="pl-PL" dirty="0"/>
          </a:p>
        </p:txBody>
      </p:sp>
    </p:spTree>
    <p:extLst>
      <p:ext uri="{BB962C8B-B14F-4D97-AF65-F5344CB8AC3E}">
        <p14:creationId xmlns:p14="http://schemas.microsoft.com/office/powerpoint/2010/main" val="53002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102" name="Picture 6" descr="Słodycze, Candy, Candy Shop, Lolly">
            <a:extLst>
              <a:ext uri="{FF2B5EF4-FFF2-40B4-BE49-F238E27FC236}">
                <a16:creationId xmlns:a16="http://schemas.microsoft.com/office/drawing/2014/main" xmlns="" id="{F8B7DA27-6E7A-4A9D-A021-A056165B33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4000" y="706109"/>
            <a:ext cx="5210620" cy="518235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CA79F87A-86F3-4D0A-9306-8B4124D1358B}"/>
              </a:ext>
            </a:extLst>
          </p:cNvPr>
          <p:cNvSpPr>
            <a:spLocks noGrp="1"/>
          </p:cNvSpPr>
          <p:nvPr>
            <p:ph type="title"/>
          </p:nvPr>
        </p:nvSpPr>
        <p:spPr>
          <a:xfrm>
            <a:off x="6409679" y="634946"/>
            <a:ext cx="5140064" cy="741093"/>
          </a:xfrm>
        </p:spPr>
        <p:txBody>
          <a:bodyPr>
            <a:normAutofit/>
          </a:bodyPr>
          <a:lstStyle/>
          <a:p>
            <a:pPr algn="ctr"/>
            <a:r>
              <a:rPr lang="pl-PL" b="1" dirty="0"/>
              <a:t>PROCES – 1. HODINA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C2A83FD8-1F55-47D9-AE43-79C5A0F33DAF}"/>
                  </a:ext>
                </a:extLst>
              </p:cNvPr>
              <p:cNvSpPr>
                <a:spLocks noGrp="1"/>
              </p:cNvSpPr>
              <p:nvPr>
                <p:ph idx="1"/>
              </p:nvPr>
            </p:nvSpPr>
            <p:spPr>
              <a:xfrm>
                <a:off x="6070863" y="2228294"/>
                <a:ext cx="5478880" cy="3923931"/>
              </a:xfrm>
            </p:spPr>
            <p:txBody>
              <a:bodyPr>
                <a:normAutofit/>
              </a:bodyPr>
              <a:lstStyle/>
              <a:p>
                <a:r>
                  <a:rPr lang="pl-PL" sz="1200" b="1" dirty="0">
                    <a:solidFill>
                      <a:srgbClr val="00B0F0"/>
                    </a:solidFill>
                  </a:rPr>
                  <a:t>SČÍTAVANIE A ODČÍTAVANIE ZLOMKOV</a:t>
                </a:r>
                <a:br>
                  <a:rPr lang="pl-PL" sz="1200" b="1" dirty="0">
                    <a:solidFill>
                      <a:srgbClr val="00B0F0"/>
                    </a:solidFill>
                  </a:rPr>
                </a:br>
                <a:r>
                  <a:rPr lang="pl-PL" sz="1200" b="1" dirty="0">
                    <a:solidFill>
                      <a:srgbClr val="00B0F0"/>
                    </a:solidFill>
                  </a:rPr>
                  <a:t>S ROVNAKÝMI MENOVATEĽMI</a:t>
                </a:r>
              </a:p>
              <a:p>
                <a:endParaRPr lang="pl-PL" sz="1200" b="1" dirty="0">
                  <a:solidFill>
                    <a:srgbClr val="00B0F0"/>
                  </a:solidFill>
                </a:endParaRPr>
              </a:p>
              <a:p>
                <a:pPr marL="0" indent="0">
                  <a:buNone/>
                </a:pPr>
                <a:r>
                  <a:rPr lang="pl-PL" sz="1200" b="1" dirty="0">
                    <a:solidFill>
                      <a:srgbClr val="00B0F0"/>
                    </a:solidFill>
                  </a:rPr>
                  <a:t>   VYRIEŠTE NASLEDUJÚCE ÚLOHY:</a:t>
                </a:r>
              </a:p>
              <a:p>
                <a:r>
                  <a:rPr lang="sk-SK" sz="1200" b="1" dirty="0">
                    <a:solidFill>
                      <a:srgbClr val="00B0F0"/>
                    </a:solidFill>
                  </a:rPr>
                  <a:t>Úloha č.1</a:t>
                </a:r>
              </a:p>
              <a:p>
                <a:r>
                  <a:rPr lang="pl-PL" sz="1200" b="1" dirty="0">
                    <a:solidFill>
                      <a:srgbClr val="00B0F0"/>
                    </a:solidFill>
                  </a:rPr>
                  <a:t>Oľga</a:t>
                </a:r>
                <a14:m>
                  <m:oMath xmlns:m="http://schemas.openxmlformats.org/officeDocument/2006/math">
                    <m:r>
                      <a:rPr lang="sk-SK" sz="1200" b="1" i="0" smtClean="0">
                        <a:solidFill>
                          <a:srgbClr val="00B0F0"/>
                        </a:solidFill>
                        <a:latin typeface="Cambria Math" panose="02040503050406030204" pitchFamily="18" charset="0"/>
                      </a:rPr>
                      <m:t> </m:t>
                    </m:r>
                    <m:r>
                      <a:rPr lang="sk-SK" sz="1200" b="1" i="0" smtClean="0">
                        <a:solidFill>
                          <a:srgbClr val="00B0F0"/>
                        </a:solidFill>
                        <a:latin typeface="Cambria Math" panose="02040503050406030204" pitchFamily="18" charset="0"/>
                      </a:rPr>
                      <m:t>𝐤</m:t>
                    </m:r>
                    <m:r>
                      <a:rPr lang="sk-SK" sz="1200" b="1" i="0" smtClean="0">
                        <a:solidFill>
                          <a:srgbClr val="00B0F0"/>
                        </a:solidFill>
                        <a:latin typeface="Cambria Math" panose="02040503050406030204" pitchFamily="18" charset="0"/>
                      </a:rPr>
                      <m:t>ú</m:t>
                    </m:r>
                    <m:r>
                      <a:rPr lang="sk-SK" sz="1200" b="1" i="0" smtClean="0">
                        <a:solidFill>
                          <a:srgbClr val="00B0F0"/>
                        </a:solidFill>
                        <a:latin typeface="Cambria Math" panose="02040503050406030204" pitchFamily="18" charset="0"/>
                      </a:rPr>
                      <m:t>𝐩𝐢𝐥𝐚</m:t>
                    </m:r>
                    <m:r>
                      <a:rPr lang="sk-SK" sz="1200" b="1" i="0" smtClean="0">
                        <a:solidFill>
                          <a:srgbClr val="00B0F0"/>
                        </a:solidFill>
                        <a:latin typeface="Cambria Math" panose="02040503050406030204" pitchFamily="18" charset="0"/>
                      </a:rPr>
                      <m:t> </m:t>
                    </m:r>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𝟏</m:t>
                        </m:r>
                      </m:num>
                      <m:den>
                        <m:r>
                          <a:rPr lang="pl-PL" sz="1200" b="1" i="1" smtClean="0">
                            <a:solidFill>
                              <a:srgbClr val="00B0F0"/>
                            </a:solidFill>
                            <a:latin typeface="Cambria Math" panose="02040503050406030204" pitchFamily="18" charset="0"/>
                          </a:rPr>
                          <m:t>𝟒</m:t>
                        </m:r>
                      </m:den>
                    </m:f>
                  </m:oMath>
                </a14:m>
                <a:r>
                  <a:rPr lang="pl-PL" sz="1200" b="1" dirty="0">
                    <a:solidFill>
                      <a:srgbClr val="00B0F0"/>
                    </a:solidFill>
                  </a:rPr>
                  <a:t> kg </a:t>
                </a:r>
                <a:r>
                  <a:rPr lang="sk-SK" sz="1200" b="1" dirty="0">
                    <a:solidFill>
                      <a:srgbClr val="00B0F0"/>
                    </a:solidFill>
                  </a:rPr>
                  <a:t>čokoládových cukríkov</a:t>
                </a:r>
                <a:r>
                  <a:rPr lang="pl-PL" sz="1200" b="1" dirty="0">
                    <a:solidFill>
                      <a:srgbClr val="00B0F0"/>
                    </a:solidFill>
                  </a:rPr>
                  <a:t>,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𝟐</m:t>
                        </m:r>
                      </m:num>
                      <m:den>
                        <m:r>
                          <a:rPr lang="pl-PL" sz="1200" b="1" i="1" smtClean="0">
                            <a:solidFill>
                              <a:srgbClr val="00B0F0"/>
                            </a:solidFill>
                            <a:latin typeface="Cambria Math" panose="02040503050406030204" pitchFamily="18" charset="0"/>
                          </a:rPr>
                          <m:t>𝟒</m:t>
                        </m:r>
                      </m:den>
                    </m:f>
                  </m:oMath>
                </a14:m>
                <a:r>
                  <a:rPr lang="pl-PL" sz="1200" b="1" dirty="0">
                    <a:solidFill>
                      <a:srgbClr val="00B0F0"/>
                    </a:solidFill>
                  </a:rPr>
                  <a:t> kg </a:t>
                </a:r>
                <a:r>
                  <a:rPr lang="sk-SK" sz="1200" b="1" dirty="0">
                    <a:solidFill>
                      <a:srgbClr val="00B0F0"/>
                    </a:solidFill>
                  </a:rPr>
                  <a:t>p</a:t>
                </a:r>
                <a14:m>
                  <m:oMath xmlns:m="http://schemas.openxmlformats.org/officeDocument/2006/math">
                    <m:r>
                      <a:rPr lang="sk-SK" sz="1200" b="1" i="0" smtClean="0">
                        <a:solidFill>
                          <a:srgbClr val="00B0F0"/>
                        </a:solidFill>
                        <a:latin typeface="Cambria Math" panose="02040503050406030204" pitchFamily="18" charset="0"/>
                      </a:rPr>
                      <m:t>𝐞𝐧𝐨𝐯</m:t>
                    </m:r>
                    <m:r>
                      <a:rPr lang="sk-SK" sz="1200" b="1" i="0" smtClean="0">
                        <a:solidFill>
                          <a:srgbClr val="00B0F0"/>
                        </a:solidFill>
                        <a:latin typeface="Cambria Math" panose="02040503050406030204" pitchFamily="18" charset="0"/>
                      </a:rPr>
                      <m:t>ý</m:t>
                    </m:r>
                    <m:r>
                      <a:rPr lang="sk-SK" sz="1200" b="1" i="0" smtClean="0">
                        <a:solidFill>
                          <a:srgbClr val="00B0F0"/>
                        </a:solidFill>
                        <a:latin typeface="Cambria Math" panose="02040503050406030204" pitchFamily="18" charset="0"/>
                      </a:rPr>
                      <m:t>𝐜𝐡</m:t>
                    </m:r>
                    <m:r>
                      <a:rPr lang="sk-SK" sz="1200" b="1" i="0" smtClean="0">
                        <a:solidFill>
                          <a:srgbClr val="00B0F0"/>
                        </a:solidFill>
                        <a:latin typeface="Cambria Math" panose="02040503050406030204" pitchFamily="18" charset="0"/>
                      </a:rPr>
                      <m:t> </m:t>
                    </m:r>
                    <m:r>
                      <a:rPr lang="sk-SK" sz="1200" b="1" i="1" smtClean="0">
                        <a:solidFill>
                          <a:srgbClr val="00B0F0"/>
                        </a:solidFill>
                        <a:latin typeface="Cambria Math" panose="02040503050406030204" pitchFamily="18" charset="0"/>
                      </a:rPr>
                      <m:t>𝒄𝒖𝒌𝒓</m:t>
                    </m:r>
                    <m:r>
                      <a:rPr lang="sk-SK" sz="1200" b="1" i="1" smtClean="0">
                        <a:solidFill>
                          <a:srgbClr val="00B0F0"/>
                        </a:solidFill>
                        <a:latin typeface="Cambria Math" panose="02040503050406030204" pitchFamily="18" charset="0"/>
                      </a:rPr>
                      <m:t>í</m:t>
                    </m:r>
                    <m:r>
                      <a:rPr lang="sk-SK" sz="1200" b="1" i="1" smtClean="0">
                        <a:solidFill>
                          <a:srgbClr val="00B0F0"/>
                        </a:solidFill>
                        <a:latin typeface="Cambria Math" panose="02040503050406030204" pitchFamily="18" charset="0"/>
                      </a:rPr>
                      <m:t>𝒌𝒐𝒗</m:t>
                    </m:r>
                    <m:r>
                      <a:rPr lang="sk-SK" sz="1200" b="1" i="1" smtClean="0">
                        <a:solidFill>
                          <a:srgbClr val="00B0F0"/>
                        </a:solidFill>
                        <a:latin typeface="Cambria Math" panose="02040503050406030204" pitchFamily="18" charset="0"/>
                      </a:rPr>
                      <m:t> </m:t>
                    </m:r>
                    <m:r>
                      <a:rPr lang="sk-SK" sz="1200" b="1" i="1" smtClean="0">
                        <a:solidFill>
                          <a:srgbClr val="00B0F0"/>
                        </a:solidFill>
                        <a:latin typeface="Cambria Math" panose="02040503050406030204" pitchFamily="18" charset="0"/>
                      </a:rPr>
                      <m:t>𝒂</m:t>
                    </m:r>
                    <m:r>
                      <a:rPr lang="sk-SK" sz="1200" b="1" i="1" smtClean="0">
                        <a:solidFill>
                          <a:srgbClr val="00B0F0"/>
                        </a:solidFill>
                        <a:latin typeface="Cambria Math" panose="02040503050406030204" pitchFamily="18" charset="0"/>
                      </a:rPr>
                      <m:t> </m:t>
                    </m:r>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𝟑</m:t>
                        </m:r>
                      </m:num>
                      <m:den>
                        <m:r>
                          <a:rPr lang="pl-PL" sz="1200" b="1" i="1" smtClean="0">
                            <a:solidFill>
                              <a:srgbClr val="00B0F0"/>
                            </a:solidFill>
                            <a:latin typeface="Cambria Math" panose="02040503050406030204" pitchFamily="18" charset="0"/>
                          </a:rPr>
                          <m:t>𝟒</m:t>
                        </m:r>
                      </m:den>
                    </m:f>
                  </m:oMath>
                </a14:m>
                <a:r>
                  <a:rPr lang="pl-PL" sz="1200" b="1" dirty="0">
                    <a:solidFill>
                      <a:srgbClr val="00B0F0"/>
                    </a:solidFill>
                  </a:rPr>
                  <a:t> kg lentilek. </a:t>
                </a:r>
                <a:r>
                  <a:rPr lang="sk-SK" sz="1200" b="1" dirty="0">
                    <a:solidFill>
                      <a:srgbClr val="00B0F0"/>
                    </a:solidFill>
                  </a:rPr>
                  <a:t>Koľko kilogramov cukríkov si spolu kúpila Oľga?</a:t>
                </a:r>
              </a:p>
              <a:p>
                <a:endParaRPr lang="pl-PL" sz="1200" b="1" dirty="0">
                  <a:solidFill>
                    <a:srgbClr val="00B0F0"/>
                  </a:solidFill>
                </a:endParaRPr>
              </a:p>
              <a:p>
                <a:endParaRPr lang="pl-PL" sz="1200" b="1" dirty="0">
                  <a:solidFill>
                    <a:srgbClr val="00B0F0"/>
                  </a:solidFill>
                </a:endParaRPr>
              </a:p>
              <a:p>
                <a:r>
                  <a:rPr lang="sk-SK" sz="1200" b="1" dirty="0">
                    <a:solidFill>
                      <a:srgbClr val="00B0F0"/>
                    </a:solidFill>
                  </a:rPr>
                  <a:t>Úloha č.2</a:t>
                </a:r>
              </a:p>
              <a:p>
                <a:r>
                  <a:rPr lang="pl-PL" sz="1200" b="1" dirty="0">
                    <a:solidFill>
                      <a:srgbClr val="00B0F0"/>
                    </a:solidFill>
                  </a:rPr>
                  <a:t>M</a:t>
                </a:r>
                <a14:m>
                  <m:oMath xmlns:m="http://schemas.openxmlformats.org/officeDocument/2006/math">
                    <m:r>
                      <a:rPr lang="sk-SK" sz="1200" b="1" i="0" smtClean="0">
                        <a:solidFill>
                          <a:srgbClr val="00B0F0"/>
                        </a:solidFill>
                        <a:latin typeface="Cambria Math" panose="02040503050406030204" pitchFamily="18" charset="0"/>
                      </a:rPr>
                      <m:t>𝐚𝐭𝐞𝐣</m:t>
                    </m:r>
                    <m:r>
                      <a:rPr lang="sk-SK" sz="1200" b="1" i="0" smtClean="0">
                        <a:solidFill>
                          <a:srgbClr val="00B0F0"/>
                        </a:solidFill>
                        <a:latin typeface="Cambria Math" panose="02040503050406030204" pitchFamily="18" charset="0"/>
                      </a:rPr>
                      <m:t> </m:t>
                    </m:r>
                    <m:r>
                      <a:rPr lang="sk-SK" sz="1200" b="1" i="0" smtClean="0">
                        <a:solidFill>
                          <a:srgbClr val="00B0F0"/>
                        </a:solidFill>
                        <a:latin typeface="Cambria Math" panose="02040503050406030204" pitchFamily="18" charset="0"/>
                      </a:rPr>
                      <m:t>𝐬𝐢</m:t>
                    </m:r>
                    <m:r>
                      <a:rPr lang="sk-SK" sz="1200" b="1" i="0" smtClean="0">
                        <a:solidFill>
                          <a:srgbClr val="00B0F0"/>
                        </a:solidFill>
                        <a:latin typeface="Cambria Math" panose="02040503050406030204" pitchFamily="18" charset="0"/>
                      </a:rPr>
                      <m:t> </m:t>
                    </m:r>
                    <m:r>
                      <a:rPr lang="sk-SK" sz="1200" b="1" i="0" smtClean="0">
                        <a:solidFill>
                          <a:srgbClr val="00B0F0"/>
                        </a:solidFill>
                        <a:latin typeface="Cambria Math" panose="02040503050406030204" pitchFamily="18" charset="0"/>
                      </a:rPr>
                      <m:t>𝐤</m:t>
                    </m:r>
                    <m:r>
                      <a:rPr lang="sk-SK" sz="1200" b="1" i="0" smtClean="0">
                        <a:solidFill>
                          <a:srgbClr val="00B0F0"/>
                        </a:solidFill>
                        <a:latin typeface="Cambria Math" panose="02040503050406030204" pitchFamily="18" charset="0"/>
                      </a:rPr>
                      <m:t>ú</m:t>
                    </m:r>
                    <m:r>
                      <a:rPr lang="sk-SK" sz="1200" b="1" i="0" smtClean="0">
                        <a:solidFill>
                          <a:srgbClr val="00B0F0"/>
                        </a:solidFill>
                        <a:latin typeface="Cambria Math" panose="02040503050406030204" pitchFamily="18" charset="0"/>
                      </a:rPr>
                      <m:t>𝐩𝐢𝐥</m:t>
                    </m:r>
                    <m:r>
                      <a:rPr lang="sk-SK" sz="1200" b="1" i="0" smtClean="0">
                        <a:solidFill>
                          <a:srgbClr val="00B0F0"/>
                        </a:solidFill>
                        <a:latin typeface="Cambria Math" panose="02040503050406030204" pitchFamily="18" charset="0"/>
                      </a:rPr>
                      <m:t> </m:t>
                    </m:r>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𝟒</m:t>
                        </m:r>
                      </m:num>
                      <m:den>
                        <m:r>
                          <a:rPr lang="pl-PL" sz="1200" b="1" i="1" smtClean="0">
                            <a:solidFill>
                              <a:srgbClr val="00B0F0"/>
                            </a:solidFill>
                            <a:latin typeface="Cambria Math" panose="02040503050406030204" pitchFamily="18" charset="0"/>
                          </a:rPr>
                          <m:t>𝟓</m:t>
                        </m:r>
                      </m:den>
                    </m:f>
                  </m:oMath>
                </a14:m>
                <a:r>
                  <a:rPr lang="pl-PL" sz="1200" b="1" dirty="0">
                    <a:solidFill>
                      <a:srgbClr val="00B0F0"/>
                    </a:solidFill>
                  </a:rPr>
                  <a:t> kg </a:t>
                </a:r>
                <a:r>
                  <a:rPr lang="sk-SK" sz="1200" b="1" dirty="0">
                    <a:solidFill>
                      <a:srgbClr val="00B0F0"/>
                    </a:solidFill>
                  </a:rPr>
                  <a:t>čerešní</a:t>
                </a:r>
                <a:r>
                  <a:rPr lang="pl-PL" sz="1200" b="1" dirty="0">
                    <a:solidFill>
                      <a:srgbClr val="00B0F0"/>
                    </a:solidFill>
                  </a:rPr>
                  <a:t>. P</a:t>
                </a:r>
                <a14:m>
                  <m:oMath xmlns:m="http://schemas.openxmlformats.org/officeDocument/2006/math">
                    <m:r>
                      <a:rPr lang="sk-SK" sz="1200" b="1" i="0" smtClean="0">
                        <a:solidFill>
                          <a:srgbClr val="00B0F0"/>
                        </a:solidFill>
                        <a:latin typeface="Cambria Math" panose="02040503050406030204" pitchFamily="18" charset="0"/>
                      </a:rPr>
                      <m:t>𝐨</m:t>
                    </m:r>
                    <m:r>
                      <a:rPr lang="sk-SK" sz="1200" b="1" i="0" smtClean="0">
                        <a:solidFill>
                          <a:srgbClr val="00B0F0"/>
                        </a:solidFill>
                        <a:latin typeface="Cambria Math" panose="02040503050406030204" pitchFamily="18" charset="0"/>
                      </a:rPr>
                      <m:t> </m:t>
                    </m:r>
                    <m:r>
                      <a:rPr lang="sk-SK" sz="1200" b="1" i="0" smtClean="0">
                        <a:solidFill>
                          <a:srgbClr val="00B0F0"/>
                        </a:solidFill>
                        <a:latin typeface="Cambria Math" panose="02040503050406030204" pitchFamily="18" charset="0"/>
                      </a:rPr>
                      <m:t>𝐜𝐞𝐬𝐭𝐞</m:t>
                    </m:r>
                    <m:r>
                      <a:rPr lang="sk-SK" sz="1200" b="1" i="0" smtClean="0">
                        <a:solidFill>
                          <a:srgbClr val="00B0F0"/>
                        </a:solidFill>
                        <a:latin typeface="Cambria Math" panose="02040503050406030204" pitchFamily="18" charset="0"/>
                      </a:rPr>
                      <m:t> </m:t>
                    </m:r>
                    <m:r>
                      <a:rPr lang="sk-SK" sz="1200" b="1" i="0" smtClean="0">
                        <a:solidFill>
                          <a:srgbClr val="00B0F0"/>
                        </a:solidFill>
                        <a:latin typeface="Cambria Math" panose="02040503050406030204" pitchFamily="18" charset="0"/>
                      </a:rPr>
                      <m:t>𝐝𝐨</m:t>
                    </m:r>
                    <m:r>
                      <a:rPr lang="sk-SK" sz="1200" b="1" i="1" smtClean="0">
                        <a:solidFill>
                          <a:srgbClr val="00B0F0"/>
                        </a:solidFill>
                        <a:latin typeface="Cambria Math" panose="02040503050406030204" pitchFamily="18" charset="0"/>
                      </a:rPr>
                      <m:t>𝒎𝒐𝒗</m:t>
                    </m:r>
                    <m:r>
                      <a:rPr lang="sk-SK" sz="1200" b="1" i="1" smtClean="0">
                        <a:solidFill>
                          <a:srgbClr val="00B0F0"/>
                        </a:solidFill>
                        <a:latin typeface="Cambria Math" panose="02040503050406030204" pitchFamily="18" charset="0"/>
                      </a:rPr>
                      <m:t> </m:t>
                    </m:r>
                    <m:r>
                      <a:rPr lang="sk-SK" sz="1200" b="1" i="1" smtClean="0">
                        <a:solidFill>
                          <a:srgbClr val="00B0F0"/>
                        </a:solidFill>
                        <a:latin typeface="Cambria Math" panose="02040503050406030204" pitchFamily="18" charset="0"/>
                      </a:rPr>
                      <m:t>𝒛𝒋𝒆𝒅𝒐𝒍</m:t>
                    </m:r>
                    <m:r>
                      <a:rPr lang="sk-SK" sz="1200" b="1" i="1" smtClean="0">
                        <a:solidFill>
                          <a:srgbClr val="00B0F0"/>
                        </a:solidFill>
                        <a:latin typeface="Cambria Math" panose="02040503050406030204" pitchFamily="18" charset="0"/>
                      </a:rPr>
                      <m:t> </m:t>
                    </m:r>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𝟐</m:t>
                        </m:r>
                      </m:num>
                      <m:den>
                        <m:r>
                          <a:rPr lang="pl-PL" sz="1200" b="1" i="1" smtClean="0">
                            <a:solidFill>
                              <a:srgbClr val="00B0F0"/>
                            </a:solidFill>
                            <a:latin typeface="Cambria Math" panose="02040503050406030204" pitchFamily="18" charset="0"/>
                          </a:rPr>
                          <m:t>𝟓</m:t>
                        </m:r>
                      </m:den>
                    </m:f>
                  </m:oMath>
                </a14:m>
                <a:r>
                  <a:rPr lang="pl-PL" sz="1200" b="1" dirty="0">
                    <a:solidFill>
                      <a:srgbClr val="00B0F0"/>
                    </a:solidFill>
                  </a:rPr>
                  <a:t> kg </a:t>
                </a:r>
                <a:r>
                  <a:rPr lang="sk-SK" sz="1200" b="1" dirty="0">
                    <a:solidFill>
                      <a:srgbClr val="00B0F0"/>
                    </a:solidFill>
                  </a:rPr>
                  <a:t>toho ovocia. Koľko čerešní mu zostalo?</a:t>
                </a:r>
              </a:p>
            </p:txBody>
          </p:sp>
        </mc:Choice>
        <mc:Fallback xmlns="">
          <p:sp>
            <p:nvSpPr>
              <p:cNvPr id="3" name="Symbol zastępczy zawartości 2">
                <a:extLst>
                  <a:ext uri="{FF2B5EF4-FFF2-40B4-BE49-F238E27FC236}">
                    <a16:creationId xmlns:a16="http://schemas.microsoft.com/office/drawing/2014/main" xmlns:a14="http://schemas.microsoft.com/office/drawing/2010/main" xmlns="" id="{C2A83FD8-1F55-47D9-AE43-79C5A0F33DAF}"/>
                  </a:ext>
                </a:extLst>
              </p:cNvPr>
              <p:cNvSpPr>
                <a:spLocks noGrp="1" noRot="1" noChangeAspect="1" noMove="1" noResize="1" noEditPoints="1" noAdjustHandles="1" noChangeArrowheads="1" noChangeShapeType="1" noTextEdit="1"/>
              </p:cNvSpPr>
              <p:nvPr>
                <p:ph idx="1"/>
              </p:nvPr>
            </p:nvSpPr>
            <p:spPr>
              <a:xfrm>
                <a:off x="6070863" y="2228294"/>
                <a:ext cx="5478880" cy="3923931"/>
              </a:xfrm>
              <a:blipFill rotWithShape="0">
                <a:blip r:embed="rId3" cstate="print"/>
                <a:stretch>
                  <a:fillRect l="-111" t="-622"/>
                </a:stretch>
              </a:blipFill>
            </p:spPr>
            <p:txBody>
              <a:bodyPr/>
              <a:lstStyle/>
              <a:p>
                <a:r>
                  <a:rPr lang="sk-SK">
                    <a:noFill/>
                  </a:rPr>
                  <a:t> </a:t>
                </a:r>
              </a:p>
            </p:txBody>
          </p:sp>
        </mc:Fallback>
      </mc:AlternateContent>
    </p:spTree>
    <p:extLst>
      <p:ext uri="{BB962C8B-B14F-4D97-AF65-F5344CB8AC3E}">
        <p14:creationId xmlns:p14="http://schemas.microsoft.com/office/powerpoint/2010/main" val="145923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5122" name="Picture 2" descr="https://image.shutterstock.com/display_pic_with_logo/976685/524242651/stock-vector-realistic-red-bow-isolated-on-white-background-524242651.jpg">
            <a:extLst>
              <a:ext uri="{FF2B5EF4-FFF2-40B4-BE49-F238E27FC236}">
                <a16:creationId xmlns:a16="http://schemas.microsoft.com/office/drawing/2014/main" xmlns="" id="{D39C0B65-9E8A-4B12-8660-78D12541D1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7" r="4122" b="-2"/>
          <a:stretch/>
        </p:blipFill>
        <p:spPr bwMode="auto">
          <a:xfrm>
            <a:off x="8251982" y="630203"/>
            <a:ext cx="3294253" cy="272620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4" name="Picture 4" descr="Twaróg Ciasto, Morele, Owoce, Ciasto">
            <a:extLst>
              <a:ext uri="{FF2B5EF4-FFF2-40B4-BE49-F238E27FC236}">
                <a16:creationId xmlns:a16="http://schemas.microsoft.com/office/drawing/2014/main" xmlns="" id="{BB216517-CEB7-4214-8693-4A4AEB2A63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7" r="11203" b="5"/>
          <a:stretch/>
        </p:blipFill>
        <p:spPr bwMode="auto">
          <a:xfrm>
            <a:off x="8239318" y="3517277"/>
            <a:ext cx="3306917" cy="272167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20F6918-DDCB-44DD-9C2D-E7EC5D69614D}"/>
              </a:ext>
            </a:extLst>
          </p:cNvPr>
          <p:cNvSpPr>
            <a:spLocks noGrp="1"/>
          </p:cNvSpPr>
          <p:nvPr>
            <p:ph type="title"/>
          </p:nvPr>
        </p:nvSpPr>
        <p:spPr>
          <a:xfrm>
            <a:off x="1097280" y="516835"/>
            <a:ext cx="5977937" cy="1666501"/>
          </a:xfrm>
        </p:spPr>
        <p:txBody>
          <a:bodyPr>
            <a:normAutofit/>
          </a:bodyPr>
          <a:lstStyle/>
          <a:p>
            <a:r>
              <a:rPr lang="pl-PL" sz="4000" b="1" dirty="0">
                <a:solidFill>
                  <a:srgbClr val="FFFFFF"/>
                </a:solidFill>
              </a:rPr>
              <a:t>PROCES – 1. HODINA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2BC8CE63-F599-4DEC-8AE8-51858F7E7503}"/>
                  </a:ext>
                </a:extLst>
              </p:cNvPr>
              <p:cNvSpPr>
                <a:spLocks noGrp="1"/>
              </p:cNvSpPr>
              <p:nvPr>
                <p:ph idx="1"/>
              </p:nvPr>
            </p:nvSpPr>
            <p:spPr>
              <a:xfrm>
                <a:off x="1097279" y="2236304"/>
                <a:ext cx="5977938" cy="3652667"/>
              </a:xfrm>
            </p:spPr>
            <p:txBody>
              <a:bodyPr>
                <a:normAutofit/>
              </a:bodyPr>
              <a:lstStyle/>
              <a:p>
                <a:r>
                  <a:rPr lang="pl-PL" sz="1400" dirty="0">
                    <a:solidFill>
                      <a:srgbClr val="FFFFFF"/>
                    </a:solidFill>
                  </a:rPr>
                  <a:t>SČÍTAVANIE A ODČÍTAVANIE ZLOMKOV</a:t>
                </a:r>
                <a:br>
                  <a:rPr lang="pl-PL" sz="1400" dirty="0">
                    <a:solidFill>
                      <a:srgbClr val="FFFFFF"/>
                    </a:solidFill>
                  </a:rPr>
                </a:br>
                <a:r>
                  <a:rPr lang="pl-PL" sz="1400" dirty="0">
                    <a:solidFill>
                      <a:srgbClr val="FFFFFF"/>
                    </a:solidFill>
                  </a:rPr>
                  <a:t>S RÔZNYM MENOVATEĽOM</a:t>
                </a:r>
              </a:p>
              <a:p>
                <a:pPr marL="0" indent="0">
                  <a:buNone/>
                </a:pPr>
                <a:r>
                  <a:rPr lang="pl-PL" sz="1400" dirty="0">
                    <a:solidFill>
                      <a:srgbClr val="FFFFFF"/>
                    </a:solidFill>
                  </a:rPr>
                  <a:t> VYRIEŠTE NASLEDUJÚCE ÚLOHY:</a:t>
                </a:r>
              </a:p>
              <a:p>
                <a:pPr marL="0" indent="0">
                  <a:buNone/>
                </a:pPr>
                <a:r>
                  <a:rPr lang="pl-PL" sz="1400" dirty="0">
                    <a:solidFill>
                      <a:srgbClr val="FFFFFF"/>
                    </a:solidFill>
                  </a:rPr>
                  <a:t>ÚLOHA č.3</a:t>
                </a:r>
              </a:p>
              <a:p>
                <a:pPr marL="0" indent="0">
                  <a:buNone/>
                </a:pPr>
                <a:r>
                  <a:rPr lang="pl-PL" sz="1400" dirty="0">
                    <a:solidFill>
                      <a:srgbClr val="FFFFFF"/>
                    </a:solidFill>
                  </a:rPr>
                  <a:t>Anna </a:t>
                </a:r>
                <a:r>
                  <a:rPr lang="sk-SK" sz="1400" dirty="0">
                    <a:solidFill>
                      <a:srgbClr val="FFFFFF"/>
                    </a:solidFill>
                  </a:rPr>
                  <a:t>piekla narodeninový koláč. Použila  </a:t>
                </a:r>
                <a14:m>
                  <m:oMath xmlns:m="http://schemas.openxmlformats.org/officeDocument/2006/math">
                    <m:f>
                      <m:fPr>
                        <m:ctrlPr>
                          <a:rPr lang="sk-SK" sz="1400" i="1">
                            <a:solidFill>
                              <a:srgbClr val="FFFFFF"/>
                            </a:solidFill>
                            <a:latin typeface="Cambria Math" panose="02040503050406030204" pitchFamily="18" charset="0"/>
                          </a:rPr>
                        </m:ctrlPr>
                      </m:fPr>
                      <m:num>
                        <m:r>
                          <a:rPr lang="sk-SK" sz="1400" b="0" i="1">
                            <a:solidFill>
                              <a:srgbClr val="FFFFFF"/>
                            </a:solidFill>
                            <a:latin typeface="Cambria Math" panose="02040503050406030204" pitchFamily="18" charset="0"/>
                          </a:rPr>
                          <m:t>3</m:t>
                        </m:r>
                      </m:num>
                      <m:den>
                        <m:r>
                          <a:rPr lang="sk-SK" sz="1400" b="0" i="1">
                            <a:solidFill>
                              <a:srgbClr val="FFFFFF"/>
                            </a:solidFill>
                            <a:latin typeface="Cambria Math" panose="02040503050406030204" pitchFamily="18" charset="0"/>
                          </a:rPr>
                          <m:t>4</m:t>
                        </m:r>
                      </m:den>
                    </m:f>
                  </m:oMath>
                </a14:m>
                <a:r>
                  <a:rPr lang="sk-SK" sz="1400" dirty="0">
                    <a:solidFill>
                      <a:srgbClr val="FFFFFF"/>
                    </a:solidFill>
                  </a:rPr>
                  <a:t> kg pšeničnej múky </a:t>
                </a:r>
                <a:r>
                  <a:rPr lang="pl-PL" sz="1400" dirty="0">
                    <a:solidFill>
                      <a:srgbClr val="FFFFFF"/>
                    </a:solidFill>
                  </a:rPr>
                  <a:t>,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1</m:t>
                        </m:r>
                      </m:num>
                      <m:den>
                        <m:r>
                          <a:rPr lang="pl-PL" sz="1400" b="0" i="1">
                            <a:solidFill>
                              <a:srgbClr val="FFFFFF"/>
                            </a:solidFill>
                            <a:latin typeface="Cambria Math" panose="02040503050406030204" pitchFamily="18" charset="0"/>
                          </a:rPr>
                          <m:t>5</m:t>
                        </m:r>
                      </m:den>
                    </m:f>
                  </m:oMath>
                </a14:m>
                <a:r>
                  <a:rPr lang="pl-PL" sz="1400" dirty="0">
                    <a:solidFill>
                      <a:srgbClr val="FFFFFF"/>
                    </a:solidFill>
                  </a:rPr>
                  <a:t> kg z</a:t>
                </a:r>
                <a14:m>
                  <m:oMath xmlns:m="http://schemas.openxmlformats.org/officeDocument/2006/math">
                    <m:r>
                      <m:rPr>
                        <m:sty m:val="p"/>
                      </m:rPr>
                      <a:rPr lang="sk-SK" sz="1400" b="0" i="0" smtClean="0">
                        <a:solidFill>
                          <a:srgbClr val="FFFFFF"/>
                        </a:solidFill>
                        <a:latin typeface="Cambria Math" panose="02040503050406030204" pitchFamily="18" charset="0"/>
                      </a:rPr>
                      <m:t>emiakovej</m:t>
                    </m:r>
                    <m:r>
                      <a:rPr lang="sk-SK" sz="1400" b="0" i="0" smtClean="0">
                        <a:solidFill>
                          <a:srgbClr val="FFFFFF"/>
                        </a:solidFill>
                        <a:latin typeface="Cambria Math" panose="02040503050406030204" pitchFamily="18" charset="0"/>
                      </a:rPr>
                      <m:t> </m:t>
                    </m:r>
                    <m:r>
                      <m:rPr>
                        <m:sty m:val="p"/>
                      </m:rPr>
                      <a:rPr lang="sk-SK" sz="1400" b="0" i="0" smtClean="0">
                        <a:solidFill>
                          <a:srgbClr val="FFFFFF"/>
                        </a:solidFill>
                        <a:latin typeface="Cambria Math" panose="02040503050406030204" pitchFamily="18" charset="0"/>
                      </a:rPr>
                      <m:t>m</m:t>
                    </m:r>
                    <m:r>
                      <a:rPr lang="sk-SK" sz="1400" b="0" i="0" smtClean="0">
                        <a:solidFill>
                          <a:srgbClr val="FFFFFF"/>
                        </a:solidFill>
                        <a:latin typeface="Cambria Math" panose="02040503050406030204" pitchFamily="18" charset="0"/>
                      </a:rPr>
                      <m:t>ú</m:t>
                    </m:r>
                    <m:r>
                      <m:rPr>
                        <m:sty m:val="p"/>
                      </m:rPr>
                      <a:rPr lang="sk-SK" sz="1400" b="0" i="0" smtClean="0">
                        <a:solidFill>
                          <a:srgbClr val="FFFFFF"/>
                        </a:solidFill>
                        <a:latin typeface="Cambria Math" panose="02040503050406030204" pitchFamily="18" charset="0"/>
                      </a:rPr>
                      <m:t>ky</m:t>
                    </m:r>
                    <m:r>
                      <a:rPr lang="sk-SK" sz="1400" b="0" i="0" smtClean="0">
                        <a:solidFill>
                          <a:srgbClr val="FFFFFF"/>
                        </a:solidFill>
                        <a:latin typeface="Cambria Math" panose="02040503050406030204" pitchFamily="18" charset="0"/>
                      </a:rPr>
                      <m:t> </m:t>
                    </m:r>
                    <m:r>
                      <m:rPr>
                        <m:sty m:val="p"/>
                      </m:rPr>
                      <a:rPr lang="sk-SK" sz="1400" b="0" i="0" smtClean="0">
                        <a:solidFill>
                          <a:srgbClr val="FFFFFF"/>
                        </a:solidFill>
                        <a:latin typeface="Cambria Math" panose="02040503050406030204" pitchFamily="18" charset="0"/>
                      </a:rPr>
                      <m:t>a</m:t>
                    </m:r>
                    <m:r>
                      <a:rPr lang="sk-SK" sz="1400" b="0" i="0" smtClean="0">
                        <a:solidFill>
                          <a:srgbClr val="FFFFFF"/>
                        </a:solidFill>
                        <a:latin typeface="Cambria Math" panose="02040503050406030204" pitchFamily="18" charset="0"/>
                      </a:rPr>
                      <m:t> </m:t>
                    </m:r>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2</m:t>
                        </m:r>
                      </m:num>
                      <m:den>
                        <m:r>
                          <a:rPr lang="pl-PL" sz="1400" b="0" i="1">
                            <a:solidFill>
                              <a:srgbClr val="FFFFFF"/>
                            </a:solidFill>
                            <a:latin typeface="Cambria Math" panose="02040503050406030204" pitchFamily="18" charset="0"/>
                          </a:rPr>
                          <m:t>10</m:t>
                        </m:r>
                      </m:den>
                    </m:f>
                  </m:oMath>
                </a14:m>
                <a:r>
                  <a:rPr lang="pl-PL" sz="1400" dirty="0">
                    <a:solidFill>
                      <a:srgbClr val="FFFFFF"/>
                    </a:solidFill>
                  </a:rPr>
                  <a:t> kg </a:t>
                </a:r>
                <a:r>
                  <a:rPr lang="sk-SK" sz="1400" dirty="0">
                    <a:solidFill>
                      <a:srgbClr val="FFFFFF"/>
                    </a:solidFill>
                  </a:rPr>
                  <a:t>krupicovej</a:t>
                </a:r>
                <a:r>
                  <a:rPr lang="pl-PL" sz="1400" dirty="0">
                    <a:solidFill>
                      <a:srgbClr val="FFFFFF"/>
                    </a:solidFill>
                  </a:rPr>
                  <a:t> </a:t>
                </a:r>
                <a:r>
                  <a:rPr lang="sk-SK" sz="1400" dirty="0">
                    <a:solidFill>
                      <a:srgbClr val="FFFFFF"/>
                    </a:solidFill>
                  </a:rPr>
                  <a:t>múky. Koľko kilogramov múky spolu použila Anna?</a:t>
                </a:r>
              </a:p>
              <a:p>
                <a:pPr marL="0" indent="0">
                  <a:buNone/>
                </a:pPr>
                <a:endParaRPr lang="pl-PL" sz="1400" dirty="0">
                  <a:solidFill>
                    <a:srgbClr val="FFFFFF"/>
                  </a:solidFill>
                </a:endParaRPr>
              </a:p>
              <a:p>
                <a:pPr marL="0" indent="0">
                  <a:buNone/>
                </a:pPr>
                <a:r>
                  <a:rPr lang="sk-SK" sz="1400" dirty="0">
                    <a:solidFill>
                      <a:srgbClr val="FFFFFF"/>
                    </a:solidFill>
                  </a:rPr>
                  <a:t>ÚLOHA č. 4</a:t>
                </a:r>
                <a:endParaRPr lang="pl-PL" sz="1400" dirty="0">
                  <a:solidFill>
                    <a:srgbClr val="FFFFFF"/>
                  </a:solidFill>
                </a:endParaRPr>
              </a:p>
              <a:p>
                <a:pPr marL="0" indent="0">
                  <a:buNone/>
                </a:pPr>
                <a:r>
                  <a:rPr lang="pl-PL" sz="1400" dirty="0">
                    <a:solidFill>
                      <a:srgbClr val="FFFFFF"/>
                    </a:solidFill>
                  </a:rPr>
                  <a:t>K</a:t>
                </a:r>
                <a14:m>
                  <m:oMath xmlns:m="http://schemas.openxmlformats.org/officeDocument/2006/math">
                    <m:r>
                      <m:rPr>
                        <m:sty m:val="p"/>
                      </m:rPr>
                      <a:rPr lang="sk-SK" sz="1400" b="0" i="0" smtClean="0">
                        <a:solidFill>
                          <a:srgbClr val="FFFFFF"/>
                        </a:solidFill>
                        <a:latin typeface="Cambria Math" panose="02040503050406030204" pitchFamily="18" charset="0"/>
                      </a:rPr>
                      <m:t>atka</m:t>
                    </m:r>
                    <m:r>
                      <a:rPr lang="sk-SK" sz="1400" b="0" i="0" smtClean="0">
                        <a:solidFill>
                          <a:srgbClr val="FFFFFF"/>
                        </a:solidFill>
                        <a:latin typeface="Cambria Math" panose="02040503050406030204" pitchFamily="18" charset="0"/>
                      </a:rPr>
                      <m:t> </m:t>
                    </m:r>
                    <m:r>
                      <m:rPr>
                        <m:sty m:val="p"/>
                      </m:rPr>
                      <a:rPr lang="sk-SK" sz="1400" b="0" i="0" smtClean="0">
                        <a:solidFill>
                          <a:srgbClr val="FFFFFF"/>
                        </a:solidFill>
                        <a:latin typeface="Cambria Math" panose="02040503050406030204" pitchFamily="18" charset="0"/>
                      </a:rPr>
                      <m:t>k</m:t>
                    </m:r>
                    <m:r>
                      <a:rPr lang="sk-SK" sz="1400" b="0" i="0" smtClean="0">
                        <a:solidFill>
                          <a:srgbClr val="FFFFFF"/>
                        </a:solidFill>
                        <a:latin typeface="Cambria Math" panose="02040503050406030204" pitchFamily="18" charset="0"/>
                      </a:rPr>
                      <m:t>ú</m:t>
                    </m:r>
                    <m:r>
                      <m:rPr>
                        <m:sty m:val="p"/>
                      </m:rPr>
                      <a:rPr lang="sk-SK" sz="1400" b="0" i="0" smtClean="0">
                        <a:solidFill>
                          <a:srgbClr val="FFFFFF"/>
                        </a:solidFill>
                        <a:latin typeface="Cambria Math" panose="02040503050406030204" pitchFamily="18" charset="0"/>
                      </a:rPr>
                      <m:t>pila</m:t>
                    </m:r>
                    <m:r>
                      <a:rPr lang="sk-SK" sz="1400" b="0" i="0" smtClean="0">
                        <a:solidFill>
                          <a:srgbClr val="FFFFFF"/>
                        </a:solidFill>
                        <a:latin typeface="Cambria Math" panose="02040503050406030204" pitchFamily="18" charset="0"/>
                      </a:rPr>
                      <m:t> </m:t>
                    </m:r>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6</m:t>
                        </m:r>
                      </m:num>
                      <m:den>
                        <m:r>
                          <a:rPr lang="pl-PL" sz="1400" b="0" i="1">
                            <a:solidFill>
                              <a:srgbClr val="FFFFFF"/>
                            </a:solidFill>
                            <a:latin typeface="Cambria Math" panose="02040503050406030204" pitchFamily="18" charset="0"/>
                          </a:rPr>
                          <m:t>10</m:t>
                        </m:r>
                      </m:den>
                    </m:f>
                  </m:oMath>
                </a14:m>
                <a:r>
                  <a:rPr lang="pl-PL" sz="1400" dirty="0">
                    <a:solidFill>
                      <a:srgbClr val="FFFFFF"/>
                    </a:solidFill>
                  </a:rPr>
                  <a:t> metrov </a:t>
                </a:r>
                <a:r>
                  <a:rPr lang="sk-SK" sz="1400" dirty="0">
                    <a:solidFill>
                      <a:srgbClr val="FFFFFF"/>
                    </a:solidFill>
                  </a:rPr>
                  <a:t>stuhy. </a:t>
                </a:r>
                <a14:m>
                  <m:oMath xmlns:m="http://schemas.openxmlformats.org/officeDocument/2006/math">
                    <m:f>
                      <m:fPr>
                        <m:ctrlPr>
                          <a:rPr lang="sk-SK" sz="1400" i="1">
                            <a:solidFill>
                              <a:srgbClr val="FFFFFF"/>
                            </a:solidFill>
                            <a:latin typeface="Cambria Math" panose="02040503050406030204" pitchFamily="18" charset="0"/>
                          </a:rPr>
                        </m:ctrlPr>
                      </m:fPr>
                      <m:num>
                        <m:r>
                          <a:rPr lang="sk-SK" sz="1400" b="0" i="1">
                            <a:solidFill>
                              <a:srgbClr val="FFFFFF"/>
                            </a:solidFill>
                            <a:latin typeface="Cambria Math" panose="02040503050406030204" pitchFamily="18" charset="0"/>
                          </a:rPr>
                          <m:t>1</m:t>
                        </m:r>
                      </m:num>
                      <m:den>
                        <m:r>
                          <a:rPr lang="sk-SK" sz="1400" b="0" i="1">
                            <a:solidFill>
                              <a:srgbClr val="FFFFFF"/>
                            </a:solidFill>
                            <a:latin typeface="Cambria Math" panose="02040503050406030204" pitchFamily="18" charset="0"/>
                          </a:rPr>
                          <m:t>2</m:t>
                        </m:r>
                      </m:den>
                    </m:f>
                  </m:oMath>
                </a14:m>
                <a:r>
                  <a:rPr lang="sk-SK" sz="1400" dirty="0">
                    <a:solidFill>
                      <a:srgbClr val="FFFFFF"/>
                    </a:solidFill>
                  </a:rPr>
                  <a:t> metra stužky použila na vrkoč. Koľko stužky jej zostalo?</a:t>
                </a:r>
              </a:p>
              <a:p>
                <a:pPr marL="0" indent="0">
                  <a:buNone/>
                </a:pPr>
                <a:endParaRPr lang="sk-SK" sz="1400" dirty="0">
                  <a:solidFill>
                    <a:srgbClr val="FFFFFF"/>
                  </a:solidFill>
                </a:endParaRPr>
              </a:p>
              <a:p>
                <a:pPr marL="0" indent="0">
                  <a:buNone/>
                </a:pPr>
                <a:endParaRPr lang="pl-PL" sz="1400" dirty="0">
                  <a:solidFill>
                    <a:srgbClr val="FFFFFF"/>
                  </a:solidFill>
                </a:endParaRPr>
              </a:p>
              <a:p>
                <a:endParaRPr lang="pl-PL" sz="14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a14="http://schemas.microsoft.com/office/drawing/2010/main" xmlns="" id="{2BC8CE63-F599-4DEC-8AE8-51858F7E7503}"/>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rotWithShape="0">
                <a:blip r:embed="rId4" cstate="print"/>
                <a:stretch>
                  <a:fillRect l="-1835" t="-835" r="-102"/>
                </a:stretch>
              </a:blipFill>
            </p:spPr>
            <p:txBody>
              <a:bodyPr/>
              <a:lstStyle/>
              <a:p>
                <a:r>
                  <a:rPr lang="sk-SK">
                    <a:noFill/>
                  </a:rPr>
                  <a:t> </a:t>
                </a:r>
              </a:p>
            </p:txBody>
          </p:sp>
        </mc:Fallback>
      </mc:AlternateContent>
    </p:spTree>
    <p:extLst>
      <p:ext uri="{BB962C8B-B14F-4D97-AF65-F5344CB8AC3E}">
        <p14:creationId xmlns:p14="http://schemas.microsoft.com/office/powerpoint/2010/main" val="175379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górki, Warzywa, Jedzenie, Kuchnia">
            <a:extLst>
              <a:ext uri="{FF2B5EF4-FFF2-40B4-BE49-F238E27FC236}">
                <a16:creationId xmlns:a16="http://schemas.microsoft.com/office/drawing/2014/main" xmlns="" id="{5813129A-32CE-4E71-9E48-FE95645149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 r="8560" b="1"/>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6" name="Picture 2" descr="Rolki, Można, Sporty Rekreacyjne">
            <a:extLst>
              <a:ext uri="{FF2B5EF4-FFF2-40B4-BE49-F238E27FC236}">
                <a16:creationId xmlns:a16="http://schemas.microsoft.com/office/drawing/2014/main" xmlns="" id="{3FA443CA-BC2B-4A72-B779-5761789839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73" r="3260" b="2"/>
          <a:stretch/>
        </p:blipFill>
        <p:spPr bwMode="auto">
          <a:xfrm>
            <a:off x="7611902" y="10"/>
            <a:ext cx="4578557" cy="339698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6C9EE02-B1BB-4F48-BCC9-9E5E0C9C82C6}"/>
              </a:ext>
            </a:extLst>
          </p:cNvPr>
          <p:cNvSpPr>
            <a:spLocks noGrp="1"/>
          </p:cNvSpPr>
          <p:nvPr>
            <p:ph type="title"/>
          </p:nvPr>
        </p:nvSpPr>
        <p:spPr>
          <a:xfrm>
            <a:off x="1097280" y="516835"/>
            <a:ext cx="5977937" cy="1666501"/>
          </a:xfrm>
        </p:spPr>
        <p:txBody>
          <a:bodyPr>
            <a:normAutofit/>
          </a:bodyPr>
          <a:lstStyle/>
          <a:p>
            <a:r>
              <a:rPr lang="pl-PL" sz="4000" b="1" dirty="0">
                <a:solidFill>
                  <a:srgbClr val="FFFFFF"/>
                </a:solidFill>
              </a:rPr>
              <a:t>PROCES – 1. HODINA</a:t>
            </a:r>
            <a:endParaRPr lang="pl-PL" sz="4000" dirty="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F953BA04-5AEE-41DE-B060-87152E88A315}"/>
                  </a:ext>
                </a:extLst>
              </p:cNvPr>
              <p:cNvSpPr>
                <a:spLocks noGrp="1"/>
              </p:cNvSpPr>
              <p:nvPr>
                <p:ph idx="1"/>
              </p:nvPr>
            </p:nvSpPr>
            <p:spPr>
              <a:xfrm>
                <a:off x="1097279" y="2236304"/>
                <a:ext cx="5977938" cy="3652667"/>
              </a:xfrm>
            </p:spPr>
            <p:txBody>
              <a:bodyPr>
                <a:normAutofit/>
              </a:bodyPr>
              <a:lstStyle/>
              <a:p>
                <a:pPr marL="0" indent="0">
                  <a:buNone/>
                </a:pPr>
                <a:r>
                  <a:rPr lang="pl-PL" sz="1500" dirty="0">
                    <a:solidFill>
                      <a:srgbClr val="FFFFFF"/>
                    </a:solidFill>
                  </a:rPr>
                  <a:t>NÁSOBENIE A DELENIE ZLOMKOV</a:t>
                </a:r>
              </a:p>
              <a:p>
                <a:pPr marL="0" indent="0">
                  <a:buNone/>
                </a:pPr>
                <a:r>
                  <a:rPr lang="pl-PL" sz="1500" dirty="0">
                    <a:solidFill>
                      <a:srgbClr val="FFFFFF"/>
                    </a:solidFill>
                  </a:rPr>
                  <a:t>VYRIEŠTE NASLEDUJÚCE ÚLOHY:</a:t>
                </a:r>
              </a:p>
              <a:p>
                <a:pPr marL="0" indent="0">
                  <a:buNone/>
                </a:pPr>
                <a:r>
                  <a:rPr lang="pl-PL" sz="1500" dirty="0">
                    <a:solidFill>
                      <a:srgbClr val="FFFFFF"/>
                    </a:solidFill>
                  </a:rPr>
                  <a:t>ÚLOHA Č. 5</a:t>
                </a:r>
              </a:p>
              <a:p>
                <a:pPr marL="0" indent="0">
                  <a:buNone/>
                </a:pPr>
                <a:r>
                  <a:rPr lang="pl-PL" sz="1500" dirty="0">
                    <a:solidFill>
                      <a:srgbClr val="FFFFFF"/>
                    </a:solidFill>
                  </a:rPr>
                  <a:t>A</a:t>
                </a:r>
                <a14:m>
                  <m:oMath xmlns:m="http://schemas.openxmlformats.org/officeDocument/2006/math">
                    <m:r>
                      <m:rPr>
                        <m:sty m:val="p"/>
                      </m:rPr>
                      <a:rPr lang="sk-SK" sz="1500" b="0" i="0" smtClean="0">
                        <a:solidFill>
                          <a:srgbClr val="FFFFFF"/>
                        </a:solidFill>
                        <a:latin typeface="Cambria Math" panose="02040503050406030204" pitchFamily="18" charset="0"/>
                      </a:rPr>
                      <m:t>ndrej</m:t>
                    </m:r>
                    <m:r>
                      <a:rPr lang="sk-SK" sz="1500" b="0" i="0" smtClean="0">
                        <a:solidFill>
                          <a:srgbClr val="FFFFFF"/>
                        </a:solidFill>
                        <a:latin typeface="Cambria Math" panose="02040503050406030204" pitchFamily="18" charset="0"/>
                      </a:rPr>
                      <m:t> </m:t>
                    </m:r>
                    <m:r>
                      <m:rPr>
                        <m:sty m:val="p"/>
                      </m:rPr>
                      <a:rPr lang="sk-SK" sz="1500" b="0" i="0" smtClean="0">
                        <a:solidFill>
                          <a:srgbClr val="FFFFFF"/>
                        </a:solidFill>
                        <a:latin typeface="Cambria Math" panose="02040503050406030204" pitchFamily="18" charset="0"/>
                      </a:rPr>
                      <m:t>pre</m:t>
                    </m:r>
                    <m:r>
                      <a:rPr lang="sk-SK" sz="1500" b="0" i="0" smtClean="0">
                        <a:solidFill>
                          <a:srgbClr val="FFFFFF"/>
                        </a:solidFill>
                        <a:latin typeface="Cambria Math" panose="02040503050406030204" pitchFamily="18" charset="0"/>
                      </a:rPr>
                      <m:t>š</m:t>
                    </m:r>
                    <m:r>
                      <m:rPr>
                        <m:sty m:val="p"/>
                      </m:rPr>
                      <a:rPr lang="sk-SK" sz="1500" b="0" i="0" smtClean="0">
                        <a:solidFill>
                          <a:srgbClr val="FFFFFF"/>
                        </a:solidFill>
                        <a:latin typeface="Cambria Math" panose="02040503050406030204" pitchFamily="18" charset="0"/>
                      </a:rPr>
                      <m:t>iel</m:t>
                    </m:r>
                    <m:r>
                      <a:rPr lang="sk-SK" sz="1500" b="0" i="0" smtClean="0">
                        <a:solidFill>
                          <a:srgbClr val="FFFFFF"/>
                        </a:solidFill>
                        <a:latin typeface="Cambria Math" panose="02040503050406030204" pitchFamily="18" charset="0"/>
                      </a:rPr>
                      <m:t> </m:t>
                    </m:r>
                    <m:r>
                      <m:rPr>
                        <m:sty m:val="p"/>
                      </m:rPr>
                      <a:rPr lang="sk-SK" sz="1500" b="0" i="0" smtClean="0">
                        <a:solidFill>
                          <a:srgbClr val="FFFFFF"/>
                        </a:solidFill>
                        <a:latin typeface="Cambria Math" panose="02040503050406030204" pitchFamily="18" charset="0"/>
                      </a:rPr>
                      <m:t>trasu</m:t>
                    </m:r>
                    <m:r>
                      <a:rPr lang="sk-SK" sz="1500" b="0" i="0" smtClean="0">
                        <a:solidFill>
                          <a:srgbClr val="FFFFFF"/>
                        </a:solidFill>
                        <a:latin typeface="Cambria Math" panose="02040503050406030204" pitchFamily="18" charset="0"/>
                      </a:rPr>
                      <m:t> </m:t>
                    </m:r>
                    <m:r>
                      <m:rPr>
                        <m:sty m:val="p"/>
                      </m:rPr>
                      <a:rPr lang="sk-SK" sz="1500" b="0" i="0" smtClean="0">
                        <a:solidFill>
                          <a:srgbClr val="FFFFFF"/>
                        </a:solidFill>
                        <a:latin typeface="Cambria Math" panose="02040503050406030204" pitchFamily="18" charset="0"/>
                      </a:rPr>
                      <m:t>dlh</m:t>
                    </m:r>
                    <m:r>
                      <a:rPr lang="sk-SK" sz="1500" b="0" i="0" smtClean="0">
                        <a:solidFill>
                          <a:srgbClr val="FFFFFF"/>
                        </a:solidFill>
                        <a:latin typeface="Cambria Math" panose="02040503050406030204" pitchFamily="18" charset="0"/>
                      </a:rPr>
                      <m:t>ú </m:t>
                    </m:r>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6</m:t>
                        </m:r>
                      </m:num>
                      <m:den>
                        <m:r>
                          <a:rPr lang="pl-PL" sz="1500" b="0" i="1">
                            <a:solidFill>
                              <a:srgbClr val="FFFFFF"/>
                            </a:solidFill>
                            <a:latin typeface="Cambria Math" panose="02040503050406030204" pitchFamily="18" charset="0"/>
                          </a:rPr>
                          <m:t>10</m:t>
                        </m:r>
                      </m:den>
                    </m:f>
                  </m:oMath>
                </a14:m>
                <a:r>
                  <a:rPr lang="pl-PL" sz="1500" dirty="0">
                    <a:solidFill>
                      <a:srgbClr val="FFFFFF"/>
                    </a:solidFill>
                  </a:rPr>
                  <a:t> km.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1</m:t>
                        </m:r>
                      </m:num>
                      <m:den>
                        <m:r>
                          <a:rPr lang="pl-PL" sz="1500" b="0" i="1">
                            <a:solidFill>
                              <a:srgbClr val="FFFFFF"/>
                            </a:solidFill>
                            <a:latin typeface="Cambria Math" panose="02040503050406030204" pitchFamily="18" charset="0"/>
                          </a:rPr>
                          <m:t>4</m:t>
                        </m:r>
                      </m:den>
                    </m:f>
                  </m:oMath>
                </a14:m>
                <a:r>
                  <a:rPr lang="pl-PL" sz="1500" dirty="0">
                    <a:solidFill>
                      <a:srgbClr val="FFFFFF"/>
                    </a:solidFill>
                  </a:rPr>
                  <a:t> </a:t>
                </a:r>
                <a:r>
                  <a:rPr lang="sk-SK" sz="1500" dirty="0">
                    <a:solidFill>
                      <a:srgbClr val="FFFFFF"/>
                    </a:solidFill>
                  </a:rPr>
                  <a:t>trasy prešiel pešo a zvyšnú časť na kolieskových korčuliach. Koľko kilometrov prešiel?</a:t>
                </a:r>
              </a:p>
              <a:p>
                <a:pPr marL="0" indent="0">
                  <a:buNone/>
                </a:pPr>
                <a:endParaRPr lang="pl-PL" sz="1500" dirty="0">
                  <a:solidFill>
                    <a:srgbClr val="FFFFFF"/>
                  </a:solidFill>
                </a:endParaRPr>
              </a:p>
              <a:p>
                <a:pPr marL="0" indent="0">
                  <a:buNone/>
                </a:pPr>
                <a:r>
                  <a:rPr lang="sk-SK" sz="1500" dirty="0">
                    <a:solidFill>
                      <a:srgbClr val="FFFFFF"/>
                    </a:solidFill>
                  </a:rPr>
                  <a:t>ÚLOHA Č. 6</a:t>
                </a:r>
              </a:p>
              <a:p>
                <a:pPr marL="0" indent="0">
                  <a:buNone/>
                </a:pPr>
                <a:r>
                  <a:rPr lang="sk-SK" sz="1500" dirty="0">
                    <a:solidFill>
                      <a:srgbClr val="FFFFFF"/>
                    </a:solidFill>
                  </a:rPr>
                  <a:t>Mama mala </a:t>
                </a:r>
                <a14:m>
                  <m:oMath xmlns:m="http://schemas.openxmlformats.org/officeDocument/2006/math">
                    <m:f>
                      <m:fPr>
                        <m:ctrlPr>
                          <a:rPr lang="sk-SK" sz="1500" i="1">
                            <a:solidFill>
                              <a:srgbClr val="FFFFFF"/>
                            </a:solidFill>
                            <a:latin typeface="Cambria Math" panose="02040503050406030204" pitchFamily="18" charset="0"/>
                          </a:rPr>
                        </m:ctrlPr>
                      </m:fPr>
                      <m:num>
                        <m:r>
                          <a:rPr lang="sk-SK" sz="1500" b="0" i="1">
                            <a:solidFill>
                              <a:srgbClr val="FFFFFF"/>
                            </a:solidFill>
                            <a:latin typeface="Cambria Math" panose="02040503050406030204" pitchFamily="18" charset="0"/>
                          </a:rPr>
                          <m:t>84</m:t>
                        </m:r>
                      </m:num>
                      <m:den>
                        <m:r>
                          <a:rPr lang="sk-SK" sz="1500" b="0" i="1">
                            <a:solidFill>
                              <a:srgbClr val="FFFFFF"/>
                            </a:solidFill>
                            <a:latin typeface="Cambria Math" panose="02040503050406030204" pitchFamily="18" charset="0"/>
                          </a:rPr>
                          <m:t>100</m:t>
                        </m:r>
                      </m:den>
                    </m:f>
                  </m:oMath>
                </a14:m>
                <a:r>
                  <a:rPr lang="sk-SK" sz="1500" dirty="0">
                    <a:solidFill>
                      <a:srgbClr val="FFFFFF"/>
                    </a:solidFill>
                  </a:rPr>
                  <a:t> kg soli. Nakladala uhorky. Do každého pohára </a:t>
                </a:r>
              </a:p>
              <a:p>
                <a:pPr marL="0" indent="0">
                  <a:buNone/>
                </a:pPr>
                <a:r>
                  <a:rPr lang="sk-SK" sz="1500" dirty="0">
                    <a:solidFill>
                      <a:srgbClr val="FFFFFF"/>
                    </a:solidFill>
                  </a:rPr>
                  <a:t> vsypala  </a:t>
                </a:r>
                <a14:m>
                  <m:oMath xmlns:m="http://schemas.openxmlformats.org/officeDocument/2006/math">
                    <m:f>
                      <m:fPr>
                        <m:ctrlPr>
                          <a:rPr lang="sk-SK" sz="1500" i="1">
                            <a:solidFill>
                              <a:srgbClr val="FFFFFF"/>
                            </a:solidFill>
                            <a:latin typeface="Cambria Math" panose="02040503050406030204" pitchFamily="18" charset="0"/>
                          </a:rPr>
                        </m:ctrlPr>
                      </m:fPr>
                      <m:num>
                        <m:r>
                          <a:rPr lang="sk-SK" sz="1500" b="0" i="1">
                            <a:solidFill>
                              <a:srgbClr val="FFFFFF"/>
                            </a:solidFill>
                            <a:latin typeface="Cambria Math" panose="02040503050406030204" pitchFamily="18" charset="0"/>
                          </a:rPr>
                          <m:t>2</m:t>
                        </m:r>
                      </m:num>
                      <m:den>
                        <m:r>
                          <a:rPr lang="sk-SK" sz="1500" b="0" i="1">
                            <a:solidFill>
                              <a:srgbClr val="FFFFFF"/>
                            </a:solidFill>
                            <a:latin typeface="Cambria Math" panose="02040503050406030204" pitchFamily="18" charset="0"/>
                          </a:rPr>
                          <m:t>100</m:t>
                        </m:r>
                      </m:den>
                    </m:f>
                  </m:oMath>
                </a14:m>
                <a:r>
                  <a:rPr lang="sk-SK" sz="1500" dirty="0">
                    <a:solidFill>
                      <a:srgbClr val="FFFFFF"/>
                    </a:solidFill>
                  </a:rPr>
                  <a:t> kg soli. Na koľko pohárov jej postačila soľ?</a:t>
                </a:r>
              </a:p>
              <a:p>
                <a:pPr marL="0" indent="0">
                  <a:buNone/>
                </a:pPr>
                <a:endParaRPr lang="pl-PL" sz="1500" dirty="0">
                  <a:solidFill>
                    <a:srgbClr val="FFFFFF"/>
                  </a:solidFill>
                </a:endParaRPr>
              </a:p>
              <a:p>
                <a:pPr marL="0" indent="0">
                  <a:buNone/>
                </a:pPr>
                <a:endParaRPr lang="pl-PL" sz="1500" dirty="0">
                  <a:solidFill>
                    <a:srgbClr val="FFFFFF"/>
                  </a:solidFill>
                </a:endParaRPr>
              </a:p>
              <a:p>
                <a:pPr marL="0" indent="0">
                  <a:buNone/>
                </a:pPr>
                <a:endParaRPr lang="pl-PL" sz="1500" dirty="0">
                  <a:solidFill>
                    <a:srgbClr val="FFFFFF"/>
                  </a:solidFill>
                </a:endParaRPr>
              </a:p>
              <a:p>
                <a:pPr marL="0" indent="0">
                  <a:buNone/>
                </a:pPr>
                <a:endParaRPr lang="pl-PL" sz="1500" dirty="0">
                  <a:solidFill>
                    <a:srgbClr val="FFFFFF"/>
                  </a:solidFill>
                </a:endParaRPr>
              </a:p>
              <a:p>
                <a:pPr marL="0" indent="0">
                  <a:buNone/>
                </a:pPr>
                <a:endParaRPr lang="pl-PL" sz="1500" dirty="0">
                  <a:solidFill>
                    <a:srgbClr val="FFFFFF"/>
                  </a:solidFill>
                </a:endParaRPr>
              </a:p>
              <a:p>
                <a:pPr marL="0" indent="0">
                  <a:buNone/>
                </a:pPr>
                <a:endParaRPr lang="pl-PL" sz="1500" dirty="0">
                  <a:solidFill>
                    <a:srgbClr val="FFFFFF"/>
                  </a:solidFill>
                </a:endParaRPr>
              </a:p>
              <a:p>
                <a:endParaRPr lang="pl-PL" sz="15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a14="http://schemas.microsoft.com/office/drawing/2010/main" xmlns="" id="{F953BA04-5AEE-41DE-B060-87152E88A315}"/>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rotWithShape="0">
                <a:blip r:embed="rId4" cstate="print"/>
                <a:stretch>
                  <a:fillRect l="-1937" t="-835"/>
                </a:stretch>
              </a:blipFill>
            </p:spPr>
            <p:txBody>
              <a:bodyPr/>
              <a:lstStyle/>
              <a:p>
                <a:r>
                  <a:rPr lang="sk-SK">
                    <a:noFill/>
                  </a:rPr>
                  <a:t> </a:t>
                </a:r>
              </a:p>
            </p:txBody>
          </p:sp>
        </mc:Fallback>
      </mc:AlternateContent>
    </p:spTree>
    <p:extLst>
      <p:ext uri="{BB962C8B-B14F-4D97-AF65-F5344CB8AC3E}">
        <p14:creationId xmlns:p14="http://schemas.microsoft.com/office/powerpoint/2010/main" val="25856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7172" name="Picture 4" descr="Dowiedz Się Więcej, Szkoła, Student">
            <a:extLst>
              <a:ext uri="{FF2B5EF4-FFF2-40B4-BE49-F238E27FC236}">
                <a16:creationId xmlns:a16="http://schemas.microsoft.com/office/drawing/2014/main" xmlns="" id="{D1A5646B-F30B-48A2-A88E-89CD819444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251982" y="1770977"/>
            <a:ext cx="3294253" cy="329425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39483CA0-A703-432B-8F2D-6D9F7DDC9C78}"/>
              </a:ext>
            </a:extLst>
          </p:cNvPr>
          <p:cNvSpPr>
            <a:spLocks noGrp="1"/>
          </p:cNvSpPr>
          <p:nvPr>
            <p:ph type="title"/>
          </p:nvPr>
        </p:nvSpPr>
        <p:spPr>
          <a:xfrm>
            <a:off x="1097280" y="516835"/>
            <a:ext cx="5977937" cy="1666501"/>
          </a:xfrm>
        </p:spPr>
        <p:txBody>
          <a:bodyPr>
            <a:normAutofit/>
          </a:bodyPr>
          <a:lstStyle/>
          <a:p>
            <a:r>
              <a:rPr lang="pl-PL" sz="4000" b="1" dirty="0">
                <a:solidFill>
                  <a:srgbClr val="FFFFFF"/>
                </a:solidFill>
              </a:rPr>
              <a:t>PROCES – 2. HODINA</a:t>
            </a:r>
            <a:endParaRPr lang="pl-PL" sz="4000" dirty="0">
              <a:solidFill>
                <a:srgbClr val="FFFFFF"/>
              </a:solidFill>
            </a:endParaRPr>
          </a:p>
        </p:txBody>
      </p:sp>
      <p:sp>
        <p:nvSpPr>
          <p:cNvPr id="3" name="Symbol zastępczy zawartości 2">
            <a:extLst>
              <a:ext uri="{FF2B5EF4-FFF2-40B4-BE49-F238E27FC236}">
                <a16:creationId xmlns:a16="http://schemas.microsoft.com/office/drawing/2014/main" xmlns="" id="{868462B7-D27B-4F58-BF96-E8BCD9892EE8}"/>
              </a:ext>
            </a:extLst>
          </p:cNvPr>
          <p:cNvSpPr>
            <a:spLocks noGrp="1"/>
          </p:cNvSpPr>
          <p:nvPr>
            <p:ph idx="1"/>
          </p:nvPr>
        </p:nvSpPr>
        <p:spPr>
          <a:xfrm>
            <a:off x="1097279" y="2236304"/>
            <a:ext cx="5977938" cy="3652667"/>
          </a:xfrm>
        </p:spPr>
        <p:txBody>
          <a:bodyPr>
            <a:normAutofit/>
          </a:bodyPr>
          <a:lstStyle/>
          <a:p>
            <a:r>
              <a:rPr lang="sk-SK" sz="1400" dirty="0">
                <a:solidFill>
                  <a:srgbClr val="FFFFFF"/>
                </a:solidFill>
              </a:rPr>
              <a:t>Milí žiaci!</a:t>
            </a:r>
          </a:p>
          <a:p>
            <a:r>
              <a:rPr lang="sk-SK" sz="1400" dirty="0">
                <a:solidFill>
                  <a:srgbClr val="FFFFFF"/>
                </a:solidFill>
              </a:rPr>
              <a:t>Keď ste už úspešne ukončili prvú etapu, vstúpte do druhej etapy, ktorá bude trošku ťažšia, ale určite si s ňou poradíte. V prípade problémov sa môžete poradiť s učiteľom – on určite odpovie na Vaše otázky.</a:t>
            </a:r>
          </a:p>
          <a:p>
            <a:r>
              <a:rPr lang="sk-SK" sz="1400" dirty="0">
                <a:solidFill>
                  <a:srgbClr val="FFFFFF"/>
                </a:solidFill>
              </a:rPr>
              <a:t>V prvej etape ste riešili 6 úloh, ktoré obsahovali</a:t>
            </a:r>
            <a:r>
              <a:rPr lang="pl-PL" sz="1400" dirty="0">
                <a:solidFill>
                  <a:srgbClr val="FFFFFF"/>
                </a:solidFill>
              </a:rPr>
              <a:t>:</a:t>
            </a:r>
          </a:p>
          <a:p>
            <a:r>
              <a:rPr lang="pl-PL" sz="1400" dirty="0">
                <a:solidFill>
                  <a:srgbClr val="FFFFFF"/>
                </a:solidFill>
              </a:rPr>
              <a:t> - </a:t>
            </a:r>
            <a:r>
              <a:rPr lang="sk-SK" sz="1400" dirty="0">
                <a:solidFill>
                  <a:srgbClr val="FFFFFF"/>
                </a:solidFill>
              </a:rPr>
              <a:t>sčítavanie a odčítavanie zlomkov s rovnakým menovateľom ( </a:t>
            </a:r>
            <a:r>
              <a:rPr lang="sk-SK" sz="1400" b="1" kern="1200" dirty="0">
                <a:solidFill>
                  <a:srgbClr val="FFFFFF"/>
                </a:solidFill>
              </a:rPr>
              <a:t>2 </a:t>
            </a:r>
            <a:r>
              <a:rPr lang="sk-SK" sz="1400" dirty="0">
                <a:solidFill>
                  <a:srgbClr val="FFFFFF"/>
                </a:solidFill>
              </a:rPr>
              <a:t>úlohy),</a:t>
            </a:r>
          </a:p>
          <a:p>
            <a:r>
              <a:rPr lang="sk-SK" sz="1400" dirty="0">
                <a:solidFill>
                  <a:srgbClr val="FFFFFF"/>
                </a:solidFill>
              </a:rPr>
              <a:t> - sčítavanie a odčítavanie zlomkov s rôznymi menovateľmi ( </a:t>
            </a:r>
            <a:r>
              <a:rPr lang="sk-SK" sz="1400" b="1" kern="1200" dirty="0">
                <a:solidFill>
                  <a:srgbClr val="FFFFFF"/>
                </a:solidFill>
              </a:rPr>
              <a:t>2</a:t>
            </a:r>
            <a:r>
              <a:rPr lang="sk-SK" sz="1400" dirty="0">
                <a:solidFill>
                  <a:srgbClr val="FFFFFF"/>
                </a:solidFill>
              </a:rPr>
              <a:t> úlohy),</a:t>
            </a:r>
          </a:p>
          <a:p>
            <a:r>
              <a:rPr lang="sk-SK" sz="1400" dirty="0">
                <a:solidFill>
                  <a:srgbClr val="FFFFFF"/>
                </a:solidFill>
              </a:rPr>
              <a:t> - násobenie a delenie zlomkov ( </a:t>
            </a:r>
            <a:r>
              <a:rPr lang="sk-SK" sz="1400" b="1" kern="1200" dirty="0">
                <a:solidFill>
                  <a:srgbClr val="FFFFFF"/>
                </a:solidFill>
              </a:rPr>
              <a:t>2</a:t>
            </a:r>
            <a:r>
              <a:rPr lang="sk-SK" sz="1400" dirty="0">
                <a:solidFill>
                  <a:srgbClr val="FFFFFF"/>
                </a:solidFill>
              </a:rPr>
              <a:t> úlohy).</a:t>
            </a:r>
          </a:p>
          <a:p>
            <a:r>
              <a:rPr lang="sk-SK" sz="1400" dirty="0">
                <a:solidFill>
                  <a:srgbClr val="FFFFFF"/>
                </a:solidFill>
              </a:rPr>
              <a:t>Vašou úlohou bude pripraviť ďalších 6 úloh. Nezabúdajte na to, čo by ste v rámci nich mali so zlomkami robiť. Budete využívať pomocné ilustrácie, ktoré Vám čiastočne napovedia obsah úlohy.</a:t>
            </a:r>
          </a:p>
          <a:p>
            <a:r>
              <a:rPr lang="sk-SK" sz="1400" dirty="0">
                <a:solidFill>
                  <a:srgbClr val="FFFFFF"/>
                </a:solidFill>
              </a:rPr>
              <a:t>Po pripravení je potrebné úlohu aj správne vyriešiť</a:t>
            </a:r>
            <a:r>
              <a:rPr lang="pl-PL" sz="1400" dirty="0">
                <a:solidFill>
                  <a:srgbClr val="FFFFFF"/>
                </a:solidFill>
              </a:rPr>
              <a:t>.</a:t>
            </a:r>
          </a:p>
        </p:txBody>
      </p:sp>
    </p:spTree>
    <p:extLst>
      <p:ext uri="{BB962C8B-B14F-4D97-AF65-F5344CB8AC3E}">
        <p14:creationId xmlns:p14="http://schemas.microsoft.com/office/powerpoint/2010/main" val="48407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18D54B-9367-4C8B-8C25-0F50868275D4}"/>
              </a:ext>
            </a:extLst>
          </p:cNvPr>
          <p:cNvSpPr>
            <a:spLocks noGrp="1"/>
          </p:cNvSpPr>
          <p:nvPr>
            <p:ph type="title"/>
          </p:nvPr>
        </p:nvSpPr>
        <p:spPr>
          <a:xfrm>
            <a:off x="1097280" y="286604"/>
            <a:ext cx="10058400" cy="716256"/>
          </a:xfrm>
        </p:spPr>
        <p:txBody>
          <a:bodyPr>
            <a:normAutofit/>
          </a:bodyPr>
          <a:lstStyle/>
          <a:p>
            <a:r>
              <a:rPr lang="pl-PL" b="1" dirty="0">
                <a:solidFill>
                  <a:srgbClr val="002060"/>
                </a:solidFill>
              </a:rPr>
              <a:t>PROCES – 2. HODINA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xmlns="" id="{2487D037-7488-405C-A514-FE622F0614BB}"/>
                  </a:ext>
                </a:extLst>
              </p:cNvPr>
              <p:cNvSpPr>
                <a:spLocks noGrp="1"/>
              </p:cNvSpPr>
              <p:nvPr>
                <p:ph idx="1"/>
              </p:nvPr>
            </p:nvSpPr>
            <p:spPr>
              <a:xfrm>
                <a:off x="527630" y="1002859"/>
                <a:ext cx="11943132" cy="5264775"/>
              </a:xfrm>
            </p:spPr>
            <p:txBody>
              <a:bodyPr>
                <a:normAutofit/>
              </a:bodyPr>
              <a:lstStyle/>
              <a:p>
                <a:r>
                  <a:rPr lang="pl-PL" dirty="0"/>
                  <a:t>PRÍKLAD</a:t>
                </a:r>
              </a:p>
              <a:p>
                <a:r>
                  <a:rPr lang="sk-SK" dirty="0"/>
                  <a:t>Sčítavanie zlomkov s rovnakým menovateľom</a:t>
                </a:r>
              </a:p>
              <a:p>
                <a14:m>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3</m:t>
                        </m:r>
                      </m:num>
                      <m:den>
                        <m:r>
                          <a:rPr lang="pl-PL" b="0" i="1" smtClean="0">
                            <a:latin typeface="Cambria Math" panose="02040503050406030204" pitchFamily="18" charset="0"/>
                          </a:rPr>
                          <m:t>4</m:t>
                        </m:r>
                      </m:den>
                    </m:f>
                  </m:oMath>
                </a14:m>
                <a:r>
                  <a:rPr lang="pl-PL" dirty="0"/>
                  <a:t> kg,  </a:t>
                </a:r>
                <a14:m>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5</m:t>
                        </m:r>
                      </m:num>
                      <m:den>
                        <m:r>
                          <a:rPr lang="pl-PL" b="0" i="1" smtClean="0">
                            <a:latin typeface="Cambria Math" panose="02040503050406030204" pitchFamily="18" charset="0"/>
                          </a:rPr>
                          <m:t>4</m:t>
                        </m:r>
                      </m:den>
                    </m:f>
                  </m:oMath>
                </a14:m>
                <a:r>
                  <a:rPr lang="pl-PL" dirty="0"/>
                  <a:t> kg</a:t>
                </a:r>
              </a:p>
              <a:p>
                <a:endParaRPr lang="pl-PL" dirty="0"/>
              </a:p>
              <a:p>
                <a:endParaRPr lang="pl-PL" dirty="0"/>
              </a:p>
              <a:p>
                <a:endParaRPr lang="pl-PL" dirty="0"/>
              </a:p>
              <a:p>
                <a:endParaRPr lang="pl-PL" dirty="0"/>
              </a:p>
              <a:p>
                <a:pPr marL="0" indent="0">
                  <a:buNone/>
                </a:pPr>
                <a:endParaRPr lang="pl-PL" dirty="0"/>
              </a:p>
              <a:p>
                <a:pPr marL="0" indent="0">
                  <a:buNone/>
                </a:pPr>
                <a:r>
                  <a:rPr lang="sk-SK" dirty="0"/>
                  <a:t>Príklad úlohy</a:t>
                </a:r>
                <a:r>
                  <a:rPr lang="sk-SK" dirty="0">
                    <a:solidFill>
                      <a:schemeClr val="tx1"/>
                    </a:solidFill>
                  </a:rPr>
                  <a:t>:</a:t>
                </a:r>
                <a:r>
                  <a:rPr lang="sk-SK" dirty="0">
                    <a:solidFill>
                      <a:srgbClr val="FF0000"/>
                    </a:solidFill>
                  </a:rPr>
                  <a:t> </a:t>
                </a:r>
                <a:r>
                  <a:rPr lang="pl-PL" dirty="0">
                    <a:solidFill>
                      <a:srgbClr val="FF0000"/>
                    </a:solidFill>
                  </a:rPr>
                  <a:t>O</a:t>
                </a:r>
                <a14:m>
                  <m:oMath xmlns:m="http://schemas.openxmlformats.org/officeDocument/2006/math">
                    <m:r>
                      <a:rPr lang="sk-SK" b="0" i="0" smtClean="0">
                        <a:solidFill>
                          <a:srgbClr val="FF0000"/>
                        </a:solidFill>
                        <a:latin typeface="Cambria Math" panose="02040503050406030204" pitchFamily="18" charset="0"/>
                      </a:rPr>
                      <m:t>ľ</m:t>
                    </m:r>
                    <m:r>
                      <m:rPr>
                        <m:sty m:val="p"/>
                      </m:rPr>
                      <a:rPr lang="sk-SK" b="0" i="0" smtClean="0">
                        <a:solidFill>
                          <a:srgbClr val="FF0000"/>
                        </a:solidFill>
                        <a:latin typeface="Cambria Math" panose="02040503050406030204" pitchFamily="18" charset="0"/>
                      </a:rPr>
                      <m:t>ga</m:t>
                    </m:r>
                    <m:r>
                      <a:rPr lang="sk-SK" b="0" i="0" smtClean="0">
                        <a:solidFill>
                          <a:srgbClr val="FF0000"/>
                        </a:solidFill>
                        <a:latin typeface="Cambria Math" panose="02040503050406030204" pitchFamily="18" charset="0"/>
                      </a:rPr>
                      <m:t> </m:t>
                    </m:r>
                    <m:r>
                      <m:rPr>
                        <m:sty m:val="p"/>
                      </m:rPr>
                      <a:rPr lang="sk-SK" b="0" i="0" smtClean="0">
                        <a:solidFill>
                          <a:srgbClr val="FF0000"/>
                        </a:solidFill>
                        <a:latin typeface="Cambria Math" panose="02040503050406030204" pitchFamily="18" charset="0"/>
                      </a:rPr>
                      <m:t>mala</m:t>
                    </m:r>
                    <m:r>
                      <a:rPr lang="sk-SK" b="0" i="0" smtClean="0">
                        <a:solidFill>
                          <a:srgbClr val="FF0000"/>
                        </a:solidFill>
                        <a:latin typeface="Cambria Math" panose="02040503050406030204" pitchFamily="18" charset="0"/>
                      </a:rPr>
                      <m:t> </m:t>
                    </m:r>
                    <m:f>
                      <m:fPr>
                        <m:ctrlPr>
                          <a:rPr lang="pl-PL" i="1" smtClean="0">
                            <a:solidFill>
                              <a:srgbClr val="FF0000"/>
                            </a:solidFill>
                            <a:latin typeface="Cambria Math" panose="02040503050406030204" pitchFamily="18" charset="0"/>
                          </a:rPr>
                        </m:ctrlPr>
                      </m:fPr>
                      <m:num>
                        <m:r>
                          <a:rPr lang="pl-PL" b="0" i="1" smtClean="0">
                            <a:solidFill>
                              <a:srgbClr val="FF0000"/>
                            </a:solidFill>
                            <a:latin typeface="Cambria Math" panose="02040503050406030204" pitchFamily="18" charset="0"/>
                          </a:rPr>
                          <m:t>3</m:t>
                        </m:r>
                      </m:num>
                      <m:den>
                        <m:r>
                          <a:rPr lang="pl-PL" b="0" i="1" smtClean="0">
                            <a:solidFill>
                              <a:srgbClr val="FF0000"/>
                            </a:solidFill>
                            <a:latin typeface="Cambria Math" panose="02040503050406030204" pitchFamily="18" charset="0"/>
                          </a:rPr>
                          <m:t>4</m:t>
                        </m:r>
                      </m:den>
                    </m:f>
                  </m:oMath>
                </a14:m>
                <a:r>
                  <a:rPr lang="pl-PL" dirty="0">
                    <a:solidFill>
                      <a:srgbClr val="FF0000"/>
                    </a:solidFill>
                  </a:rPr>
                  <a:t> kg </a:t>
                </a:r>
                <a:r>
                  <a:rPr lang="pl-PL" dirty="0" err="1">
                    <a:solidFill>
                      <a:srgbClr val="FF0000"/>
                    </a:solidFill>
                  </a:rPr>
                  <a:t>jabĺk</a:t>
                </a:r>
                <a:r>
                  <a:rPr lang="pl-PL" dirty="0">
                    <a:solidFill>
                      <a:srgbClr val="FF0000"/>
                    </a:solidFill>
                  </a:rPr>
                  <a:t> a </a:t>
                </a:r>
                <a14:m>
                  <m:oMath xmlns:m="http://schemas.openxmlformats.org/officeDocument/2006/math">
                    <m:f>
                      <m:fPr>
                        <m:ctrlPr>
                          <a:rPr lang="pl-PL" i="1" smtClean="0">
                            <a:solidFill>
                              <a:srgbClr val="FF0000"/>
                            </a:solidFill>
                            <a:latin typeface="Cambria Math" panose="02040503050406030204" pitchFamily="18" charset="0"/>
                          </a:rPr>
                        </m:ctrlPr>
                      </m:fPr>
                      <m:num>
                        <m:r>
                          <a:rPr lang="pl-PL" b="0" i="1" smtClean="0">
                            <a:solidFill>
                              <a:srgbClr val="FF0000"/>
                            </a:solidFill>
                            <a:latin typeface="Cambria Math" panose="02040503050406030204" pitchFamily="18" charset="0"/>
                          </a:rPr>
                          <m:t>5</m:t>
                        </m:r>
                      </m:num>
                      <m:den>
                        <m:r>
                          <a:rPr lang="pl-PL" b="0" i="1" smtClean="0">
                            <a:solidFill>
                              <a:srgbClr val="FF0000"/>
                            </a:solidFill>
                            <a:latin typeface="Cambria Math" panose="02040503050406030204" pitchFamily="18" charset="0"/>
                          </a:rPr>
                          <m:t>4</m:t>
                        </m:r>
                      </m:den>
                    </m:f>
                  </m:oMath>
                </a14:m>
                <a:r>
                  <a:rPr lang="pl-PL" dirty="0">
                    <a:solidFill>
                      <a:srgbClr val="FF0000"/>
                    </a:solidFill>
                  </a:rPr>
                  <a:t> kg </a:t>
                </a:r>
                <a:r>
                  <a:rPr lang="sk-SK" dirty="0">
                    <a:solidFill>
                      <a:srgbClr val="FF0000"/>
                    </a:solidFill>
                  </a:rPr>
                  <a:t>hrušiek. Koľko ovocia spolu mala Oľga?</a:t>
                </a:r>
              </a:p>
              <a:p>
                <a:pPr marL="0" indent="0">
                  <a:buNone/>
                </a:pPr>
                <a:r>
                  <a:rPr lang="sk-SK" dirty="0">
                    <a:solidFill>
                      <a:schemeClr val="tx1"/>
                    </a:solidFill>
                  </a:rPr>
                  <a:t>Riešenie: </a:t>
                </a:r>
                <a14:m>
                  <m:oMath xmlns:m="http://schemas.openxmlformats.org/officeDocument/2006/math">
                    <m:f>
                      <m:fPr>
                        <m:ctrlPr>
                          <a:rPr lang="sk-SK" i="1">
                            <a:solidFill>
                              <a:srgbClr val="FF0000"/>
                            </a:solidFill>
                            <a:latin typeface="Cambria Math" panose="02040503050406030204" pitchFamily="18" charset="0"/>
                          </a:rPr>
                        </m:ctrlPr>
                      </m:fPr>
                      <m:num>
                        <m:r>
                          <a:rPr lang="sk-SK" i="1">
                            <a:solidFill>
                              <a:srgbClr val="FF0000"/>
                            </a:solidFill>
                            <a:latin typeface="Cambria Math" panose="02040503050406030204" pitchFamily="18" charset="0"/>
                          </a:rPr>
                          <m:t>3</m:t>
                        </m:r>
                      </m:num>
                      <m:den>
                        <m:r>
                          <a:rPr lang="sk-SK" i="1">
                            <a:solidFill>
                              <a:srgbClr val="FF0000"/>
                            </a:solidFill>
                            <a:latin typeface="Cambria Math" panose="02040503050406030204" pitchFamily="18" charset="0"/>
                          </a:rPr>
                          <m:t>4</m:t>
                        </m:r>
                      </m:den>
                    </m:f>
                  </m:oMath>
                </a14:m>
                <a:r>
                  <a:rPr lang="sk-SK" dirty="0">
                    <a:solidFill>
                      <a:srgbClr val="FF0000"/>
                    </a:solidFill>
                  </a:rPr>
                  <a:t> + </a:t>
                </a:r>
                <a14:m>
                  <m:oMath xmlns:m="http://schemas.openxmlformats.org/officeDocument/2006/math">
                    <m:f>
                      <m:fPr>
                        <m:ctrlPr>
                          <a:rPr lang="sk-SK" i="1">
                            <a:solidFill>
                              <a:srgbClr val="FF0000"/>
                            </a:solidFill>
                            <a:latin typeface="Cambria Math" panose="02040503050406030204" pitchFamily="18" charset="0"/>
                          </a:rPr>
                        </m:ctrlPr>
                      </m:fPr>
                      <m:num>
                        <m:r>
                          <a:rPr lang="sk-SK" i="1">
                            <a:solidFill>
                              <a:srgbClr val="FF0000"/>
                            </a:solidFill>
                            <a:latin typeface="Cambria Math" panose="02040503050406030204" pitchFamily="18" charset="0"/>
                          </a:rPr>
                          <m:t>5</m:t>
                        </m:r>
                      </m:num>
                      <m:den>
                        <m:r>
                          <a:rPr lang="sk-SK" i="1">
                            <a:solidFill>
                              <a:srgbClr val="FF0000"/>
                            </a:solidFill>
                            <a:latin typeface="Cambria Math" panose="02040503050406030204" pitchFamily="18" charset="0"/>
                          </a:rPr>
                          <m:t>4</m:t>
                        </m:r>
                      </m:den>
                    </m:f>
                  </m:oMath>
                </a14:m>
                <a:r>
                  <a:rPr lang="sk-SK" dirty="0">
                    <a:solidFill>
                      <a:srgbClr val="FF0000"/>
                    </a:solidFill>
                  </a:rPr>
                  <a:t> = </a:t>
                </a:r>
                <a14:m>
                  <m:oMath xmlns:m="http://schemas.openxmlformats.org/officeDocument/2006/math">
                    <m:f>
                      <m:fPr>
                        <m:ctrlPr>
                          <a:rPr lang="sk-SK" i="1">
                            <a:solidFill>
                              <a:srgbClr val="FF0000"/>
                            </a:solidFill>
                            <a:latin typeface="Cambria Math" panose="02040503050406030204" pitchFamily="18" charset="0"/>
                          </a:rPr>
                        </m:ctrlPr>
                      </m:fPr>
                      <m:num>
                        <m:r>
                          <a:rPr lang="sk-SK" b="0" i="1" smtClean="0">
                            <a:solidFill>
                              <a:srgbClr val="FF0000"/>
                            </a:solidFill>
                            <a:latin typeface="Cambria Math" panose="02040503050406030204" pitchFamily="18" charset="0"/>
                          </a:rPr>
                          <m:t>8</m:t>
                        </m:r>
                      </m:num>
                      <m:den>
                        <m:r>
                          <a:rPr lang="sk-SK" i="1">
                            <a:solidFill>
                              <a:srgbClr val="FF0000"/>
                            </a:solidFill>
                            <a:latin typeface="Cambria Math" panose="02040503050406030204" pitchFamily="18" charset="0"/>
                          </a:rPr>
                          <m:t>4</m:t>
                        </m:r>
                      </m:den>
                    </m:f>
                  </m:oMath>
                </a14:m>
                <a:r>
                  <a:rPr lang="sk-SK" dirty="0">
                    <a:solidFill>
                      <a:srgbClr val="FF0000"/>
                    </a:solidFill>
                  </a:rPr>
                  <a:t> = 2</a:t>
                </a:r>
              </a:p>
              <a:p>
                <a:pPr marL="0" indent="0">
                  <a:buNone/>
                </a:pPr>
                <a:r>
                  <a:rPr lang="sk-SK" dirty="0"/>
                  <a:t>Odpoveď</a:t>
                </a:r>
                <a:r>
                  <a:rPr lang="sk-SK" dirty="0">
                    <a:solidFill>
                      <a:srgbClr val="FF0000"/>
                    </a:solidFill>
                  </a:rPr>
                  <a:t>: Oľga mala spolu 2 kg ovocia</a:t>
                </a:r>
                <a:r>
                  <a:rPr lang="pl-PL" dirty="0">
                    <a:solidFill>
                      <a:srgbClr val="FF0000"/>
                    </a:solidFill>
                  </a:rPr>
                  <a:t>.</a:t>
                </a:r>
              </a:p>
            </p:txBody>
          </p:sp>
        </mc:Choice>
        <mc:Fallback xmlns="">
          <p:sp>
            <p:nvSpPr>
              <p:cNvPr id="3" name="Symbol zastępczy zawartości 2">
                <a:extLst>
                  <a:ext uri="{FF2B5EF4-FFF2-40B4-BE49-F238E27FC236}">
                    <a16:creationId xmlns:a16="http://schemas.microsoft.com/office/drawing/2014/main" xmlns:a14="http://schemas.microsoft.com/office/drawing/2010/main" xmlns="" id="{2487D037-7488-405C-A514-FE622F0614BB}"/>
                  </a:ext>
                </a:extLst>
              </p:cNvPr>
              <p:cNvSpPr>
                <a:spLocks noGrp="1" noRot="1" noChangeAspect="1" noMove="1" noResize="1" noEditPoints="1" noAdjustHandles="1" noChangeArrowheads="1" noChangeShapeType="1" noTextEdit="1"/>
              </p:cNvSpPr>
              <p:nvPr>
                <p:ph idx="1"/>
              </p:nvPr>
            </p:nvSpPr>
            <p:spPr>
              <a:xfrm>
                <a:off x="527630" y="1002859"/>
                <a:ext cx="11943132" cy="5264775"/>
              </a:xfrm>
              <a:blipFill rotWithShape="0">
                <a:blip r:embed="rId2" cstate="print"/>
                <a:stretch>
                  <a:fillRect l="-1327" t="-1275" b="-1738"/>
                </a:stretch>
              </a:blipFill>
            </p:spPr>
            <p:txBody>
              <a:bodyPr/>
              <a:lstStyle/>
              <a:p>
                <a:r>
                  <a:rPr lang="sk-SK">
                    <a:noFill/>
                  </a:rPr>
                  <a:t> </a:t>
                </a:r>
              </a:p>
            </p:txBody>
          </p:sp>
        </mc:Fallback>
      </mc:AlternateContent>
      <p:sp>
        <p:nvSpPr>
          <p:cNvPr id="9" name="pole tekstowe 8">
            <a:extLst>
              <a:ext uri="{FF2B5EF4-FFF2-40B4-BE49-F238E27FC236}">
                <a16:creationId xmlns:a16="http://schemas.microsoft.com/office/drawing/2014/main" xmlns="" id="{9EA0FA7E-7370-4552-9015-378E3AFDC9D4}"/>
              </a:ext>
            </a:extLst>
          </p:cNvPr>
          <p:cNvSpPr txBox="1"/>
          <p:nvPr/>
        </p:nvSpPr>
        <p:spPr>
          <a:xfrm>
            <a:off x="5637229" y="2974156"/>
            <a:ext cx="65" cy="276999"/>
          </a:xfrm>
          <a:prstGeom prst="rect">
            <a:avLst/>
          </a:prstGeom>
          <a:noFill/>
        </p:spPr>
        <p:txBody>
          <a:bodyPr wrap="none" lIns="0" tIns="0" rIns="0" bIns="0" rtlCol="0">
            <a:spAutoFit/>
          </a:bodyPr>
          <a:lstStyle/>
          <a:p>
            <a:endParaRPr lang="pl-PL" dirty="0"/>
          </a:p>
        </p:txBody>
      </p:sp>
      <p:pic>
        <p:nvPicPr>
          <p:cNvPr id="8194" name="Picture 2" descr="Gruszki, Owoców, Witaminy, Owoce">
            <a:extLst>
              <a:ext uri="{FF2B5EF4-FFF2-40B4-BE49-F238E27FC236}">
                <a16:creationId xmlns:a16="http://schemas.microsoft.com/office/drawing/2014/main" xmlns="" id="{A3D01707-5903-44FC-947D-E1898A15B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626" y="2614920"/>
            <a:ext cx="2441359" cy="17368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abłka, Kosz Pełen, Zestaw, Przyciąć">
            <a:extLst>
              <a:ext uri="{FF2B5EF4-FFF2-40B4-BE49-F238E27FC236}">
                <a16:creationId xmlns:a16="http://schemas.microsoft.com/office/drawing/2014/main" xmlns="" id="{A35356CD-444B-4FFF-91C7-CCCFFA63ED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9767" y="2614920"/>
            <a:ext cx="2352583" cy="183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31725"/>
      </p:ext>
    </p:extLst>
  </p:cSld>
  <p:clrMapOvr>
    <a:masterClrMapping/>
  </p:clrMapOvr>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909</TotalTime>
  <Words>749</Words>
  <Application>Microsoft Office PowerPoint</Application>
  <PresentationFormat>Panoramiczny</PresentationFormat>
  <Paragraphs>170</Paragraphs>
  <Slides>21</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21</vt:i4>
      </vt:variant>
    </vt:vector>
  </HeadingPairs>
  <TitlesOfParts>
    <vt:vector size="31" baseType="lpstr">
      <vt:lpstr>Calibri</vt:lpstr>
      <vt:lpstr>Calibri Light</vt:lpstr>
      <vt:lpstr>Cambria Math</vt:lpstr>
      <vt:lpstr>Cilibri</vt:lpstr>
      <vt:lpstr>Lucida Sans Unicode</vt:lpstr>
      <vt:lpstr>Mangal</vt:lpstr>
      <vt:lpstr>Times New Roman</vt:lpstr>
      <vt:lpstr>Trebuchet MS</vt:lpstr>
      <vt:lpstr>Wingdings</vt:lpstr>
      <vt:lpstr>Retrospekcja</vt:lpstr>
      <vt:lpstr>                                                                       STRETNUTIE  SO ZLOMKAMI WEB QUEST URČENÝ PRE ŽIAKOV ZÁKLADNÝCH ŠKÔL  AKO POMÔCKA NA HODINÁCH MATEMATIKY ( upevnenie vedomostí o zlomkoch) AUTOR: SABINA FOLWARSKA </vt:lpstr>
      <vt:lpstr>ÚVOD</vt:lpstr>
      <vt:lpstr>ÚVOD</vt:lpstr>
      <vt:lpstr>ÚLOHA</vt:lpstr>
      <vt:lpstr>PROCES – 1. HODINA</vt:lpstr>
      <vt:lpstr>PROCES – 1. HODINA</vt:lpstr>
      <vt:lpstr>PROCES – 1. HODINA</vt:lpstr>
      <vt:lpstr>PROCES – 2. HODINA</vt:lpstr>
      <vt:lpstr>PROCES – 2. HODINA</vt:lpstr>
      <vt:lpstr>PROCES – 2. HODINA</vt:lpstr>
      <vt:lpstr>PROCES – 2. HODINA</vt:lpstr>
      <vt:lpstr>PROCES – 2. HODINA</vt:lpstr>
      <vt:lpstr>PROCES – 2. HODINA</vt:lpstr>
      <vt:lpstr>PROCES – 3. HODINA</vt:lpstr>
      <vt:lpstr>PROCES – 3. HODINA</vt:lpstr>
      <vt:lpstr>ZDROJE</vt:lpstr>
      <vt:lpstr>HODNOTENIE</vt:lpstr>
      <vt:lpstr>HODNOTENIE</vt:lpstr>
      <vt:lpstr>ZÁVER</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Z UŁAMKAMI</dc:title>
  <dc:creator>Sabina Folwarska</dc:creator>
  <cp:lastModifiedBy>Anna Basta</cp:lastModifiedBy>
  <cp:revision>70</cp:revision>
  <dcterms:created xsi:type="dcterms:W3CDTF">2017-08-21T07:21:17Z</dcterms:created>
  <dcterms:modified xsi:type="dcterms:W3CDTF">2020-01-14T12:36:15Z</dcterms:modified>
</cp:coreProperties>
</file>