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7" r:id="rId9"/>
    <p:sldId id="269" r:id="rId10"/>
    <p:sldId id="270" r:id="rId11"/>
    <p:sldId id="272" r:id="rId12"/>
    <p:sldId id="274" r:id="rId13"/>
    <p:sldId id="276" r:id="rId14"/>
    <p:sldId id="278" r:id="rId15"/>
    <p:sldId id="280" r:id="rId16"/>
    <p:sldId id="282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A1A2-970F-43C4-AF86-9E4D682F68BE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D55DA-DABB-4831-93BB-00E7E130718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19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77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8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30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8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1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8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6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45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64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5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E0F456-7E9A-45FB-8D18-0F638A250138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D0D633-DC82-4925-AAED-5B95E3AEF2C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0526" y="378823"/>
            <a:ext cx="10528663" cy="3946290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Znam i stosuję zasady savoir-vivre’u!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8827719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WEBQUEST JEST PRZEZNACZONY DLA KLAS SZKOŁY POLICEALNEJ O KIERUNKU ADMINISTRACYJNYM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880" y="4807131"/>
            <a:ext cx="2865120" cy="1502228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37" y="328251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41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912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Tx/>
              <a:buFont typeface="+mj-lt"/>
              <a:buAutoNum type="arabicParenR" startAt="7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Pamiętajcie, aby Wasza praca była staranna i  estetyczna, zawierała elementy graficzne, zachęcała do zapoznania się z jej treścią.</a:t>
            </a:r>
          </a:p>
          <a:p>
            <a:pPr marL="514350" indent="-514350">
              <a:buClrTx/>
              <a:buFont typeface="+mj-lt"/>
              <a:buAutoNum type="arabicParenR" startAt="8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Starajcie się należycie wykonać powierzone Wam zadania. Każdy z Was powinien pracować na wspólny efekt końcowy. </a:t>
            </a:r>
          </a:p>
          <a:p>
            <a:pPr marL="514350" indent="-514350">
              <a:buClrTx/>
              <a:buFont typeface="+mj-lt"/>
              <a:buAutoNum type="arabicParenR" startAt="9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 zakończeniu pracy zaprezentujcie jej efekty Waszym kolegom i nauczycielowi. Odpowiedzcie na ewentualne ich pytania. Podzielcie się swoimi uwagami.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7771" y="0"/>
            <a:ext cx="2264229" cy="1737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3463" t="11101" r="3554" b="12331"/>
          <a:stretch/>
        </p:blipFill>
        <p:spPr>
          <a:xfrm>
            <a:off x="6074229" y="1"/>
            <a:ext cx="312202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834" y="273541"/>
            <a:ext cx="10058400" cy="94130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206" y="1698175"/>
            <a:ext cx="11129555" cy="4571998"/>
          </a:xfrm>
        </p:spPr>
        <p:txBody>
          <a:bodyPr>
            <a:noAutofit/>
          </a:bodyPr>
          <a:lstStyle/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http://bezowijania.com/najwazniejsze-zasady-savoir-vivre-w-biznesie</a:t>
            </a: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https://businessinsider.com.pl/lifestyle/savoir-vivre/zasady-savoir-vivre-w-biznesie/hvsrjw7</a:t>
            </a: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https://renatawrona.pl/etykieta-biznesu-savoir-vivre-w-biznesie/</a:t>
            </a: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https://www.slaskibiznes.pl/wiadomosci,savoir-vivre-w-biznesie-czyli-co-kazdy-przedsiebiorca-wiedziec-powinien,wia5-8-1844.html</a:t>
            </a:r>
          </a:p>
          <a:p>
            <a:r>
              <a:rPr lang="pl-PL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https://biurowerewolucje.pl/biurowy-savoir-vivre/</a:t>
            </a:r>
            <a:endParaRPr lang="pl-PL" sz="2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http://businessandprestige.pl/spotkanie-biznesowe-w-restauracji/</a:t>
            </a: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https://www.niepoddawajsie.pl/jak-zachowywac-sie-w-restauracji-zasady-savoir-vivre/</a:t>
            </a: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https://www.humanskills.pl/business-lunch-jak-zachowac-sie-przy-stole/</a:t>
            </a:r>
          </a:p>
          <a:p>
            <a:r>
              <a:rPr lang="pl-PL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5546" y="0"/>
            <a:ext cx="2619375" cy="16981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/>
          <a:srcRect l="4038" r="5590"/>
          <a:stretch/>
        </p:blipFill>
        <p:spPr>
          <a:xfrm>
            <a:off x="5337876" y="0"/>
            <a:ext cx="3801292" cy="16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5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noFill/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09006" y="548642"/>
          <a:ext cx="11721737" cy="568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76759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Praca wyróżniająca się.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45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72518"/>
              </p:ext>
            </p:extLst>
          </p:nvPr>
        </p:nvGraphicFramePr>
        <p:xfrm>
          <a:off x="572901" y="1763487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64342" y="600894"/>
            <a:ext cx="3161212" cy="744582"/>
          </a:xfrm>
          <a:noFill/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rgbClr val="C00000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2628" y="1"/>
            <a:ext cx="3174275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80572" y="679270"/>
            <a:ext cx="10580912" cy="458506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3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Jakie korzyści osiągnęliście z realizacji tego projektu?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Poszerzyliście swoją wiedzę na temat zasad dobrego zachowania się w biurze i </a:t>
            </a:r>
            <a:r>
              <a:rPr lang="pl-PL" sz="28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</a:t>
            </a: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biznesowego.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zastosować w praktyce swoją wiedzę i umiejętności.</a:t>
            </a:r>
          </a:p>
          <a:p>
            <a:pPr marL="514350" indent="-514350">
              <a:buClrTx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w ciekawy sposób utrwalić Waszą wiedzę.</a:t>
            </a:r>
          </a:p>
          <a:p>
            <a:pPr marL="514350" indent="-514350">
              <a:buClrTx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/>
          <a:srcRect l="14265" t="22602" r="16494" b="2015"/>
          <a:stretch/>
        </p:blipFill>
        <p:spPr>
          <a:xfrm>
            <a:off x="8712927" y="0"/>
            <a:ext cx="3479074" cy="17242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5544" y="5179085"/>
            <a:ext cx="2899954" cy="15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5576" y="966654"/>
            <a:ext cx="11207931" cy="52251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KONKLUZJE – WNIOSKI KOŃCOWE</a:t>
            </a: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Nauczyliście się wykorzystywać Internet jako źródło informacji. </a:t>
            </a: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Nauczyliście się opracowywać informacje w różnych formach.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Uczyliście się trudnej sztuki współpracy w grupie.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spcBef>
                <a:spcPts val="600"/>
              </a:spcBef>
              <a:buClrTx/>
              <a:buFont typeface="+mj-lt"/>
              <a:buAutoNum type="arabicPeriod" startAt="5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Mogliście wyrazić swoje opinie oraz wysłuchać opinii i pomysłów 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084" y="0"/>
            <a:ext cx="3513910" cy="16459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/>
          <a:srcRect l="4428" t="4943" r="2786"/>
          <a:stretch/>
        </p:blipFill>
        <p:spPr>
          <a:xfrm>
            <a:off x="7550331" y="4728754"/>
            <a:ext cx="3918858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23183"/>
            <a:ext cx="10698480" cy="663788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44583" y="1815737"/>
            <a:ext cx="10698480" cy="4541520"/>
          </a:xfrm>
          <a:noFill/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pl-PL" sz="2800" dirty="0">
                <a:latin typeface="Arial Rounded MT Bold" panose="020F0704030504030204" pitchFamily="34" charset="0"/>
              </a:rPr>
              <a:t> </a:t>
            </a: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Podział na grupy może być dokonany według różnych kryteriów, np. ze względu na możliwości poznawcze uczniów, ich umiejętności, zainteresowania, tak aby „równo” rozłożyć siły w poszczególnych grupach.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4833" y="0"/>
            <a:ext cx="2664183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391888"/>
            <a:ext cx="11059885" cy="640077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18012" y="1698171"/>
            <a:ext cx="11059886" cy="5358676"/>
          </a:xfrm>
          <a:noFill/>
        </p:spPr>
        <p:txBody>
          <a:bodyPr>
            <a:normAutofit/>
          </a:bodyPr>
          <a:lstStyle/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  <a:buClrTx/>
              <a:buFont typeface="Wingdings" panose="05000000000000000000" pitchFamily="2" charset="2"/>
              <a:buChar char="q"/>
            </a:pP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solidFill>
                <a:schemeClr val="tx1"/>
              </a:solidFill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sz="2500" dirty="0">
              <a:latin typeface="Trebuchet MS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6697" y="56287"/>
            <a:ext cx="2695304" cy="16418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5670" y="-52660"/>
            <a:ext cx="2604273" cy="17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0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D45F9E-5F43-47DC-B483-35DEF272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342900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24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1854926"/>
            <a:ext cx="10058401" cy="4014167"/>
          </a:xfrm>
        </p:spPr>
        <p:txBody>
          <a:bodyPr>
            <a:noAutofit/>
          </a:bodyPr>
          <a:lstStyle/>
          <a:p>
            <a:r>
              <a:rPr lang="pl-PL" sz="27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WITAJCIE! </a:t>
            </a:r>
            <a:r>
              <a:rPr lang="pl-PL" sz="2700" b="1" dirty="0">
                <a:solidFill>
                  <a:schemeClr val="tx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Czy wiecie, że kultura osobista jest cechą, którą nabywa się w wyniku ciągłej pracy nad sobą przez całe życie? Jest ona pewną trwałą właściwością, wpływającą na zachowanie człowieka niezależnie od czasu, miejsca i okoliczności.</a:t>
            </a:r>
          </a:p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 całą pewnością na sposób naszego postępowania duży wpływ mają wzorce zachowań, które wynieśliśmy z najbliższego środowiska przez wychowanie.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18373"/>
          <a:stretch/>
        </p:blipFill>
        <p:spPr>
          <a:xfrm>
            <a:off x="9339943" y="4807131"/>
            <a:ext cx="2813238" cy="18418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4549" y="0"/>
            <a:ext cx="3518632" cy="24035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/>
          <a:srcRect l="10620" t="10171" r="8224" b="7108"/>
          <a:stretch/>
        </p:blipFill>
        <p:spPr>
          <a:xfrm>
            <a:off x="6827151" y="5277394"/>
            <a:ext cx="20639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24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1854926"/>
            <a:ext cx="10058401" cy="4014167"/>
          </a:xfrm>
        </p:spPr>
        <p:txBody>
          <a:bodyPr>
            <a:noAutofit/>
          </a:bodyPr>
          <a:lstStyle/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Praca nad sobą i znajomość podstawowych zasad </a:t>
            </a:r>
            <a:r>
              <a:rPr lang="pl-PL" sz="27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</a:t>
            </a:r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czyli dobrego zachowania się mogą jednak być decydujące. </a:t>
            </a:r>
          </a:p>
          <a:p>
            <a:r>
              <a:rPr lang="pl-PL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Wiedząc, że kompetencją wymaganą na stanowisku pracownika biurowego jest właśnie kultura osobista, a zachowania pracowników firmy budują jej wizerunek, warto przyswoić krótki kurs dobrych manier.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21061" b="28979"/>
          <a:stretch/>
        </p:blipFill>
        <p:spPr>
          <a:xfrm>
            <a:off x="10097589" y="0"/>
            <a:ext cx="2094411" cy="17112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8312" y="4585064"/>
            <a:ext cx="2833688" cy="18185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317" y="4760936"/>
            <a:ext cx="3114675" cy="152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279" y="4760936"/>
            <a:ext cx="3762103" cy="16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Specjalnie dla Was przygotowałam zadanie, które pomoże Wam pogłębić i uporządkować wiedzę na temat zasad dobrego zachowania się w biurze.</a:t>
            </a:r>
          </a:p>
          <a:p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Warto wiedzieć …</a:t>
            </a:r>
          </a:p>
          <a:p>
            <a:endParaRPr lang="pl-PL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ZACZYNAMY!     </a:t>
            </a:r>
          </a:p>
          <a:p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166" y="3381374"/>
            <a:ext cx="5212079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137" y="286604"/>
            <a:ext cx="10058400" cy="1450757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006" y="1891430"/>
            <a:ext cx="9222377" cy="434689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Zadaniem Waszym będzie przygotowanie </a:t>
            </a:r>
            <a:r>
              <a:rPr lang="pl-PL" sz="3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„KODEKSU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 POSTĘPOWANIA PRACOWNIKA BIUROWEGO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”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z uwzględnieniem wszystkich obowiązujących zasad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savoir-vivre’u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 firmie.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KODEKS powinien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być opracowany w formie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graficznej ulotki, broszury, </a:t>
            </a:r>
            <a:r>
              <a:rPr lang="pl-PL" sz="32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lapbooka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informatora.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Oprócz treści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powinien dodatkowo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zawierać elementy graficzne, zdjęcia, ilustracje.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Przy wykonaniu zadania pomocne będą Wam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materiały znajdujące się w podanych źródłach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internetowych.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4994" y="1"/>
            <a:ext cx="3257006" cy="173736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/>
          <a:srcRect l="18102" t="9314" r="16984"/>
          <a:stretch/>
        </p:blipFill>
        <p:spPr>
          <a:xfrm>
            <a:off x="8934994" y="2220686"/>
            <a:ext cx="3257005" cy="409601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/>
          <a:srcRect l="7651" t="17775" r="11998" b="22188"/>
          <a:stretch/>
        </p:blipFill>
        <p:spPr>
          <a:xfrm>
            <a:off x="5682343" y="2"/>
            <a:ext cx="26517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arenR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Zadanie wykonajcie w grupach najlepiej trzy- lub czteroosobowych.</a:t>
            </a:r>
          </a:p>
          <a:p>
            <a:pPr marL="514350" lvl="0" indent="-514350">
              <a:buClrTx/>
              <a:buFont typeface="+mj-lt"/>
              <a:buAutoNum type="arabicParenR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 każdej grupie wybierzcie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lidera – kierownika zespołu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który będzie wykonywał zadania przywódcze, przydzielał obowiązki, zachęcał do działania, a także będzie odpowiedzialny za końcowy efekt Waszej pracy.</a:t>
            </a:r>
          </a:p>
          <a:p>
            <a:pPr marL="0" indent="0">
              <a:buNone/>
            </a:pPr>
            <a:endParaRPr lang="pl-PL" sz="3200" dirty="0">
              <a:latin typeface="Arial Rounded MT Bold" panose="020F0704030504030204" pitchFamily="34" charset="0"/>
            </a:endParaRPr>
          </a:p>
          <a:p>
            <a:pPr marL="0" indent="0">
              <a:buClrTx/>
              <a:buNone/>
            </a:pPr>
            <a:endParaRPr lang="pl-PL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8320" y="1"/>
            <a:ext cx="2595971" cy="1737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040" y="0"/>
            <a:ext cx="3092360" cy="17373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6354" y="4794069"/>
            <a:ext cx="3627937" cy="19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3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Tx/>
              <a:buFont typeface="+mj-lt"/>
              <a:buAutoNum type="arabicParenR" startAt="3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Ustalcie formę i sposób wykonania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KODEKSU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POSTĘPOWANIA PRACOWNIKA BIUROWEGO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wykorzystując programy komputerowe i materiały dostępne w Waszej klasopracowni.  </a:t>
            </a:r>
          </a:p>
          <a:p>
            <a:pPr marL="514350" indent="-514350">
              <a:buClrTx/>
              <a:buFont typeface="+mj-lt"/>
              <a:buAutoNum type="arabicParenR" startAt="4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Jak wykonać ciekawy i pomysłowy </a:t>
            </a:r>
            <a:r>
              <a:rPr lang="pl-PL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 </a:t>
            </a: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– odpowiedzi poszukajcie w zaproponowanych przeze mnie zasobach internetowych.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6617" y="1"/>
            <a:ext cx="3161212" cy="17373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316" y="16934"/>
            <a:ext cx="2623730" cy="17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Tx/>
              <a:buFont typeface="+mj-lt"/>
              <a:buAutoNum type="arabicParenR" startAt="5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KODEKS POSTĘPOWANIA PRACOWNIKA BIUROWEGO powinien zawierać zasady etykiety obowiązujące w firmie, które dotyczą: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powitania i pożegnania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zasady przedstawiania i tytułowania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sposobu komunikowania się</a:t>
            </a:r>
          </a:p>
          <a:p>
            <a:pPr marL="0" lvl="0" indent="0">
              <a:buClrTx/>
              <a:buNone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wyglądu (ubioru)</a:t>
            </a:r>
          </a:p>
          <a:p>
            <a:pPr lvl="0">
              <a:buClrTx/>
              <a:buFontTx/>
              <a:buChar char="-"/>
            </a:pPr>
            <a:endParaRPr lang="pl-PL" sz="3200" dirty="0">
              <a:latin typeface="Arial Rounded MT Bold" panose="020F0704030504030204" pitchFamily="34" charset="0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162" y="2851920"/>
            <a:ext cx="2571750" cy="17811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0299" y="4384357"/>
            <a:ext cx="3068547" cy="199031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/>
          <a:srcRect l="1" r="53076"/>
          <a:stretch/>
        </p:blipFill>
        <p:spPr>
          <a:xfrm>
            <a:off x="7662591" y="15888"/>
            <a:ext cx="1409563" cy="16738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9315" y="0"/>
            <a:ext cx="2664823" cy="173736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4697" y="0"/>
            <a:ext cx="2600734" cy="17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7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pl-PL" sz="3200" dirty="0">
                <a:latin typeface="Arial Rounded MT Bold" panose="020F0704030504030204" pitchFamily="34" charset="0"/>
              </a:rPr>
              <a:t> -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zasady zachowania się w różnych miejscach i sytuacjach (np. spotkanie służbowe z gościem, kolacja w restauracji, zachowanie przy stole).</a:t>
            </a:r>
          </a:p>
          <a:p>
            <a:pPr marL="514350" lvl="0" indent="-514350">
              <a:buClrTx/>
              <a:buFont typeface="+mj-lt"/>
              <a:buAutoNum type="arabicParenR" startAt="6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Wszystkie powyższe informacje na temat zasad </a:t>
            </a:r>
            <a:r>
              <a:rPr lang="pl-PL" sz="3200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savoir-vivre’u </a:t>
            </a: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 biurze znajdziecie we wskazanych przeze mnie źródłach internetowych. 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824" y="0"/>
            <a:ext cx="2669176" cy="17287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555" y="0"/>
            <a:ext cx="2828925" cy="17287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7592" y="4323805"/>
            <a:ext cx="3684407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3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392</TotalTime>
  <Words>1086</Words>
  <Application>Microsoft Office PowerPoint</Application>
  <PresentationFormat>Panoramiczny</PresentationFormat>
  <Paragraphs>124</Paragraphs>
  <Slides>18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 Black</vt:lpstr>
      <vt:lpstr>Arial Rounded MT Bold</vt:lpstr>
      <vt:lpstr>Calibri</vt:lpstr>
      <vt:lpstr>Calibri Light</vt:lpstr>
      <vt:lpstr>Trebuchet MS</vt:lpstr>
      <vt:lpstr>Wingdings</vt:lpstr>
      <vt:lpstr>Retrospekcja</vt:lpstr>
      <vt:lpstr>Arkusz</vt:lpstr>
      <vt:lpstr>Znam i stosuję zasady savoir-vivre’u!</vt:lpstr>
      <vt:lpstr>WPROWADZENIE</vt:lpstr>
      <vt:lpstr>WPROWADZENIE</vt:lpstr>
      <vt:lpstr>WPROWADZENIE</vt:lpstr>
      <vt:lpstr>ZADANIE</vt:lpstr>
      <vt:lpstr>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Prezentacja programu PowerPoint</vt:lpstr>
      <vt:lpstr>Prezentacja programu PowerPoint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 i stosuję zasady savoir vivre’u w biurze</dc:title>
  <dc:creator>ja</dc:creator>
  <cp:lastModifiedBy>Dell</cp:lastModifiedBy>
  <cp:revision>135</cp:revision>
  <dcterms:created xsi:type="dcterms:W3CDTF">2020-08-31T08:41:38Z</dcterms:created>
  <dcterms:modified xsi:type="dcterms:W3CDTF">2020-09-13T18:44:28Z</dcterms:modified>
</cp:coreProperties>
</file>