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3" r:id="rId9"/>
    <p:sldId id="268" r:id="rId10"/>
    <p:sldId id="266" r:id="rId11"/>
    <p:sldId id="262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2676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8928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9428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054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45882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67690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72183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2210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4862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815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23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8345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300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0263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4449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9990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37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hyperlink" Target="https://edu.pjwstk.edu.pl/wyklady/ppb/scb/main52.html" TargetMode="External"/><Relationship Id="rId7" Type="http://schemas.openxmlformats.org/officeDocument/2006/relationships/hyperlink" Target="https://www.biznes.gov.pl/pl/publikacje/2625-sprzedaz-przedsiebiorstwa-lub-jego-zorganizowanej-czesci-na-rzecz-istniejacej-spolki-osobowej-lub-kapitalowej" TargetMode="External"/><Relationship Id="rId2" Type="http://schemas.openxmlformats.org/officeDocument/2006/relationships/hyperlink" Target="http://isap.sejm.gov.pl/isap.nsf/download.xsp/WDU19640160093/U/D19640093Lj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nfor.pl/prawo/umowy/pelnomocnictwo/228774,Rodzaje-pelnomocnictw.html" TargetMode="External"/><Relationship Id="rId5" Type="http://schemas.openxmlformats.org/officeDocument/2006/relationships/hyperlink" Target="https://msp.money.pl/wiadomosci/pelnomocnik-kim-jest-i-jakie-sa-rodzaje-pelnomocnictwa-6336971686000257a.html" TargetMode="External"/><Relationship Id="rId4" Type="http://schemas.openxmlformats.org/officeDocument/2006/relationships/hyperlink" Target="https://pl.wikipedia.org/wiki/Uznanie_za_zmar%C5%82ego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ANALIZA PRAWNA PRZYPADKU 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7643192" cy="17526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WEB QUEST JEST PRZEZNACZONY </a:t>
            </a:r>
          </a:p>
          <a:p>
            <a:r>
              <a:rPr lang="pl-PL" dirty="0">
                <a:solidFill>
                  <a:schemeClr val="tx1"/>
                </a:solidFill>
              </a:rPr>
              <a:t>DLA KLAS SZKOŁY POLICEALNEJ O KIERUNKU ADMINISTRACYJNYM</a:t>
            </a:r>
          </a:p>
        </p:txBody>
      </p:sp>
      <p:pic>
        <p:nvPicPr>
          <p:cNvPr id="28674" name="Picture 2" descr="RIO. Prawo nie może działać wstecz - Prawo i finan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9584" y="29350"/>
            <a:ext cx="3744416" cy="20624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8678" name="Picture 6" descr="Polski Związek Działkowców - Praw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43800" y="4766180"/>
            <a:ext cx="1800200" cy="20918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EOG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32656"/>
            <a:ext cx="1279159" cy="89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8" name="Picture 6" descr="Biznesowa Prezentacja: Mówca Przed Widzami I Cel Ikoną Ilustracji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941168"/>
            <a:ext cx="2462244" cy="17728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456383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Po zakończeniu zadania zaprezentujcie jego efekty na forum klasy. </a:t>
            </a:r>
          </a:p>
          <a:p>
            <a:pPr algn="just"/>
            <a:r>
              <a:rPr lang="pl-PL" dirty="0"/>
              <a:t>Porównajcie między grupami, czy proponujecie te same rozwiązania, czy się czymś różnią. </a:t>
            </a:r>
          </a:p>
          <a:p>
            <a:pPr algn="just"/>
            <a:r>
              <a:rPr lang="pl-PL" dirty="0"/>
              <a:t>Zastanówcie się i wspólnie wskażcie, które elementy zadania były dla Was najtrudniejsze do wykonania, a które najłatwiejsze i dlaczego?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08512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>
                <a:hlinkClick r:id="rId2"/>
              </a:rPr>
              <a:t>http://isap.sejm.gov.pl/isap.nsf/download.xsp/WDU19640160093/U/D19640093Lj.pdf</a:t>
            </a:r>
            <a:r>
              <a:rPr lang="pl-PL" b="1" dirty="0"/>
              <a:t> </a:t>
            </a:r>
          </a:p>
          <a:p>
            <a:pPr>
              <a:buNone/>
            </a:pPr>
            <a:r>
              <a:rPr lang="pl-PL" b="1" dirty="0"/>
              <a:t>    Księga I, Tytuł II; </a:t>
            </a:r>
          </a:p>
          <a:p>
            <a:pPr>
              <a:buNone/>
            </a:pPr>
            <a:r>
              <a:rPr lang="pl-PL" b="1" dirty="0"/>
              <a:t>    Księga I, Tytuł IV; </a:t>
            </a:r>
          </a:p>
          <a:p>
            <a:pPr>
              <a:buNone/>
            </a:pPr>
            <a:r>
              <a:rPr lang="pl-PL" b="1" dirty="0"/>
              <a:t>    Księga III, Tytuł VIII.</a:t>
            </a:r>
          </a:p>
          <a:p>
            <a:r>
              <a:rPr lang="pl-PL" b="1" dirty="0">
                <a:hlinkClick r:id="rId3"/>
              </a:rPr>
              <a:t>https://edu.pjwstk.edu.pl/wyklady/ppb/scb/main52.html</a:t>
            </a:r>
            <a:endParaRPr lang="pl-PL" b="1" dirty="0"/>
          </a:p>
          <a:p>
            <a:r>
              <a:rPr lang="pl-PL" b="1" dirty="0">
                <a:hlinkClick r:id="rId4"/>
              </a:rPr>
              <a:t>https://pl.wikipedia.org/wiki/Uznanie_za_zmar%C5%82ego</a:t>
            </a:r>
            <a:endParaRPr lang="pl-PL" b="1" dirty="0"/>
          </a:p>
          <a:p>
            <a:r>
              <a:rPr lang="pl-PL" b="1" dirty="0">
                <a:hlinkClick r:id="rId5"/>
              </a:rPr>
              <a:t>https://msp.money.pl/wiadomosci/pelnomocnik-kim-jest-i-jakie-sa-rodzaje-pelnomocnictwa-6336971686000257a.html</a:t>
            </a:r>
            <a:endParaRPr lang="pl-PL" b="1" dirty="0"/>
          </a:p>
          <a:p>
            <a:r>
              <a:rPr lang="pl-PL" b="1" dirty="0">
                <a:hlinkClick r:id="rId6"/>
              </a:rPr>
              <a:t>https://www.infor.pl/prawo/umowy/pelnomocnictwo/228774,Rodzaje-pelnomocnictw.html</a:t>
            </a:r>
            <a:endParaRPr lang="pl-PL" b="1" dirty="0"/>
          </a:p>
          <a:p>
            <a:r>
              <a:rPr lang="pl-PL" b="1" dirty="0">
                <a:hlinkClick r:id="rId7"/>
              </a:rPr>
              <a:t>https://www.biznes.gov.pl/pl/publikacje/2625-sprzedaz-przedsiebiorstwa-lub-jego-zorganizowanej-czesci-na-rzecz-istniejacej-spolki-osobowej-lub-kapitalowej</a:t>
            </a:r>
            <a:endParaRPr lang="pl-PL" b="1" dirty="0"/>
          </a:p>
        </p:txBody>
      </p:sp>
      <p:pic>
        <p:nvPicPr>
          <p:cNvPr id="4" name="Picture 4" descr="Prawo Pracy Warszawa - buczynskagrazyna.pl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55776" y="332656"/>
            <a:ext cx="2475496" cy="1656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936104"/>
          </a:xfrm>
        </p:spPr>
        <p:txBody>
          <a:bodyPr>
            <a:normAutofit/>
          </a:bodyPr>
          <a:lstStyle/>
          <a:p>
            <a:r>
              <a:rPr lang="pl-PL" sz="3600" dirty="0"/>
              <a:t>Ewaluacja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0" y="988164"/>
          <a:ext cx="9144000" cy="5834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5836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Liczba punktów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4946">
                <a:tc>
                  <a:txBody>
                    <a:bodyPr/>
                    <a:lstStyle/>
                    <a:p>
                      <a:r>
                        <a:rPr lang="pl-PL" sz="1600" dirty="0"/>
                        <a:t>Rozwiązanie </a:t>
                      </a:r>
                      <a:r>
                        <a:rPr lang="pl-PL" sz="1600" baseline="0" dirty="0"/>
                        <a:t>przypadku nr 1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słaba merytorycznie. Brakujące elementy.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dobra merytorycznie. Brak lub niewielkie błędy.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bardzo dobra merytorycznie. Poprawne treści. </a:t>
                      </a:r>
                    </a:p>
                    <a:p>
                      <a:endParaRPr lang="pl-PL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4946">
                <a:tc>
                  <a:txBody>
                    <a:bodyPr/>
                    <a:lstStyle/>
                    <a:p>
                      <a:r>
                        <a:rPr lang="pl-PL" sz="1600" dirty="0"/>
                        <a:t>Rozwiązanie</a:t>
                      </a:r>
                      <a:r>
                        <a:rPr lang="pl-PL" sz="1600" baseline="0" dirty="0"/>
                        <a:t> przypadku nr 2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słaba merytorycznie. Brakujące elementy.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dobra merytorycznie. Brak lub niewielkie błędy.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bardzo dobra merytorycznie. Poprawne treści.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4946">
                <a:tc>
                  <a:txBody>
                    <a:bodyPr/>
                    <a:lstStyle/>
                    <a:p>
                      <a:r>
                        <a:rPr lang="pl-PL" sz="1600" dirty="0"/>
                        <a:t>Rozwiązanie</a:t>
                      </a:r>
                      <a:r>
                        <a:rPr lang="pl-PL" sz="1600" baseline="0" dirty="0"/>
                        <a:t> przypadku nr 3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słaba merytorycznie. Brakujące elementy.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dobra merytorycznie. Brak lub niewielkie błędy.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bardzo dobra merytorycznie. Poprawne treści.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4946">
                <a:tc>
                  <a:txBody>
                    <a:bodyPr/>
                    <a:lstStyle/>
                    <a:p>
                      <a:r>
                        <a:rPr lang="pl-PL" sz="1600" dirty="0"/>
                        <a:t>Rozwiązanie</a:t>
                      </a:r>
                      <a:r>
                        <a:rPr lang="pl-PL" sz="1600" baseline="0" dirty="0"/>
                        <a:t> przypadku nr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słaba merytorycznie. Brakujące elementy.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dobra merytorycznie. Brak lub niewielkie błędy.</a:t>
                      </a:r>
                    </a:p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aseline="0" dirty="0"/>
                        <a:t> </a:t>
                      </a: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Analiza bardzo dobra merytorycznie. Poprawne treści.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54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/>
                        <a:t>Zaangażowanie w pracę grupy,</a:t>
                      </a:r>
                      <a:r>
                        <a:rPr lang="pl-PL" sz="1600" baseline="0" dirty="0"/>
                        <a:t> </a:t>
                      </a:r>
                      <a:r>
                        <a:rPr lang="pl-PL" sz="1600" dirty="0"/>
                        <a:t>trafność uwag i wniosków.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Słabe</a:t>
                      </a:r>
                      <a:r>
                        <a:rPr lang="pl-PL" sz="1600" baseline="0" dirty="0"/>
                        <a:t> zaangażowanie, brak trafnych uwag i wniosków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aseline="0" dirty="0"/>
                        <a:t>Duże zaangażowanie, kilka trafnych uwag i wniosków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aseline="0" dirty="0"/>
                        <a:t>Bardzo duże zaangażowanie, trafne uwagi i wnioski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OSIR Krosno Odrzańskie - Jesienne piłkarskie postępk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548680"/>
            <a:ext cx="1979712" cy="17025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403648" y="2348880"/>
          <a:ext cx="61206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PUNKTY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OCENA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&gt;10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niedostateczny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dopuszczający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12- 16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dostateczny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18-22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dobry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24-28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bardzo dobry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celujący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ocedura oceny pracy nauczyciela od 1 września 2019 r. - Portal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672" y="260648"/>
            <a:ext cx="2307558" cy="153955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5915000" cy="1143000"/>
          </a:xfrm>
        </p:spPr>
        <p:txBody>
          <a:bodyPr>
            <a:normAutofit/>
          </a:bodyPr>
          <a:lstStyle/>
          <a:p>
            <a:r>
              <a:rPr lang="pl-PL" dirty="0"/>
              <a:t>KONKLUZJE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dirty="0"/>
              <a:t>Jakie korzyści osiągnęliście z realizacji tego projektu?</a:t>
            </a:r>
          </a:p>
          <a:p>
            <a:pPr lvl="0">
              <a:buAutoNum type="arabicPeriod"/>
            </a:pPr>
            <a:r>
              <a:rPr lang="pl-PL" dirty="0"/>
              <a:t>Mogliście w praktyce zastosować Waszą wiedzę i umiejętności analizy prawnej przepisów. </a:t>
            </a:r>
          </a:p>
          <a:p>
            <a:pPr lvl="0">
              <a:buAutoNum type="arabicPeriod"/>
            </a:pPr>
            <a:r>
              <a:rPr lang="pl-PL" dirty="0"/>
              <a:t>Mogliście w ciekawy sposób utrwalić Waszą wiedzę.</a:t>
            </a:r>
          </a:p>
          <a:p>
            <a:pPr lvl="0">
              <a:buAutoNum type="arabicPeriod"/>
            </a:pPr>
            <a:r>
              <a:rPr lang="pl-PL" dirty="0"/>
              <a:t>Nauczyliście się wykorzystywać Internet jako źródło informacji.</a:t>
            </a:r>
          </a:p>
          <a:p>
            <a:pPr lvl="0">
              <a:buAutoNum type="arabicPeriod"/>
            </a:pPr>
            <a:r>
              <a:rPr lang="pl-PL" dirty="0"/>
              <a:t>Nauczyliście się opracowywać informacje w różnych formach.</a:t>
            </a:r>
          </a:p>
          <a:p>
            <a:pPr lvl="0">
              <a:buAutoNum type="arabicPeriod"/>
            </a:pPr>
            <a:r>
              <a:rPr lang="pl-PL" dirty="0"/>
              <a:t>Uczyliście się trudnej sztuki współpracy w grupie.</a:t>
            </a:r>
          </a:p>
          <a:p>
            <a:pPr lvl="0">
              <a:buAutoNum type="arabicPeriod"/>
            </a:pPr>
            <a:r>
              <a:rPr lang="pl-PL" dirty="0"/>
              <a:t>Mogliście Waszą pracę zaprezentować na forum klasy i podzielić się swoją wiedzą i umiejętnościami.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988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Warto było……  prawda? </a:t>
            </a:r>
            <a:r>
              <a:rPr lang="pl-PL" dirty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Do zobaczenia w kolejnym projekcie…</a:t>
            </a:r>
            <a:endParaRPr lang="pl-PL" dirty="0"/>
          </a:p>
        </p:txBody>
      </p:sp>
      <p:pic>
        <p:nvPicPr>
          <p:cNvPr id="1026" name="Picture 2" descr="Ewaluacja zajęć i jej wykorzystanie do rozwoju – przykładowe karty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808"/>
            <a:ext cx="9144000" cy="25336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Image result for kreslena 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620688"/>
            <a:ext cx="1296144" cy="15535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PORADNIK DLA NAUCZYCIELA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 </a:t>
            </a:r>
            <a:r>
              <a:rPr lang="pl-PL" dirty="0"/>
              <a:t>Podział na grupy może być dokonany według różnych kryteriów, np. ze względu na możliwości poznawcze uczniów, ich umiejętności, zainteresowania, tak aby „równo” rozłożyć siły w poszczególnych grupach.</a:t>
            </a:r>
          </a:p>
          <a:p>
            <a:pPr lvl="0">
              <a:spcBef>
                <a:spcPts val="475"/>
              </a:spcBef>
              <a:spcAft>
                <a:spcPts val="600"/>
              </a:spcAft>
            </a:pPr>
            <a:r>
              <a:rPr lang="pl-PL" dirty="0"/>
              <a:t>Nauczyciel  powinien dokładnie przeanalizować treści wspólnie z uczniami, aż do momentu ich zrozumienia przez uczniów. Powinien jednak bardziej służyć im pomocą, radą, wyjaśnieniami, a nie gotowymi rozwiązaniami. Taka metoda będzie dobrą formą  wdrażania umiejętności samodzielnego poszukiwania.</a:t>
            </a:r>
          </a:p>
          <a:p>
            <a:pPr>
              <a:spcBef>
                <a:spcPts val="475"/>
              </a:spcBef>
              <a:spcAft>
                <a:spcPts val="600"/>
              </a:spcAft>
            </a:pPr>
            <a:r>
              <a:rPr lang="pl-PL" dirty="0"/>
              <a:t>Czas na realizację projektu powinien być dostosowany do możliwości uczniów. Nie jest z góry narzucony.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35FF84-66ED-45D4-874C-BD165E1B6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/>
              <a:t>Projekt „</a:t>
            </a:r>
            <a:r>
              <a:rPr lang="pl-PL" b="0" i="0">
                <a:effectLst/>
              </a:rPr>
              <a:t>Innowacyjne narzędzia w edukacji zawodowej dla niesłyszących</a:t>
            </a:r>
            <a:r>
              <a:rPr lang="pl-PL"/>
              <a:t>” korzysta z dofinansowania otrzymanego od Islandii, Liechtensteinu i Norwegii w ramach funduszy EOG. </a:t>
            </a:r>
            <a:br>
              <a:rPr lang="pl-PL"/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3560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46848" cy="1143000"/>
          </a:xfrm>
        </p:spPr>
        <p:txBody>
          <a:bodyPr>
            <a:normAutofit/>
          </a:bodyPr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1556792"/>
            <a:ext cx="8183880" cy="43924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Witajcie </a:t>
            </a:r>
            <a:r>
              <a:rPr lang="pl-PL" dirty="0">
                <a:sym typeface="Wingdings" pitchFamily="2" charset="2"/>
              </a:rPr>
              <a:t> 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Na pewno każdego dnia spotykacie na swojej drodze różnych ludzi, przytrafia się Wam wiele ciekawych, miłych lub mniej miłych przygód. 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A ze wszystkimi sytuacjami trzeba sobie poradzić, najlepiej w zgodzie z prawem. 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Warto więc dowiedzieć się jak rozwiązywać niektóre codzienne problemy i nietypowe sytuacje…</a:t>
            </a:r>
            <a:endParaRPr lang="pl-PL" dirty="0"/>
          </a:p>
        </p:txBody>
      </p:sp>
      <p:pic>
        <p:nvPicPr>
          <p:cNvPr id="27650" name="Picture 2" descr="Prawo Pracy - SSW Pragmatic Solut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88640"/>
            <a:ext cx="1944216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Specjalnie dla Was przygotowałam zadanie, które pomoże Wam spojrzeć „inaczej”, bo z prawnego punktu widzenia na niektóre losowe sytuacje, jakie mogą się przydarzyć każdemu z Was. </a:t>
            </a:r>
          </a:p>
          <a:p>
            <a:pPr algn="just">
              <a:buNone/>
            </a:pPr>
            <a:r>
              <a:rPr lang="pl-PL" dirty="0"/>
              <a:t>Zapoznajcie się z sytuacją życiową pana Zenona Kowalskiego i jego zdarzeniami.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Zaczynamy!</a:t>
            </a:r>
          </a:p>
        </p:txBody>
      </p:sp>
      <p:pic>
        <p:nvPicPr>
          <p:cNvPr id="14338" name="Picture 2" descr="Start Illustrations and Clipart. 151,794 Start royalty free ..."/>
          <p:cNvPicPr>
            <a:picLocks noChangeAspect="1" noChangeArrowheads="1"/>
          </p:cNvPicPr>
          <p:nvPr/>
        </p:nvPicPr>
        <p:blipFill>
          <a:blip r:embed="rId2" cstate="print"/>
          <a:srcRect b="10832"/>
          <a:stretch>
            <a:fillRect/>
          </a:stretch>
        </p:blipFill>
        <p:spPr bwMode="auto">
          <a:xfrm>
            <a:off x="6660232" y="4941168"/>
            <a:ext cx="2286000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Waszym zadaniem będzie analiza zdarzeń pana Zenona Kowalskiego w zgodności z przepisami prawnymi oraz przygotowanie rozwiązań prawnych na każde postawione w tekście pytanie. </a:t>
            </a:r>
          </a:p>
          <a:p>
            <a:pPr algn="just"/>
            <a:r>
              <a:rPr lang="pl-PL" dirty="0"/>
              <a:t>Przepisy prawne odszukajcie we wskazanych przeze mnie źródłach internetowych.</a:t>
            </a:r>
          </a:p>
          <a:p>
            <a:pPr algn="just"/>
            <a:r>
              <a:rPr lang="pl-PL" dirty="0"/>
              <a:t>Zadanie wykonajcie w trzyosobowych grupach.</a:t>
            </a:r>
          </a:p>
          <a:p>
            <a:pPr algn="just"/>
            <a:r>
              <a:rPr lang="pl-PL" dirty="0"/>
              <a:t>Pracę w grupach zorganizujcie według własnego pomysłu.</a:t>
            </a:r>
          </a:p>
          <a:p>
            <a:pPr marL="514350" indent="-514350" algn="just">
              <a:buAutoNum type="arabicPeriod"/>
            </a:pPr>
            <a:endParaRPr lang="pl-PL" dirty="0"/>
          </a:p>
        </p:txBody>
      </p:sp>
      <p:pic>
        <p:nvPicPr>
          <p:cNvPr id="25602" name="Picture 2" descr="Il Rebirthing - Sei sicuro di saper respirare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620688"/>
            <a:ext cx="2283718" cy="15224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    Pan Zenon Kowalski mieszkał z żoną od wielu lat w Tarnowie, gdzie prowadzili bardzo dobrze funkcjonującą firmę produkcyjno - usługową. Jednak sytuacja się zmieniła, kiedy żona pana Zenona – Małgorzata wyjechała w podróż służbową i niestety do tej pory nie powróciła. </a:t>
            </a:r>
          </a:p>
          <a:p>
            <a:pPr algn="just">
              <a:buNone/>
            </a:pPr>
            <a:r>
              <a:rPr lang="pl-PL" dirty="0"/>
              <a:t>   Wiadomo jedynie tyle, że wyleciała samolotem z Polski 15 czerwca 2020 roku, a następnego dnia podano komunikat o katastrofie powietrznej tego właśnie samolotu, do którego wsiadła pani Małgorzata.  Ciała dotychczas nie odnaleziono…</a:t>
            </a:r>
          </a:p>
          <a:p>
            <a:pPr>
              <a:buNone/>
            </a:pPr>
            <a:r>
              <a:rPr lang="pl-PL" dirty="0"/>
              <a:t> </a:t>
            </a:r>
            <a:r>
              <a:rPr lang="pl-PL" dirty="0">
                <a:solidFill>
                  <a:srgbClr val="FF0000"/>
                </a:solidFill>
              </a:rPr>
              <a:t>Kiedy można uznać panią Małgorzatę Kowalską za zmarłą?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Short Sale Myth #7….. - Dave He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404664"/>
            <a:ext cx="2016223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 …Pan Zenon nie chciał już prowadzić sam przedsiębiorstwa. Ogłosił go więc na sprzedaż. Szybko pojawił się chętny do jego nabycia, gdyż firma była lokalnie, a nawet regionalnie bardzo popularna. </a:t>
            </a:r>
          </a:p>
          <a:p>
            <a:pPr algn="just">
              <a:buNone/>
            </a:pPr>
            <a:r>
              <a:rPr lang="pl-PL" dirty="0">
                <a:solidFill>
                  <a:srgbClr val="FF0000"/>
                </a:solidFill>
              </a:rPr>
              <a:t>Jaką formę czynności prawnej powinna przyjąć transakcja kupna – sprzedaży przedsiębiorstwa?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8" name="Picture 6" descr="Pełnomocnik do rachunku bankowego - prawa i obowiązki - BEZPIECZNE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620688"/>
            <a:ext cx="2016224" cy="16696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Po zbyciu przedsiębiorstwa pan Zenon postanowił wyjechać z kraju na jakiś czas i odpocząć po przykrym zdarzeniu życiowym….</a:t>
            </a:r>
          </a:p>
          <a:p>
            <a:pPr algn="just">
              <a:buNone/>
            </a:pPr>
            <a:r>
              <a:rPr lang="pl-PL" dirty="0"/>
              <a:t> Załatwił więc wszystkie zaległe sprawy urzędowe i poprosił swojego najlepszego przyjaciela o opiekę i zarząd ogólny nad domem podczas jego nieobecności (pilnowanie domu, sprzątanie, przyjmowanie korespondencji, dbanie o ogród itp.).</a:t>
            </a:r>
          </a:p>
          <a:p>
            <a:pPr>
              <a:buNone/>
            </a:pPr>
            <a:r>
              <a:rPr lang="pl-PL" dirty="0">
                <a:solidFill>
                  <a:srgbClr val="FF0000"/>
                </a:solidFill>
              </a:rPr>
              <a:t>Jaki rodzaj pełnomocnictwa udzielił pan Zenon swojemu przyjacielowi i w jakiej formie powinno być przekazane?   </a:t>
            </a:r>
          </a:p>
        </p:txBody>
      </p:sp>
      <p:pic>
        <p:nvPicPr>
          <p:cNvPr id="23554" name="Picture 2" descr="Pełnomocnictwo do reprezentowania firmy — ustanowienie ..."/>
          <p:cNvPicPr>
            <a:picLocks noChangeAspect="1" noChangeArrowheads="1"/>
          </p:cNvPicPr>
          <p:nvPr/>
        </p:nvPicPr>
        <p:blipFill>
          <a:blip r:embed="rId3" cstate="print"/>
          <a:srcRect l="11771" r="17604"/>
          <a:stretch>
            <a:fillRect/>
          </a:stretch>
        </p:blipFill>
        <p:spPr bwMode="auto">
          <a:xfrm>
            <a:off x="7164288" y="548680"/>
            <a:ext cx="1728192" cy="17281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6" name="Picture 4" descr="UDZIELENIE PEŁNOMOCNICTWA - najnowsze wiadomości gospodarcze i ..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548680"/>
            <a:ext cx="2520280" cy="16801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</a:ln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pl-PL" dirty="0"/>
              <a:t>Pozostała mu już tylko sprawa rozliczenia z sąsiadem, z którym od lat prowadził wymianę: sąsiad dostarczał codziennie do firmy świeże bułeczki i napoje dla pracowników, a pan Zenon zapewniał comiesięczną dostawę dekorowanych czekoladek do cukierni sąsiada. Na koniec miesiąca wartości dostaw musiały się zbilansować (wyrównać). W przeciwnym razie ten kto otrzymał bardziej wartościową dostawę, różnicę kwotową zwracał. I tak też musiał uczynić pan Zenon za ostatni miesiąc. Po wykonaniu rozliczenia okazało się, że otrzymał drożdżówki i napoje za łączną kwotę 1300 zł, natomiast dostarczył dekorowane czekoladki sąsiadowi za 1250 zł. Zwrócił więc pozostałe 50 zł.</a:t>
            </a:r>
          </a:p>
          <a:p>
            <a:pPr>
              <a:buNone/>
            </a:pPr>
            <a:r>
              <a:rPr lang="pl-PL" dirty="0">
                <a:solidFill>
                  <a:srgbClr val="FF0000"/>
                </a:solidFill>
              </a:rPr>
              <a:t>Jaki rodzaj wygaśnięcia zobowiązań stosował pan Zenon wraz ze swoim sąsiadem?   </a:t>
            </a:r>
          </a:p>
        </p:txBody>
      </p:sp>
      <p:pic>
        <p:nvPicPr>
          <p:cNvPr id="22530" name="Picture 2" descr="Barter system Icon of Colored Outline style - Available in SVG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476672"/>
            <a:ext cx="1889720" cy="18897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18" name="Picture 2" descr="Home – Biuro rachunkowe i usługi ksiegowe BILANS Warszaw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60648"/>
            <a:ext cx="2736304" cy="25276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Odpowiedzi na pytania przygotujcie w następujący sposób: </a:t>
            </a:r>
          </a:p>
          <a:p>
            <a:pPr>
              <a:buFontTx/>
              <a:buChar char="-"/>
            </a:pPr>
            <a:r>
              <a:rPr lang="pl-PL" dirty="0"/>
              <a:t>Zawartość merytoryczna (odpowiedź)</a:t>
            </a:r>
          </a:p>
          <a:p>
            <a:pPr>
              <a:buFontTx/>
              <a:buChar char="-"/>
            </a:pPr>
            <a:r>
              <a:rPr lang="pl-PL" dirty="0"/>
              <a:t>Dokładna podstawa prawna (art., ustawa)</a:t>
            </a:r>
          </a:p>
          <a:p>
            <a:pPr>
              <a:buFontTx/>
              <a:buChar char="-"/>
            </a:pPr>
            <a:r>
              <a:rPr lang="pl-PL" dirty="0"/>
              <a:t>Wasze uzasadnienie wyboru (związek/podobieństwo sytuacji pana Zenona z zapisem ustawy)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18434" name="Picture 2" descr="Teamwork clipart team activity, Picture #3190192 teamwork clipart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76672"/>
            <a:ext cx="2628800" cy="17023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130</TotalTime>
  <Words>1092</Words>
  <Application>Microsoft Office PowerPoint</Application>
  <PresentationFormat>Pokaz na ekranie (4:3)</PresentationFormat>
  <Paragraphs>113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Faseta</vt:lpstr>
      <vt:lpstr>ANALIZA PRAWNA PRZYPADKU  </vt:lpstr>
      <vt:lpstr>WPROWADZENIE</vt:lpstr>
      <vt:lpstr>WPROWADZENIE</vt:lpstr>
      <vt:lpstr>ZADANIE </vt:lpstr>
      <vt:lpstr>ZADANIE</vt:lpstr>
      <vt:lpstr>ZADANIE</vt:lpstr>
      <vt:lpstr>ZADANIE</vt:lpstr>
      <vt:lpstr>ZADANIE</vt:lpstr>
      <vt:lpstr>PROCES</vt:lpstr>
      <vt:lpstr>PROCES</vt:lpstr>
      <vt:lpstr>ŹRÓDŁA </vt:lpstr>
      <vt:lpstr>Ewaluacja</vt:lpstr>
      <vt:lpstr>Ewaluacja</vt:lpstr>
      <vt:lpstr>KONKLUZJE I WNIOSKI</vt:lpstr>
      <vt:lpstr>Prezentacja programu PowerPoint</vt:lpstr>
      <vt:lpstr>PORADNIK DLA NAUCZYCIELA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PRAWNA PRZYPADKU  </dc:title>
  <dc:creator>HP</dc:creator>
  <cp:lastModifiedBy>Dell</cp:lastModifiedBy>
  <cp:revision>15</cp:revision>
  <dcterms:created xsi:type="dcterms:W3CDTF">2020-07-27T14:36:24Z</dcterms:created>
  <dcterms:modified xsi:type="dcterms:W3CDTF">2020-09-13T18:28:03Z</dcterms:modified>
</cp:coreProperties>
</file>