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omnierajcuje.blogspot.com/2013/10/obieg-okrezny-w-gospodarce.html" TargetMode="External"/><Relationship Id="rId3" Type="http://schemas.openxmlformats.org/officeDocument/2006/relationships/hyperlink" Target="https://prezi.com/hrqerfz9gmqb/obieg-okrezny-produktu-i-dochodu-w-gospodarce/" TargetMode="External"/><Relationship Id="rId7" Type="http://schemas.openxmlformats.org/officeDocument/2006/relationships/hyperlink" Target="http://coin.wne.uw.edu.pl/brokicki/makro1%20-%20rachunek%20dochodu%20narodowego.pdf" TargetMode="External"/><Relationship Id="rId2" Type="http://schemas.openxmlformats.org/officeDocument/2006/relationships/hyperlink" Target="https://mfiles.pl/pl/index.php/Gospodarstwo_domow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Obieg_okr%C4%99%C5%BCny" TargetMode="External"/><Relationship Id="rId5" Type="http://schemas.openxmlformats.org/officeDocument/2006/relationships/hyperlink" Target="http://rynekfinansowy.blogspot.com/2015/07/gospodarstwo-domowe-definicja-i-rola-w.html" TargetMode="External"/><Relationship Id="rId4" Type="http://schemas.openxmlformats.org/officeDocument/2006/relationships/hyperlink" Target="https://www.finanse21.pl/gospodarstwo-domowe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63688" y="3284984"/>
            <a:ext cx="6694512" cy="1512168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l-PL" sz="3200" b="1" dirty="0"/>
            </a:br>
            <a:r>
              <a:rPr lang="pl-PL" sz="3200" b="1" dirty="0"/>
              <a:t>JESTEM AKTYWNYM UCZESTNIKIEM RYNKU! </a:t>
            </a:r>
            <a:br>
              <a:rPr lang="pl-PL" sz="3200" b="1" dirty="0"/>
            </a:br>
            <a:r>
              <a:rPr lang="pl-PL" sz="3200" b="1" dirty="0"/>
              <a:t>GOSPODARSTWO DOMOWE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51720" y="4869160"/>
            <a:ext cx="5720680" cy="1512168"/>
          </a:xfrm>
        </p:spPr>
        <p:txBody>
          <a:bodyPr>
            <a:normAutofit fontScale="92500" lnSpcReduction="20000"/>
          </a:bodyPr>
          <a:lstStyle/>
          <a:p>
            <a:pPr algn="ctr"/>
            <a:endParaRPr lang="pl-PL" sz="2800" dirty="0">
              <a:solidFill>
                <a:schemeClr val="tx1"/>
              </a:solidFill>
            </a:endParaRPr>
          </a:p>
          <a:p>
            <a:pPr algn="ctr"/>
            <a:r>
              <a:rPr lang="pl-PL" sz="2800" dirty="0">
                <a:solidFill>
                  <a:schemeClr val="tx1"/>
                </a:solidFill>
              </a:rPr>
              <a:t>WEB QUEST JEST PRZEZNACZONY DLA KLAS SZKOŁY </a:t>
            </a:r>
            <a:r>
              <a:rPr lang="pl-PL" sz="2800">
                <a:solidFill>
                  <a:schemeClr val="tx1"/>
                </a:solidFill>
              </a:rPr>
              <a:t>POLICEALNEJ 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18434" name="AutoShape 2" descr="Dlaczego przedsiębiorstwo powinno znać swoje otoczenie? | Conqu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6" name="AutoShape 4" descr="Dlaczego przedsiębiorstwo powinno znać swoje otoczenie? | Conqu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8" name="AutoShape 6" descr="Dlaczego przedsiębiorstwo powinno znać swoje otoczenie? | Conqu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170" name="AutoShape 2" descr="RYNEK - CZYM JEST? JAKIE SĄ RODZAJE RYNKÓW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172" name="AutoShape 4" descr="RYNEK - CZYM JEST? JAKIE SĄ RODZAJE RYNKÓW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174" name="Picture 6" descr="Innowacji nie można wymusić, ale można je zdławić - Listy z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0648"/>
            <a:ext cx="1279159" cy="896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 </a:t>
            </a:r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AF50203E-5D9A-45EB-93CE-B6E41AE44B6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64827802"/>
              </p:ext>
            </p:extLst>
          </p:nvPr>
        </p:nvGraphicFramePr>
        <p:xfrm>
          <a:off x="0" y="1772816"/>
          <a:ext cx="9144000" cy="3479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29382591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82979082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04402499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69775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/>
                        <a:t>Liczba punktów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/>
                        <a:t>1</a:t>
                      </a:r>
                      <a:endParaRPr lang="pl-PL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/>
                        <a:t>2</a:t>
                      </a:r>
                      <a:endParaRPr lang="pl-PL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/>
                        <a:t>3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05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u="none" strike="noStrike" kern="1200" dirty="0"/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Zawartość merytoryczna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+mn-lt"/>
                          <a:ea typeface="+mn-ea"/>
                          <a:cs typeface="+mn-cs"/>
                        </a:rPr>
                        <a:t>projektu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Praca</a:t>
                      </a:r>
                      <a:r>
                        <a:rPr lang="pl-PL" sz="1600" u="none" strike="noStrike" kern="1200" baseline="0" dirty="0"/>
                        <a:t> </a:t>
                      </a:r>
                      <a:r>
                        <a:rPr lang="pl-PL" sz="1600" u="none" strike="noStrike" kern="1200" dirty="0"/>
                        <a:t>słaba pod względem merytorycznym. Brakujące elementy.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Praca dobra pod względem merytorycznym. Brak lub niewielkie błędy.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Praca bardzo dobra merytorycznie. Poprawne, ciekawe  treści. 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10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u="none" strike="noStrike" kern="1200" dirty="0"/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Wrażenia estetyczne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Praca mało czytelna, nieestetyczna, niedbale wykonana.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Złe rozplanowanie informacji. Nieatrakcyjna</a:t>
                      </a:r>
                      <a:r>
                        <a:rPr lang="pl-PL" sz="1600" u="none" strike="noStrike" kern="1200" baseline="0" dirty="0"/>
                        <a:t> forma przekazu. </a:t>
                      </a:r>
                      <a:endParaRPr lang="pl-PL" sz="1600" u="none" strike="noStrike" kern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Praca czytelna, estetyczna, staranna.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Dobre rozplanowanie informacji. Ciekawy sposób przekazu. 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Praca estetyczna, czytelna, przejrzysta, bardzo staranna.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Dobre rozplanowanie informacji. Praca wyróżniająca się,</a:t>
                      </a:r>
                      <a:r>
                        <a:rPr lang="pl-PL" sz="1600" u="none" strike="noStrike" kern="1200" baseline="0" dirty="0"/>
                        <a:t> bardzo atrakcyjna forma przekazu. </a:t>
                      </a:r>
                      <a:r>
                        <a:rPr lang="pl-PL" sz="1600" u="none" strike="noStrike" kern="1200" dirty="0"/>
                        <a:t> 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3130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5CA3591-DA42-4A25-A26C-2E3B85EE6AB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4556983"/>
              </p:ext>
            </p:extLst>
          </p:nvPr>
        </p:nvGraphicFramePr>
        <p:xfrm>
          <a:off x="0" y="1988840"/>
          <a:ext cx="9144000" cy="31140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92887712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823781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  <a:endParaRPr lang="pl-P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  <a:endParaRPr lang="pl-PL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76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&lt;4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niedostateczna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00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4-5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dopuszczająca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2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6-7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dostateczna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52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8-9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dobra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47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10-11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bardzo dobra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44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12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celująca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016027"/>
                  </a:ext>
                </a:extLst>
              </a:tr>
            </a:tbl>
          </a:graphicData>
        </a:graphic>
      </p:graphicFrame>
      <p:pic>
        <p:nvPicPr>
          <p:cNvPr id="36866" name="Picture 2" descr="Sceny Rozwój Biznesu I Przyrost Ilustracja Wektor - Ilustracja ..."/>
          <p:cNvPicPr>
            <a:picLocks noChangeAspect="1" noChangeArrowheads="1"/>
          </p:cNvPicPr>
          <p:nvPr/>
        </p:nvPicPr>
        <p:blipFill>
          <a:blip r:embed="rId2" cstate="print"/>
          <a:srcRect b="10184"/>
          <a:stretch>
            <a:fillRect/>
          </a:stretch>
        </p:blipFill>
        <p:spPr bwMode="auto">
          <a:xfrm>
            <a:off x="5652120" y="0"/>
            <a:ext cx="2024513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Lekcja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204864"/>
            <a:ext cx="1800225" cy="254317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KONKLUZJE I WNIOSKI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 teraz zastanówcie się, co miało największy </a:t>
            </a:r>
            <a:r>
              <a:rPr lang="pl-PL" b="1" dirty="0"/>
              <a:t>wpływ na uzyskaną przez Waszą grupę ocenę</a:t>
            </a:r>
            <a:r>
              <a:rPr lang="pl-PL" dirty="0"/>
              <a:t>?</a:t>
            </a:r>
          </a:p>
          <a:p>
            <a:pPr>
              <a:buFontTx/>
              <a:buChar char="-"/>
            </a:pPr>
            <a:r>
              <a:rPr lang="pl-PL" dirty="0"/>
              <a:t>organizacja pracy w grupie?</a:t>
            </a:r>
          </a:p>
          <a:p>
            <a:pPr>
              <a:buFontTx/>
              <a:buChar char="-"/>
            </a:pPr>
            <a:r>
              <a:rPr lang="pl-PL" dirty="0"/>
              <a:t>efektywność komunikacji?</a:t>
            </a:r>
          </a:p>
          <a:p>
            <a:pPr>
              <a:buFontTx/>
              <a:buChar char="-"/>
            </a:pPr>
            <a:r>
              <a:rPr lang="pl-PL" dirty="0"/>
              <a:t>decyzje lidera grupy, jeżeli taki był?</a:t>
            </a:r>
          </a:p>
          <a:p>
            <a:pPr>
              <a:buFontTx/>
              <a:buChar char="-"/>
            </a:pPr>
            <a:r>
              <a:rPr lang="pl-PL" dirty="0"/>
              <a:t>indywidualne umiejętności i predyspozycje członków grupy?</a:t>
            </a:r>
          </a:p>
          <a:p>
            <a:pPr>
              <a:buFontTx/>
              <a:buChar char="-"/>
            </a:pPr>
            <a:r>
              <a:rPr lang="pl-PL" dirty="0"/>
              <a:t>inne? Jakie?....................................................</a:t>
            </a:r>
          </a:p>
          <a:p>
            <a:r>
              <a:rPr lang="pl-PL" dirty="0"/>
              <a:t>Co można poprawić, żeby w przyszłości poszło lepiej?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cedura oceny pracy nauczyciela od 1 września 2019 r. - Portal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3728" cy="14169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706090"/>
          </a:xfrm>
        </p:spPr>
        <p:txBody>
          <a:bodyPr>
            <a:normAutofit/>
          </a:bodyPr>
          <a:lstStyle/>
          <a:p>
            <a:r>
              <a:rPr lang="pl-PL" dirty="0"/>
              <a:t>KONKLUZJE I WNIOSKI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400" dirty="0"/>
              <a:t>Jakie korzyści osiągnęliście z realizacji tego projektu?</a:t>
            </a:r>
          </a:p>
          <a:p>
            <a:pPr lvl="0">
              <a:buAutoNum type="arabicPeriod"/>
            </a:pPr>
            <a:r>
              <a:rPr lang="pl-PL" sz="2400" dirty="0"/>
              <a:t>Mogliście w praktyce zastosować Waszą wiedzę i umiejętności. </a:t>
            </a:r>
          </a:p>
          <a:p>
            <a:pPr lvl="0">
              <a:buAutoNum type="arabicPeriod"/>
            </a:pPr>
            <a:r>
              <a:rPr lang="pl-PL" sz="2400" dirty="0"/>
              <a:t>Uczyliście się trudnej sztuki współpracy w grupie.</a:t>
            </a:r>
          </a:p>
          <a:p>
            <a:pPr lvl="0">
              <a:buAutoNum type="arabicPeriod"/>
            </a:pPr>
            <a:r>
              <a:rPr lang="pl-PL" sz="2400" dirty="0"/>
              <a:t>Mogliście w ciekawy sposób utrwalić Waszą wiedzę.</a:t>
            </a:r>
          </a:p>
          <a:p>
            <a:pPr lvl="0">
              <a:buAutoNum type="arabicPeriod"/>
            </a:pPr>
            <a:r>
              <a:rPr lang="pl-PL" sz="2400" dirty="0"/>
              <a:t>Nauczyliście się wykorzystywać Internet jako źródło informacji.</a:t>
            </a:r>
          </a:p>
          <a:p>
            <a:pPr lvl="0">
              <a:buAutoNum type="arabicPeriod"/>
            </a:pPr>
            <a:r>
              <a:rPr lang="pl-PL" sz="2400" dirty="0"/>
              <a:t>Nauczyliście się opracowywać informacje w różnych formach.</a:t>
            </a:r>
          </a:p>
          <a:p>
            <a:pPr lvl="0">
              <a:buAutoNum type="arabicPeriod"/>
            </a:pPr>
            <a:r>
              <a:rPr lang="pl-PL" sz="2400" dirty="0"/>
              <a:t>Mogliście Waszą pracę zaprezentować na forum klasy i podzielić się swoją wiedzą, spostrzeżeniami i umiejętnościami.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Warto było……  prawda? </a:t>
            </a:r>
            <a:r>
              <a:rPr lang="pl-PL" dirty="0">
                <a:sym typeface="Wingdings" pitchFamily="2" charset="2"/>
              </a:rPr>
              <a:t></a:t>
            </a:r>
          </a:p>
          <a:p>
            <a:pPr>
              <a:buNone/>
            </a:pPr>
            <a:endParaRPr lang="pl-PL" dirty="0">
              <a:sym typeface="Wingdings" pitchFamily="2" charset="2"/>
            </a:endParaRPr>
          </a:p>
          <a:p>
            <a:pPr>
              <a:buNone/>
            </a:pPr>
            <a:endParaRPr lang="pl-PL" dirty="0">
              <a:sym typeface="Wingdings" pitchFamily="2" charset="2"/>
            </a:endParaRPr>
          </a:p>
          <a:p>
            <a:pPr>
              <a:buNone/>
            </a:pPr>
            <a:endParaRPr lang="pl-PL" dirty="0">
              <a:sym typeface="Wingdings" pitchFamily="2" charset="2"/>
            </a:endParaRPr>
          </a:p>
          <a:p>
            <a:pPr>
              <a:buNone/>
            </a:pPr>
            <a:endParaRPr lang="pl-PL" dirty="0">
              <a:sym typeface="Wingdings" pitchFamily="2" charset="2"/>
            </a:endParaRPr>
          </a:p>
          <a:p>
            <a:pPr>
              <a:buNone/>
            </a:pPr>
            <a:endParaRPr lang="pl-PL" dirty="0">
              <a:sym typeface="Wingdings" pitchFamily="2" charset="2"/>
            </a:endParaRPr>
          </a:p>
          <a:p>
            <a:pPr>
              <a:buNone/>
            </a:pPr>
            <a:endParaRPr lang="pl-PL" dirty="0">
              <a:sym typeface="Wingdings" pitchFamily="2" charset="2"/>
            </a:endParaRPr>
          </a:p>
          <a:p>
            <a:pPr>
              <a:buNone/>
            </a:pPr>
            <a:endParaRPr lang="pl-PL" dirty="0">
              <a:sym typeface="Wingdings" pitchFamily="2" charset="2"/>
            </a:endParaRPr>
          </a:p>
          <a:p>
            <a:pPr>
              <a:buNone/>
            </a:pPr>
            <a:r>
              <a:rPr lang="pl-PL" dirty="0">
                <a:sym typeface="Wingdings" pitchFamily="2" charset="2"/>
              </a:rPr>
              <a:t>Do zobaczenia w kolejnym projekcie…</a:t>
            </a:r>
            <a:endParaRPr lang="pl-PL" dirty="0"/>
          </a:p>
        </p:txBody>
      </p:sp>
      <p:pic>
        <p:nvPicPr>
          <p:cNvPr id="1026" name="Picture 2" descr="Ewaluacja zajęć i jej wykorzystanie do rozwoju – przykładowe kart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2533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PORADNIK DLA NAUCZYCIELA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  <a:buNone/>
            </a:pPr>
            <a:endParaRPr lang="pl-PL" dirty="0">
              <a:latin typeface="Trebuchet MS" pitchFamily="34"/>
            </a:endParaRPr>
          </a:p>
          <a:p>
            <a:pPr lvl="0" algn="just">
              <a:spcBef>
                <a:spcPts val="475"/>
              </a:spcBef>
              <a:spcAft>
                <a:spcPts val="600"/>
              </a:spcAft>
            </a:pPr>
            <a:r>
              <a:rPr lang="pl-PL" dirty="0">
                <a:latin typeface="Trebuchet MS" pitchFamily="34"/>
              </a:rPr>
              <a:t>Nauczyciel  powinien dokładnie przeanalizować treści wspólnie z uczniami, aż do momentu ich zrozumienia przez uczniów. Powinien jednak bardziej służyć im pomocą, radą, wyjaśnieniami, a nie gotowymi rozwiązaniami. Taka metoda będzie dobrą formą wdrażania samodzielności i kreatywności.</a:t>
            </a:r>
          </a:p>
          <a:p>
            <a:pPr lvl="0" algn="just">
              <a:spcBef>
                <a:spcPts val="475"/>
              </a:spcBef>
              <a:spcAft>
                <a:spcPts val="600"/>
              </a:spcAft>
            </a:pPr>
            <a:r>
              <a:rPr lang="pl-PL" dirty="0">
                <a:latin typeface="Trebuchet MS" pitchFamily="34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algn="just">
              <a:spcBef>
                <a:spcPts val="475"/>
              </a:spcBef>
              <a:spcAft>
                <a:spcPts val="600"/>
              </a:spcAft>
            </a:pPr>
            <a:r>
              <a:rPr lang="pl-PL" dirty="0">
                <a:latin typeface="Trebuchet MS" pitchFamily="34"/>
              </a:rPr>
              <a:t>Czas na realizację projektu powinien być dostosowany do możliwości uczniów. Nie jest z góry narzucony.</a:t>
            </a:r>
          </a:p>
          <a:p>
            <a:endParaRPr lang="pl-PL" dirty="0"/>
          </a:p>
        </p:txBody>
      </p:sp>
      <p:sp>
        <p:nvSpPr>
          <p:cNvPr id="1026" name="AutoShape 2" descr="Porady ogrodowe - zwalczanie chorób, pielęgnacja roślin, sposob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Porady ogrodowe - zwalczanie chorób, pielęgnacja roślin, sposob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Przydatne strategie – biologia – Matura z biologii i chemii oraz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4664"/>
            <a:ext cx="2204704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439BB4-340E-4A36-9A08-1E89FE7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63691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260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 Holistic Tips to Keep Your Immune System in Peak Condition - FN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195726" cy="1673098"/>
          </a:xfrm>
          <a:prstGeom prst="rect">
            <a:avLst/>
          </a:prstGeom>
          <a:noFill/>
        </p:spPr>
      </p:pic>
      <p:pic>
        <p:nvPicPr>
          <p:cNvPr id="14338" name="Picture 2" descr="Co przedsiębiorca może załatwić przez internet | e-Administracj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09120"/>
            <a:ext cx="2627784" cy="21022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842992" cy="1008112"/>
          </a:xfrm>
        </p:spPr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/>
              <a:t>Witajcie </a:t>
            </a:r>
            <a:r>
              <a:rPr lang="pl-PL" dirty="0">
                <a:sym typeface="Wingdings" pitchFamily="2" charset="2"/>
              </a:rPr>
              <a:t> </a:t>
            </a:r>
          </a:p>
          <a:p>
            <a:pPr algn="just">
              <a:buNone/>
            </a:pPr>
            <a:r>
              <a:rPr lang="pl-PL" dirty="0">
                <a:sym typeface="Wingdings" pitchFamily="2" charset="2"/>
              </a:rPr>
              <a:t>Czy wiecie, że każdy z Was stanowi niezbędną malutką jednostkę do funkcjonowania rynku gospodarczego w kraju i na świecie…? Tak samo jak komórki ciała ludzkiego konieczne są, aby żyć…</a:t>
            </a:r>
          </a:p>
          <a:p>
            <a:pPr algn="just">
              <a:buNone/>
            </a:pPr>
            <a:r>
              <a:rPr lang="pl-PL" dirty="0">
                <a:sym typeface="Wingdings" pitchFamily="2" charset="2"/>
              </a:rPr>
              <a:t>Nic nie dzieje się bez Was  </a:t>
            </a:r>
          </a:p>
          <a:p>
            <a:pPr algn="just">
              <a:buNone/>
            </a:pPr>
            <a:r>
              <a:rPr lang="pl-PL" dirty="0">
                <a:sym typeface="Wingdings" pitchFamily="2" charset="2"/>
              </a:rPr>
              <a:t>Tworzycie bowiem wraz ze swoją rodziną, lub często już sami </a:t>
            </a:r>
            <a:r>
              <a:rPr lang="pl-PL" b="1" dirty="0">
                <a:sym typeface="Wingdings" pitchFamily="2" charset="2"/>
              </a:rPr>
              <a:t>gospodarstwo domowe</a:t>
            </a:r>
            <a:r>
              <a:rPr lang="pl-PL" dirty="0">
                <a:sym typeface="Wingdings" pitchFamily="2" charset="2"/>
              </a:rPr>
              <a:t>! </a:t>
            </a:r>
          </a:p>
          <a:p>
            <a:pPr algn="just">
              <a:buNone/>
            </a:pPr>
            <a:r>
              <a:rPr lang="pl-PL" dirty="0">
                <a:sym typeface="Wingdings" pitchFamily="2" charset="2"/>
              </a:rPr>
              <a:t>Jest to najważniejsza, podstawowa </a:t>
            </a:r>
            <a:r>
              <a:rPr lang="pl-PL" dirty="0"/>
              <a:t>mikrojednostka gospodarująca, która:</a:t>
            </a:r>
          </a:p>
          <a:p>
            <a:pPr algn="just">
              <a:buFontTx/>
              <a:buChar char="-"/>
            </a:pPr>
            <a:r>
              <a:rPr lang="pl-PL" dirty="0"/>
              <a:t>wytwarza </a:t>
            </a:r>
            <a:r>
              <a:rPr lang="pl-PL" dirty="0">
                <a:solidFill>
                  <a:srgbClr val="FF0000"/>
                </a:solidFill>
              </a:rPr>
              <a:t>zysk, </a:t>
            </a:r>
          </a:p>
          <a:p>
            <a:pPr algn="just">
              <a:buFontTx/>
              <a:buChar char="-"/>
            </a:pPr>
            <a:r>
              <a:rPr lang="pl-PL" dirty="0"/>
              <a:t>ma swoje </a:t>
            </a:r>
            <a:r>
              <a:rPr lang="pl-PL" dirty="0">
                <a:solidFill>
                  <a:srgbClr val="FF0000"/>
                </a:solidFill>
              </a:rPr>
              <a:t>cele</a:t>
            </a:r>
            <a:r>
              <a:rPr lang="pl-PL" dirty="0"/>
              <a:t>, </a:t>
            </a:r>
          </a:p>
          <a:p>
            <a:pPr algn="just">
              <a:buFontTx/>
              <a:buChar char="-"/>
            </a:pPr>
            <a:r>
              <a:rPr lang="pl-PL" dirty="0"/>
              <a:t>gromadzi </a:t>
            </a:r>
            <a:r>
              <a:rPr lang="pl-PL" dirty="0">
                <a:solidFill>
                  <a:srgbClr val="FF0000"/>
                </a:solidFill>
              </a:rPr>
              <a:t>zapasy</a:t>
            </a:r>
            <a:r>
              <a:rPr lang="pl-PL" dirty="0"/>
              <a:t> …</a:t>
            </a:r>
          </a:p>
          <a:p>
            <a:pPr algn="just">
              <a:buNone/>
            </a:pPr>
            <a:r>
              <a:rPr lang="pl-PL" dirty="0"/>
              <a:t>czyli wykonuje wiele ważnych czynności.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/>
              <a:t>Specjalnie dla Was przygotowałam zadanie, które pomoże Wam wykreować swoją wizję doskonałego gospodarstwa domowego jako świadomego podmiotu i uczestnika rynku. 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Zaczynamy!</a:t>
            </a:r>
          </a:p>
        </p:txBody>
      </p:sp>
      <p:pic>
        <p:nvPicPr>
          <p:cNvPr id="3074" name="Picture 2" descr="Start Cartoon Png - Start Sign Png Clipart (#1590813) - Pik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2976"/>
            <a:ext cx="3384376" cy="311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▷ Rysowanie: obrazki ruchome, animowane gify i animacje ‐ 100% DARMO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1756420" cy="176993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Waszym zadaniem będzie przedstawienie w formie graficznej Waszego gospodarstwa domowego na różnych rodzajach rynków.</a:t>
            </a:r>
          </a:p>
          <a:p>
            <a:pPr algn="just"/>
            <a:r>
              <a:rPr lang="pl-PL" dirty="0"/>
              <a:t>Celem zadania jest pokazanie Waszego udziału w rynku – w jaki sposób stajecie się aktywnymi uczestnikami rynku lub jak chcecie to zrobić w swojej przyszłości?</a:t>
            </a:r>
          </a:p>
          <a:p>
            <a:pPr algn="just"/>
            <a:r>
              <a:rPr lang="pl-PL" dirty="0"/>
              <a:t>Efekt końcowy Waszego zadania może mieć </a:t>
            </a:r>
            <a:r>
              <a:rPr lang="pl-PL" b="1" dirty="0"/>
              <a:t>dowolną formę: plakatu, schematu, mapy, gry planszowej….  </a:t>
            </a:r>
          </a:p>
          <a:p>
            <a:pPr algn="just"/>
            <a:r>
              <a:rPr lang="pl-PL" dirty="0"/>
              <a:t>Zadanie wykonajcie w dwu lub trzyosobowych grupach.</a:t>
            </a:r>
          </a:p>
          <a:p>
            <a:pPr algn="just"/>
            <a:r>
              <a:rPr lang="pl-PL" dirty="0"/>
              <a:t>Zadanie  powinno być wykonane na papierowym kartonie lub w programie graficznym, jaki macie do dyspozycji w pracowni szkolnej.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ysowanie, pomyśl, ramię, grafika png | PNG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0"/>
            <a:ext cx="1211484" cy="186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</p:spPr>
        <p:txBody>
          <a:bodyPr/>
          <a:lstStyle/>
          <a:p>
            <a:r>
              <a:rPr lang="pl-PL" dirty="0"/>
              <a:t>PROCES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sz="3600" dirty="0"/>
              <a:t>Zastanówcie się i uwzględnijcie w swojej pracy:</a:t>
            </a:r>
          </a:p>
          <a:p>
            <a:r>
              <a:rPr lang="pl-PL" sz="3600" dirty="0"/>
              <a:t>W jaki sposób chcecie zaspokajać potrzeby swoje i swojej rodziny?</a:t>
            </a:r>
          </a:p>
          <a:p>
            <a:r>
              <a:rPr lang="pl-PL" sz="3600" dirty="0"/>
              <a:t>W jaki sposób chcecie „wkroczyć na rynek”?</a:t>
            </a:r>
          </a:p>
          <a:p>
            <a:r>
              <a:rPr lang="pl-PL" sz="3600" dirty="0"/>
              <a:t>W jaki rynek chcecie wkroczyć: produkcyjny, usługowy…?</a:t>
            </a:r>
          </a:p>
          <a:p>
            <a:r>
              <a:rPr lang="pl-PL" sz="3600" dirty="0"/>
              <a:t>A może macie ziemię czy oszczędności, które zainwestujecie? W co zainwestujecie?</a:t>
            </a:r>
          </a:p>
          <a:p>
            <a:r>
              <a:rPr lang="pl-PL" sz="3600" dirty="0"/>
              <a:t>W jaki sposób inni uczestnicy rynku będą korzystali z wytworów Waszej pracy?</a:t>
            </a:r>
          </a:p>
          <a:p>
            <a:r>
              <a:rPr lang="pl-PL" sz="3600" dirty="0"/>
              <a:t>Czy będzie można czerpać zysk z Waszej pracy na rynku?</a:t>
            </a:r>
          </a:p>
          <a:p>
            <a:r>
              <a:rPr lang="pl-PL" sz="3600" dirty="0"/>
              <a:t>Z kim można współpracować na rynku w ramach Waszej działalności?</a:t>
            </a:r>
          </a:p>
          <a:p>
            <a:r>
              <a:rPr lang="pl-PL" sz="3600" dirty="0"/>
              <a:t>Jak skorzysta Wasze gospodarstwo domowe na Waszej aktywności rynkowej?</a:t>
            </a:r>
          </a:p>
          <a:p>
            <a:pPr>
              <a:buNone/>
            </a:pPr>
            <a:r>
              <a:rPr lang="pl-PL" dirty="0"/>
              <a:t> </a:t>
            </a:r>
          </a:p>
        </p:txBody>
      </p:sp>
      <p:pic>
        <p:nvPicPr>
          <p:cNvPr id="2052" name="Picture 4" descr="Po co jest praca?- nauczanie zdalne- 06.05.2020 - Przedszkole nr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1798850" cy="1512168"/>
          </a:xfrm>
          <a:prstGeom prst="ellipse">
            <a:avLst/>
          </a:prstGeom>
          <a:ln>
            <a:solidFill>
              <a:srgbClr val="FFC000"/>
            </a:solidFill>
          </a:ln>
          <a:effectLst>
            <a:softEdge rad="112500"/>
          </a:effectLst>
        </p:spPr>
      </p:pic>
      <p:sp>
        <p:nvSpPr>
          <p:cNvPr id="6" name="Elipsa 5"/>
          <p:cNvSpPr/>
          <p:nvPr/>
        </p:nvSpPr>
        <p:spPr>
          <a:xfrm>
            <a:off x="7452320" y="5486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7164288" y="5486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7668344" y="4766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3995936" y="188640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4932040" y="260648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5652120" y="260648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6300192" y="2606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6804248" y="33265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pl-PL" dirty="0"/>
              <a:t>PROCES</a:t>
            </a:r>
            <a:br>
              <a:rPr lang="pl-PL" sz="3600" dirty="0"/>
            </a:br>
            <a:r>
              <a:rPr lang="pl-PL" sz="3600" dirty="0"/>
              <a:t>Podstawą do wykonania Waszego zadania powinien być poniższy obieg okrężny … </a:t>
            </a:r>
          </a:p>
        </p:txBody>
      </p:sp>
      <p:pic>
        <p:nvPicPr>
          <p:cNvPr id="1028" name="Picture 4" descr="To mnie rajcuje: Obieg okrężny w gospoda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18886"/>
            <a:ext cx="7620000" cy="5239114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trzałka w dół 5"/>
          <p:cNvSpPr/>
          <p:nvPr/>
        </p:nvSpPr>
        <p:spPr>
          <a:xfrm rot="2620033">
            <a:off x="7740514" y="3039038"/>
            <a:ext cx="792088" cy="11521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7956376" y="2276872"/>
            <a:ext cx="118762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TUTAJ JESTEŚ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491880" y="4437112"/>
            <a:ext cx="208823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TWOJA PRACA, ZIEMIA, KAPITAŁ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771800" y="1484784"/>
            <a:ext cx="568863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TWOJE ZAKUPY - CO KUPISZ ZA ZAROBIONE PIENIĄDZE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436096" y="6237312"/>
            <a:ext cx="352839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WYNAGRODZENIE ZA TWOJĄ PRACĘ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Out of the Mouths of Babes – Amber Colored Glas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82421"/>
            <a:ext cx="2254690" cy="327557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Rozbudujcie powyższy schemat obiegu okrężnego dochodu i produktu według własnego pomysłu. </a:t>
            </a:r>
          </a:p>
          <a:p>
            <a:r>
              <a:rPr lang="pl-PL" dirty="0"/>
              <a:t>Sami zobaczycie jak daleko może ponieść ekonomiczna wyobraźnia …</a:t>
            </a:r>
          </a:p>
          <a:p>
            <a:r>
              <a:rPr lang="pl-PL" dirty="0"/>
              <a:t>Skorzystajcie z proponowanych przeze mnie źródeł Internetu.</a:t>
            </a:r>
          </a:p>
          <a:p>
            <a:r>
              <a:rPr lang="pl-PL" dirty="0"/>
              <a:t>Po zakończeniu pracy zaprezentujcie jej efekty  klasie.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Powodzenia 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39940" name="Picture 4" descr="Cartoon Cartoon clipart - Cartoon, Nose, Text, transparent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09728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>
                <a:hlinkClick r:id="rId2"/>
              </a:rPr>
              <a:t>https://mfiles.pl/pl/index.php/Gospodarstwo_domowe</a:t>
            </a:r>
            <a:endParaRPr lang="pl-PL" dirty="0"/>
          </a:p>
          <a:p>
            <a:r>
              <a:rPr lang="pl-PL" dirty="0">
                <a:hlinkClick r:id="rId3"/>
              </a:rPr>
              <a:t>https://prezi.com/hrqerfz9gmqb/obieg-okrezny-produktu-i-dochodu-w-gospodarce/</a:t>
            </a:r>
            <a:endParaRPr lang="pl-PL" dirty="0"/>
          </a:p>
          <a:p>
            <a:r>
              <a:rPr lang="pl-PL" dirty="0">
                <a:hlinkClick r:id="rId4"/>
              </a:rPr>
              <a:t>https://www.finanse21.pl/</a:t>
            </a:r>
            <a:r>
              <a:rPr lang="pl-PL" dirty="0" err="1">
                <a:hlinkClick r:id="rId4"/>
              </a:rPr>
              <a:t>gospodarstwo-domowe.html</a:t>
            </a:r>
            <a:endParaRPr lang="pl-PL" dirty="0"/>
          </a:p>
          <a:p>
            <a:r>
              <a:rPr lang="pl-PL" dirty="0">
                <a:hlinkClick r:id="rId5"/>
              </a:rPr>
              <a:t>http://rynekfinansowy.blogspot.com/2015/07/gospodarstwo-domowe-definicja-i-rola-w.html</a:t>
            </a:r>
            <a:endParaRPr lang="pl-PL" dirty="0"/>
          </a:p>
          <a:p>
            <a:r>
              <a:rPr lang="pl-PL" dirty="0">
                <a:hlinkClick r:id="rId6"/>
              </a:rPr>
              <a:t>https://pl.wikipedia.org/wiki/Obieg_okr%C4%99%C5%BCny</a:t>
            </a:r>
            <a:endParaRPr lang="pl-PL" dirty="0"/>
          </a:p>
          <a:p>
            <a:r>
              <a:rPr lang="pl-PL" dirty="0">
                <a:hlinkClick r:id="rId7"/>
              </a:rPr>
              <a:t>http://coin.wne.uw.edu.pl/brokicki/makro1%20-%20rachunek%20dochodu%20narodowego.pdf</a:t>
            </a:r>
            <a:endParaRPr lang="pl-PL" dirty="0"/>
          </a:p>
          <a:p>
            <a:r>
              <a:rPr lang="pl-PL" dirty="0">
                <a:hlinkClick r:id="rId8"/>
              </a:rPr>
              <a:t>http://tomnierajcuje.blogspot.com/2013/10/obieg-okrezny-w-gospodarce.html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pl-PL" dirty="0"/>
              <a:t>EWALUACJA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C352E42-B4FE-4449-8FDF-BF6455D27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0427"/>
              </p:ext>
            </p:extLst>
          </p:nvPr>
        </p:nvGraphicFramePr>
        <p:xfrm>
          <a:off x="539552" y="1427480"/>
          <a:ext cx="7842866" cy="54305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927841">
                  <a:extLst>
                    <a:ext uri="{9D8B030D-6E8A-4147-A177-3AD203B41FA5}">
                      <a16:colId xmlns:a16="http://schemas.microsoft.com/office/drawing/2014/main" val="19437586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67063999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01831530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4121238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u="none" strike="noStrike" kern="1200" dirty="0"/>
                        <a:t>Liczba punktów</a:t>
                      </a:r>
                      <a:endParaRPr lang="pl-PL" sz="1800" b="0" i="0" u="none" strike="noStrike" kern="1200" dirty="0">
                        <a:solidFill>
                          <a:srgbClr val="C00000"/>
                        </a:solidFill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u="none" strike="noStrike" kern="1200"/>
                        <a:t>1</a:t>
                      </a:r>
                      <a:endParaRPr lang="pl-PL" sz="1800" b="0" i="0" u="none" strike="noStrike" kern="1200">
                        <a:solidFill>
                          <a:srgbClr val="C00000"/>
                        </a:solidFill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u="none" strike="noStrike" kern="1200"/>
                        <a:t>2</a:t>
                      </a:r>
                      <a:endParaRPr lang="pl-PL" sz="1800" b="0" i="0" u="none" strike="noStrike" kern="1200">
                        <a:solidFill>
                          <a:srgbClr val="C00000"/>
                        </a:solidFill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u="none" strike="noStrike" kern="1200"/>
                        <a:t>3</a:t>
                      </a:r>
                      <a:endParaRPr lang="pl-PL" sz="1800" b="0" i="0" u="none" strike="noStrike" kern="1200">
                        <a:solidFill>
                          <a:srgbClr val="C00000"/>
                        </a:solidFill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84955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Zaangażowanie grupy w pracę  </a:t>
                      </a:r>
                      <a:br>
                        <a:rPr lang="pl-PL" sz="1600" u="none" strike="noStrike" kern="1200" dirty="0"/>
                      </a:br>
                      <a:r>
                        <a:rPr lang="pl-PL" sz="1600" u="none" strike="noStrike" kern="1200" dirty="0"/>
                        <a:t>i</a:t>
                      </a:r>
                      <a:br>
                        <a:rPr lang="pl-PL" sz="1600" u="none" strike="noStrike" kern="1200" dirty="0"/>
                      </a:br>
                      <a:r>
                        <a:rPr lang="pl-PL" sz="1600" u="none" strike="noStrike" kern="1200" dirty="0"/>
                        <a:t> umiejętność współpracy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Brak zaangażowania wszystkich członków grupy w pracę i kreatywną współpracę.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Dobre zaangażowanie w pracę wszystkich członków grupy. Umiejętność współpracy na zadowalającym poziomie.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Pełne zaangażowanie w pracę wszystkich członków grupy. Wzajemne motywowanie się do pracy. Umiejętność współpracy w grupie na wysokim poziomie.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2329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Prezentacja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+mn-lt"/>
                          <a:ea typeface="+mn-ea"/>
                          <a:cs typeface="+mn-cs"/>
                        </a:rPr>
                        <a:t>gospodarstwa</a:t>
                      </a:r>
                      <a:r>
                        <a:rPr lang="pl-PL" sz="1600" b="0" i="0" u="none" strike="noStrike" kern="1200" baseline="0" dirty="0">
                          <a:latin typeface="+mn-lt"/>
                          <a:ea typeface="+mn-ea"/>
                          <a:cs typeface="+mn-cs"/>
                        </a:rPr>
                        <a:t> domowego 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Prezentacja mało czytelna, pobieżna, nie budząca zainteresowania. Brak odpowiedzi na pytania nauczyciela i uczniów.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Prezentacja czytelna, dobra, interesująca. Nie wszystkie odpowiedzi są trafne i satysfakcjonujące na stawiane pytania.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Prezentacja ładna, wyczerpująca, atrakcyjna. Poprawne odpowiedzi na pytania sprawdzające nauczyciela oraz pytania innych uczniów.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9437558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264</TotalTime>
  <Words>985</Words>
  <Application>Microsoft Office PowerPoint</Application>
  <PresentationFormat>Pokaz na ekranie (4:3)</PresentationFormat>
  <Paragraphs>133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Century Schoolbook</vt:lpstr>
      <vt:lpstr>Trebuchet MS</vt:lpstr>
      <vt:lpstr>Wingdings</vt:lpstr>
      <vt:lpstr>Wingdings 2</vt:lpstr>
      <vt:lpstr>Wykusz</vt:lpstr>
      <vt:lpstr> JESTEM AKTYWNYM UCZESTNIKIEM RYNKU!  GOSPODARSTWO DOMOWE</vt:lpstr>
      <vt:lpstr>WPROWADZENIE</vt:lpstr>
      <vt:lpstr>WPROWADZENIE</vt:lpstr>
      <vt:lpstr>ZADANIE </vt:lpstr>
      <vt:lpstr>PROCES </vt:lpstr>
      <vt:lpstr>PROCES Podstawą do wykonania Waszego zadania powinien być poniższy obieg okrężny … </vt:lpstr>
      <vt:lpstr>PROCES</vt:lpstr>
      <vt:lpstr>ŹRÓDŁA </vt:lpstr>
      <vt:lpstr>EWALUACJA </vt:lpstr>
      <vt:lpstr>EWALUACJA </vt:lpstr>
      <vt:lpstr>EWALUACJA </vt:lpstr>
      <vt:lpstr>KONKLUZJE I WNIOSKI</vt:lpstr>
      <vt:lpstr>KONKLUZJE I WNIOSKI</vt:lpstr>
      <vt:lpstr>Prezentacja programu PowerPoint</vt:lpstr>
      <vt:lpstr>PORADNIK DLA NAUCZYCIELA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JESTEM AKTYWNYM UCZESTNIKIEM RYNKU!  GOSPODARSTWO DOMOWE</dc:title>
  <dc:creator>HP</dc:creator>
  <cp:lastModifiedBy>Dell</cp:lastModifiedBy>
  <cp:revision>11</cp:revision>
  <dcterms:created xsi:type="dcterms:W3CDTF">2020-08-01T14:10:02Z</dcterms:created>
  <dcterms:modified xsi:type="dcterms:W3CDTF">2020-09-13T18:28:36Z</dcterms:modified>
</cp:coreProperties>
</file>