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4" r:id="rId13"/>
    <p:sldId id="280" r:id="rId14"/>
    <p:sldId id="281" r:id="rId15"/>
    <p:sldId id="285" r:id="rId16"/>
    <p:sldId id="282" r:id="rId17"/>
    <p:sldId id="286" r:id="rId18"/>
    <p:sldId id="287" r:id="rId19"/>
    <p:sldId id="288" r:id="rId20"/>
    <p:sldId id="289" r:id="rId2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2016-08-24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search?q=co+to+jest+warzywo&amp;source=lmns&amp;bih=626&amp;biw=1349&amp;hl=pl&amp;sa=X&amp;ved=2ahUKEwjs9MvlyKLrAhUWyCoKHR2UCxwQ_AUoAHoECAEQAA" TargetMode="External"/><Relationship Id="rId2" Type="http://schemas.openxmlformats.org/officeDocument/2006/relationships/hyperlink" Target="http://rozowapatera.blogspot.com/2015/07/podzia-warzyw-oraz-6-powodow-dl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is.pl/zasob/70006" TargetMode="External"/><Relationship Id="rId4" Type="http://schemas.openxmlformats.org/officeDocument/2006/relationships/hyperlink" Target="https://pl.wikipedia.org/wiki/Sur%C3%B3wka_(potrawa)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030357"/>
          </a:xfrm>
        </p:spPr>
        <p:txBody>
          <a:bodyPr rtlCol="0">
            <a:normAutofit/>
          </a:bodyPr>
          <a:lstStyle/>
          <a:p>
            <a:pPr rtl="0"/>
            <a:r>
              <a:rPr lang="pl" dirty="0"/>
              <a:t>Warzywa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pl-PL" dirty="0"/>
              <a:t>P</a:t>
            </a:r>
            <a:r>
              <a:rPr lang="pl" dirty="0"/>
              <a:t>odział warzwy, </a:t>
            </a:r>
          </a:p>
          <a:p>
            <a:pPr algn="ctr" rtl="0"/>
            <a:r>
              <a:rPr lang="pl" dirty="0"/>
              <a:t>sporządzanie surówek z warzyw</a:t>
            </a: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74" y="45181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A7B5AF-AD75-40D9-B3A3-C85AAA98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Źródła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6FA61D-E276-4FF7-A1FB-FC546A6C6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876300"/>
            <a:ext cx="10058400" cy="5105400"/>
          </a:xfrm>
        </p:spPr>
        <p:txBody>
          <a:bodyPr/>
          <a:lstStyle/>
          <a:p>
            <a:endParaRPr lang="pl-PL" dirty="0">
              <a:hlinkClick r:id="rId2"/>
            </a:endParaRPr>
          </a:p>
          <a:p>
            <a:r>
              <a:rPr lang="pl-PL" dirty="0">
                <a:hlinkClick r:id="rId2"/>
              </a:rPr>
              <a:t>http://rozowapatera.blogspot.com/2015/07/podzia-warzyw-oraz-6-powodow-dla.html</a:t>
            </a:r>
            <a:endParaRPr lang="pl-PL" dirty="0"/>
          </a:p>
          <a:p>
            <a:r>
              <a:rPr lang="pl-PL" dirty="0">
                <a:hlinkClick r:id="rId3"/>
              </a:rPr>
              <a:t>https://www.google.pl/search?q=co+to+jest+warzywo&amp;source=lmns&amp;bih=626&amp;biw=1349&amp;hl=pl&amp;sa=X&amp;ved=2ahUKEwjs9MvlyKLrAhUWyCoKHR2UCxwQ_AUoAHoECAEQAA</a:t>
            </a:r>
            <a:endParaRPr lang="pl-PL" dirty="0"/>
          </a:p>
          <a:p>
            <a:r>
              <a:rPr lang="pl-PL" dirty="0">
                <a:hlinkClick r:id="rId4"/>
              </a:rPr>
              <a:t>https://pl.wikipedia.org/wiki/Sur%C3%B3wka_(potrawa)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>
                <a:hlinkClick r:id="rId5"/>
              </a:rPr>
              <a:t>http://scholaris.pl/zasob/70006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02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EE2727-A246-48A0-B69C-6A6E8706C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81878"/>
          </a:xfrm>
        </p:spPr>
        <p:txBody>
          <a:bodyPr/>
          <a:lstStyle/>
          <a:p>
            <a:r>
              <a:rPr lang="pl-PL" dirty="0"/>
              <a:t>Ewaluacja części I teoretycznej 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2D6762B3-BF82-4B3E-BE2D-3A8D61C79A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44807"/>
              </p:ext>
            </p:extLst>
          </p:nvPr>
        </p:nvGraphicFramePr>
        <p:xfrm>
          <a:off x="1065212" y="1192696"/>
          <a:ext cx="9917665" cy="554555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36035">
                  <a:extLst>
                    <a:ext uri="{9D8B030D-6E8A-4147-A177-3AD203B41FA5}">
                      <a16:colId xmlns:a16="http://schemas.microsoft.com/office/drawing/2014/main" val="324690738"/>
                    </a:ext>
                  </a:extLst>
                </a:gridCol>
                <a:gridCol w="2478156">
                  <a:extLst>
                    <a:ext uri="{9D8B030D-6E8A-4147-A177-3AD203B41FA5}">
                      <a16:colId xmlns:a16="http://schemas.microsoft.com/office/drawing/2014/main" val="1726549744"/>
                    </a:ext>
                  </a:extLst>
                </a:gridCol>
                <a:gridCol w="2915478">
                  <a:extLst>
                    <a:ext uri="{9D8B030D-6E8A-4147-A177-3AD203B41FA5}">
                      <a16:colId xmlns:a16="http://schemas.microsoft.com/office/drawing/2014/main" val="1612750492"/>
                    </a:ext>
                  </a:extLst>
                </a:gridCol>
                <a:gridCol w="2787996">
                  <a:extLst>
                    <a:ext uri="{9D8B030D-6E8A-4147-A177-3AD203B41FA5}">
                      <a16:colId xmlns:a16="http://schemas.microsoft.com/office/drawing/2014/main" val="2912266563"/>
                    </a:ext>
                  </a:extLst>
                </a:gridCol>
              </a:tblGrid>
              <a:tr h="515985">
                <a:tc>
                  <a:txBody>
                    <a:bodyPr/>
                    <a:lstStyle/>
                    <a:p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2962"/>
                  </a:ext>
                </a:extLst>
              </a:tr>
              <a:tr h="3168119">
                <a:tc>
                  <a:txBody>
                    <a:bodyPr/>
                    <a:lstStyle/>
                    <a:p>
                      <a:r>
                        <a:rPr lang="pl-PL" dirty="0"/>
                        <a:t>Zawartość merytoryczna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Temat potraktowany bardzo ogólnikowo,</a:t>
                      </a:r>
                    </a:p>
                    <a:p>
                      <a:r>
                        <a:rPr lang="pl-PL" dirty="0"/>
                        <a:t>Nie wszystkie zagadnienia zostały poruszone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zgodnie z tematem, zostały wykorzystane linki w opracowaniu tematu, pojawiają się drobne błędy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została napisana bardzo dobrze, uczniowie odnieśli się do </a:t>
                      </a:r>
                      <a:r>
                        <a:rPr lang="pl-PL"/>
                        <a:t>proponowanych źródeł i </a:t>
                      </a:r>
                      <a:r>
                        <a:rPr lang="pl-PL" dirty="0"/>
                        <a:t>dodali swoje. </a:t>
                      </a:r>
                    </a:p>
                    <a:p>
                      <a:r>
                        <a:rPr lang="pl-PL" dirty="0"/>
                        <a:t>Wszystkie zagadnienie zostały bardzo dobrze opracowane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4924056"/>
                  </a:ext>
                </a:extLst>
              </a:tr>
              <a:tr h="1331909">
                <a:tc>
                  <a:txBody>
                    <a:bodyPr/>
                    <a:lstStyle/>
                    <a:p>
                      <a:r>
                        <a:rPr lang="pl-PL" dirty="0"/>
                        <a:t>Estetyka wykonanego projektu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Projekt graficznie bardzo słaby, czcionka mało czytelna, brak zdjęć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wyraźnie, czytelnie, mało zdjęć, mało grafiki </a:t>
                      </a:r>
                      <a:r>
                        <a:rPr lang="pl-PL" dirty="0" err="1"/>
                        <a:t>SmartArt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Praca napisana bardzo dobrze, czytelna zrozumiała, dużo zdjęć, ładne zastawanie grafiki Smart 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648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87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06D4AC-FAA6-4DB9-B78B-392084957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689113"/>
          </a:xfrm>
        </p:spPr>
        <p:txBody>
          <a:bodyPr/>
          <a:lstStyle/>
          <a:p>
            <a:r>
              <a:rPr lang="pl-PL" dirty="0"/>
              <a:t>Ewaluacja części II praktycznej 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48170E52-5FF1-4083-B969-EC5E1B451C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259667"/>
              </p:ext>
            </p:extLst>
          </p:nvPr>
        </p:nvGraphicFramePr>
        <p:xfrm>
          <a:off x="1065213" y="993913"/>
          <a:ext cx="10058400" cy="55049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98829821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6436104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0313777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270482364"/>
                    </a:ext>
                  </a:extLst>
                </a:gridCol>
              </a:tblGrid>
              <a:tr h="384326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 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680076"/>
                  </a:ext>
                </a:extLst>
              </a:tr>
              <a:tr h="3233518">
                <a:tc>
                  <a:txBody>
                    <a:bodyPr/>
                    <a:lstStyle/>
                    <a:p>
                      <a:r>
                        <a:rPr lang="pl-PL" dirty="0"/>
                        <a:t>Wykonanie  ćwiczenia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przygotowane 2 surówki, po 2 porcje, sprzęt potrzebny do realizacji ćwiczenie nie został przygotowany. w wykonaniu ćwiczenia pomagał nauczyciel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Przygotowane zostały 2 potrawy po 3 porcje, stanowisko pracy zostało przygotowane zgodnie z założeniami. Ćwiczenie było wykonane poprawnie, z niewielką pomocą nauczyciela, 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Zostały wykonane 2 potrawy po 3 porcje. Stanowisko pracy, tempo pracy, organizacja była bardzo dobra. Wszystkie zasady HACCP były przestrzegane.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731076"/>
                  </a:ext>
                </a:extLst>
              </a:tr>
              <a:tr h="663357">
                <a:tc>
                  <a:txBody>
                    <a:bodyPr/>
                    <a:lstStyle/>
                    <a:p>
                      <a:r>
                        <a:rPr lang="pl-PL" dirty="0"/>
                        <a:t>Ocena organoleptyczna,</a:t>
                      </a:r>
                    </a:p>
                    <a:p>
                      <a:r>
                        <a:rPr lang="pl-PL" dirty="0"/>
                        <a:t>prezentacja </a:t>
                      </a:r>
                    </a:p>
                    <a:p>
                      <a:r>
                        <a:rPr lang="pl-PL" dirty="0"/>
                        <a:t>ćwiczenia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 Potrawa wyszła smaczna, słaba prezentacja potrawy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potrawa smaczna prezentacja i omówienie potrawy zadawalające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Potrawa wyszła bardzo smaczna z ładna prezentacją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30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9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CF5A02-EDA0-41A9-999E-05A647BC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Ewaluacja - ocena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6C1C7725-F4B5-4CFD-90EE-B8FAF28A3C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82204"/>
              </p:ext>
            </p:extLst>
          </p:nvPr>
        </p:nvGraphicFramePr>
        <p:xfrm>
          <a:off x="2478157" y="1752599"/>
          <a:ext cx="7580244" cy="36675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0122">
                  <a:extLst>
                    <a:ext uri="{9D8B030D-6E8A-4147-A177-3AD203B41FA5}">
                      <a16:colId xmlns:a16="http://schemas.microsoft.com/office/drawing/2014/main" val="3757382054"/>
                    </a:ext>
                  </a:extLst>
                </a:gridCol>
                <a:gridCol w="3790122">
                  <a:extLst>
                    <a:ext uri="{9D8B030D-6E8A-4147-A177-3AD203B41FA5}">
                      <a16:colId xmlns:a16="http://schemas.microsoft.com/office/drawing/2014/main" val="2768036968"/>
                    </a:ext>
                  </a:extLst>
                </a:gridCol>
              </a:tblGrid>
              <a:tr h="523934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Ilość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Ocena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011545"/>
                  </a:ext>
                </a:extLst>
              </a:tr>
              <a:tr h="52393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0- 3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9994148"/>
                  </a:ext>
                </a:extLst>
              </a:tr>
              <a:tr h="52393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4-5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928658"/>
                  </a:ext>
                </a:extLst>
              </a:tr>
              <a:tr h="52393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6-7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816060"/>
                  </a:ext>
                </a:extLst>
              </a:tr>
              <a:tr h="52393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8-9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604646"/>
                  </a:ext>
                </a:extLst>
              </a:tr>
              <a:tr h="52393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Bardzo dobry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950503"/>
                  </a:ext>
                </a:extLst>
              </a:tr>
              <a:tr h="523934"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Celujący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322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3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FC9B1E-6AA9-4803-A27B-A91DBE573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42122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333ADD-64A9-4782-AE52-BAC2BC610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046922"/>
            <a:ext cx="10058400" cy="4934778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pl-PL" sz="2400" dirty="0"/>
          </a:p>
          <a:p>
            <a:pPr marL="393192" lvl="1" indent="0">
              <a:buNone/>
            </a:pPr>
            <a:r>
              <a:rPr lang="pl-PL" sz="2400" dirty="0"/>
              <a:t>Warzywa w naszym życiu są bardzo ważne i niezbędne dla naszego prawidłowego rozwoju fizycznego i psychicznego. Dzięki Waszym  prezentacją dowiedzieliście się:</a:t>
            </a:r>
          </a:p>
          <a:p>
            <a:r>
              <a:rPr lang="pl-PL" dirty="0"/>
              <a:t>Poznałeś nowe warzywa</a:t>
            </a:r>
          </a:p>
          <a:p>
            <a:r>
              <a:rPr lang="pl-PL" dirty="0"/>
              <a:t>Dowiedziałeś się jak jest duża różnorodność warzyw</a:t>
            </a:r>
          </a:p>
          <a:p>
            <a:r>
              <a:rPr lang="pl-PL" dirty="0"/>
              <a:t>Potrafisz przyporządkować warzywo do danej grupy </a:t>
            </a:r>
          </a:p>
          <a:p>
            <a:r>
              <a:rPr lang="pl-PL" dirty="0"/>
              <a:t>Poznaliście zdrowotne walory warzyw dla Naszego życia</a:t>
            </a:r>
          </a:p>
          <a:p>
            <a:r>
              <a:rPr lang="pl-PL" dirty="0"/>
              <a:t>Dowiedziałem się co to jest surówka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024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8CE590-A712-4A1F-BB5E-73CC1766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34887"/>
          </a:xfrm>
        </p:spPr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B708F76-828B-4247-A98B-FB8C7A11E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45704"/>
            <a:ext cx="10058400" cy="4735996"/>
          </a:xfrm>
        </p:spPr>
        <p:txBody>
          <a:bodyPr/>
          <a:lstStyle/>
          <a:p>
            <a:r>
              <a:rPr lang="pl-PL" dirty="0"/>
              <a:t>Poznałeś etapy obróbki wstępnej warzyw</a:t>
            </a:r>
          </a:p>
          <a:p>
            <a:r>
              <a:rPr lang="pl-PL" dirty="0"/>
              <a:t>Poznałeś sposoby rozdrabniania warzyw</a:t>
            </a:r>
          </a:p>
          <a:p>
            <a:r>
              <a:rPr lang="pl-PL" dirty="0"/>
              <a:t>Nauczyłeś  się sporządzać surówki </a:t>
            </a:r>
          </a:p>
          <a:p>
            <a:r>
              <a:rPr lang="pl-PL" dirty="0"/>
              <a:t>Nauczyliście się współpracować w grupie </a:t>
            </a:r>
          </a:p>
          <a:p>
            <a:r>
              <a:rPr lang="pl-PL" dirty="0"/>
              <a:t>Dowiedziałeś się jak za pomocą </a:t>
            </a:r>
            <a:r>
              <a:rPr lang="pl-PL" dirty="0" err="1"/>
              <a:t>internetu</a:t>
            </a:r>
            <a:r>
              <a:rPr lang="pl-PL" dirty="0"/>
              <a:t> znajdować receptury i wykorzystywać je w domu oraz dalszej pracy zawodowej jako kucharz </a:t>
            </a:r>
          </a:p>
        </p:txBody>
      </p:sp>
    </p:spTree>
    <p:extLst>
      <p:ext uri="{BB962C8B-B14F-4D97-AF65-F5344CB8AC3E}">
        <p14:creationId xmlns:p14="http://schemas.microsoft.com/office/powerpoint/2010/main" val="8044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C8804E-9FAC-4F9B-AE8C-430301B14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1547292-9B2A-4317-88F0-2B056AA0D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563756"/>
            <a:ext cx="10058400" cy="4457700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Uczniowie najlepiej jeśli dobiorą się sami w grupy                   2 osobowe. Należy zwrócić uwagę uczniom żeby przynajmniej jeden z nich miał odpowiedni program do wykonania prezentacji</a:t>
            </a:r>
          </a:p>
          <a:p>
            <a:r>
              <a:rPr lang="pl-PL" dirty="0"/>
              <a:t>Nauczyciel powinien dokładnie wyjaśnić temat zadania, na co uczniowie powinni zwrócić szczególną uwagę podczas pisania pracy. W części drugiej nauczyciel jest zobowiązany do przeprowadzenia krótkiego szkolenia bhp przed przystąpieniem do części praktycznej.</a:t>
            </a:r>
          </a:p>
        </p:txBody>
      </p:sp>
    </p:spTree>
    <p:extLst>
      <p:ext uri="{BB962C8B-B14F-4D97-AF65-F5344CB8AC3E}">
        <p14:creationId xmlns:p14="http://schemas.microsoft.com/office/powerpoint/2010/main" val="9380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DAB472-1481-41BD-880F-2042836B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166191"/>
          </a:xfrm>
        </p:spPr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9190ED4-1D58-4618-B35E-03A8ED1BC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470991"/>
            <a:ext cx="10058400" cy="451070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Nauczyciel powinien przedstawić plusy i minusy korzystania z </a:t>
            </a:r>
            <a:r>
              <a:rPr lang="pl-PL" dirty="0" err="1"/>
              <a:t>internetu</a:t>
            </a:r>
            <a:r>
              <a:rPr lang="pl-PL" dirty="0"/>
              <a:t>, zwrócić szczególną uwagę na ewentualne zagrożenia i niebezpieczeństwa wynikające z korzystania z sieci.</a:t>
            </a:r>
          </a:p>
          <a:p>
            <a:r>
              <a:rPr lang="pl-PL" dirty="0"/>
              <a:t>Podczas omawiania tematu nauczyciel może pomóc uczniom wspólnie stworzyć roboczy plan pracy. . W celu uniknięcia błędów merytorycznych uczniowie powinni wspierać się podręcznikiem przedmiotowym</a:t>
            </a:r>
          </a:p>
          <a:p>
            <a:r>
              <a:rPr lang="pl-PL" dirty="0"/>
              <a:t>Czas wykonania projektu powinien być dostosowany do możliwości uczniów. Część teoretyczna (około 2 tygodni), część praktyczna powinna odbyć się w pracowni gastronomicznej i nie przekraczać 3 godzin zegarowych.</a:t>
            </a:r>
          </a:p>
        </p:txBody>
      </p:sp>
    </p:spTree>
    <p:extLst>
      <p:ext uri="{BB962C8B-B14F-4D97-AF65-F5344CB8AC3E}">
        <p14:creationId xmlns:p14="http://schemas.microsoft.com/office/powerpoint/2010/main" val="24873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4E3916-79F8-4DD6-A97E-25A59522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F54BB2-C99A-42CD-A740-3007C6EC1D0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r>
              <a:rPr lang="pl-PL" dirty="0"/>
              <a:t>Dobrze było by rozpowszechnić przygotowane receptury np. na stronie internetowej szkoły w specjalnej zakładce, zaproszenie kolegów i koleżanki oraz dyrekcję i nauczycieli na wspólną degustacje wykonanych potraw.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2F5DFBD-9CF8-45F5-82A7-5668295F816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987826"/>
            <a:ext cx="4951413" cy="35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10681D0-CBED-48C0-B507-07BC4FCE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265044"/>
            <a:ext cx="10058402" cy="1219200"/>
          </a:xfrm>
        </p:spPr>
        <p:txBody>
          <a:bodyPr/>
          <a:lstStyle/>
          <a:p>
            <a:pPr algn="ctr"/>
            <a:r>
              <a:rPr lang="pl-PL" dirty="0"/>
              <a:t>Powodzenia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77A5BDE9-D3D4-462C-8CED-5D2225B9C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9863" y="1466920"/>
            <a:ext cx="4514780" cy="45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7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P</a:t>
            </a:r>
            <a:r>
              <a:rPr lang="pl" dirty="0"/>
              <a:t>odział warzyw, </a:t>
            </a:r>
            <a:br>
              <a:rPr lang="pl" dirty="0"/>
            </a:br>
            <a:r>
              <a:rPr lang="pl" dirty="0"/>
              <a:t>sporządzanie surówek z warzyw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AAC6C510-5D3A-400C-BA64-DE2D65524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Web Quest przeznaczony dla uczniów niesłyszących w ramach zajęć pracowni gastronomicznej klas I technikum gastronomicznego i szkoły zawodowej</a:t>
            </a:r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8FCF61-AE16-4D9A-BA7A-BA639465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652" y="437322"/>
            <a:ext cx="10195962" cy="5544378"/>
          </a:xfrm>
        </p:spPr>
        <p:txBody>
          <a:bodyPr/>
          <a:lstStyle/>
          <a:p>
            <a:r>
              <a:rPr lang="pl-PL"/>
              <a:t>Projekt „</a:t>
            </a:r>
            <a:r>
              <a:rPr lang="pl-PL" b="0" i="0">
                <a:effectLst/>
              </a:rPr>
              <a:t>Innowacyjne narzędzia w edukacji zawodowej dla niesłyszących</a:t>
            </a:r>
            <a:r>
              <a:rPr lang="pl-PL"/>
              <a:t>” korzysta z dofinansowania otrzymanego od Islandii, Liechtensteinu i Norwegii w ramach funduszy EOG. </a:t>
            </a:r>
            <a:br>
              <a:rPr lang="pl-PL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6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385894-E073-48FF-B4B3-57F356CD1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48139"/>
          </a:xfrm>
        </p:spPr>
        <p:txBody>
          <a:bodyPr/>
          <a:lstStyle/>
          <a:p>
            <a:pPr algn="ctr"/>
            <a:r>
              <a:rPr lang="pl-PL" dirty="0"/>
              <a:t>Spis treści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791ADB-0B61-4F84-8A31-78133154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152939"/>
            <a:ext cx="10058400" cy="4828761"/>
          </a:xfrm>
        </p:spPr>
        <p:txBody>
          <a:bodyPr/>
          <a:lstStyle/>
          <a:p>
            <a:r>
              <a:rPr lang="pl-PL" dirty="0"/>
              <a:t>Wprowadzenie</a:t>
            </a:r>
          </a:p>
          <a:p>
            <a:r>
              <a:rPr lang="pl-PL" dirty="0"/>
              <a:t> Zadania</a:t>
            </a:r>
          </a:p>
          <a:p>
            <a:r>
              <a:rPr lang="pl-PL" dirty="0"/>
              <a:t> Proces</a:t>
            </a:r>
          </a:p>
          <a:p>
            <a:r>
              <a:rPr lang="pl-PL" dirty="0"/>
              <a:t> Źródła</a:t>
            </a:r>
          </a:p>
          <a:p>
            <a:r>
              <a:rPr lang="pl-PL" dirty="0"/>
              <a:t> Ewaluacja</a:t>
            </a:r>
          </a:p>
          <a:p>
            <a:r>
              <a:rPr lang="pl-PL" dirty="0"/>
              <a:t> Konkluzja</a:t>
            </a:r>
          </a:p>
          <a:p>
            <a:r>
              <a:rPr lang="pl-PL" dirty="0"/>
              <a:t> Poradnik dla nauczyciela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5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4C2A0-2611-49AF-A6F5-836110436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Wprowadzenie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34727E-FF5F-408A-B41D-1AB32F24F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5839171" cy="418795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Witajcie młodzi kucharze !!!!</a:t>
            </a:r>
          </a:p>
          <a:p>
            <a:pPr marL="0" indent="0">
              <a:buNone/>
            </a:pPr>
            <a:r>
              <a:rPr lang="pl-PL" dirty="0"/>
              <a:t>Czy lubicie warzywa, jakie są Wasze ulubione warzywa ? </a:t>
            </a:r>
          </a:p>
          <a:p>
            <a:pPr marL="0" indent="0">
              <a:buNone/>
            </a:pPr>
            <a:r>
              <a:rPr lang="pl-PL" dirty="0"/>
              <a:t>Jak można podzielić warzywa ?</a:t>
            </a:r>
          </a:p>
          <a:p>
            <a:pPr marL="0" indent="0">
              <a:buNone/>
            </a:pPr>
            <a:r>
              <a:rPr lang="pl-PL" dirty="0"/>
              <a:t>Dlaczego warto jeść warzywa? </a:t>
            </a:r>
          </a:p>
          <a:p>
            <a:pPr marL="0" indent="0">
              <a:buNone/>
            </a:pPr>
            <a:r>
              <a:rPr lang="pl-PL" dirty="0"/>
              <a:t>Czy znacie jakieś potrawy z surowych warzyw?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B9E808F-91D4-4E25-8839-8850F52880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293471" y="1825625"/>
            <a:ext cx="3830142" cy="3713784"/>
          </a:xfrm>
        </p:spPr>
      </p:pic>
    </p:spTree>
    <p:extLst>
      <p:ext uri="{BB962C8B-B14F-4D97-AF65-F5344CB8AC3E}">
        <p14:creationId xmlns:p14="http://schemas.microsoft.com/office/powerpoint/2010/main" val="8529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6704D2-3164-4BE6-BF13-AD2ABF38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68626"/>
          </a:xfrm>
        </p:spPr>
        <p:txBody>
          <a:bodyPr/>
          <a:lstStyle/>
          <a:p>
            <a:pPr algn="ctr"/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E96F91-C013-4D37-8CEC-EF2AF15567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Każdy z Was codziennie zjada mniejsze lub większe ilości  warzyw. Na śniadanie, obiad, kolację. Spożywamy warzywa w różnej postaci na surowo, gotowane, jako dodatek do potraw lub samodzielna potrawa.</a:t>
            </a:r>
          </a:p>
          <a:p>
            <a:pPr marL="0" indent="0">
              <a:buNone/>
            </a:pPr>
            <a:r>
              <a:rPr lang="pl-PL" dirty="0"/>
              <a:t>Najzdrowsze są warzywa zjadane na surowo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8EA3D18-BF01-4935-BCDB-A07120809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85113" y="1228766"/>
            <a:ext cx="4015409" cy="501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2DA0402-812F-479F-8476-C6218EFD3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zadanie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1250EC31-15E8-4AB7-A1A7-0D2B90E96E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Wasze zadanie będzie składało się z dwóch części:</a:t>
            </a:r>
          </a:p>
          <a:p>
            <a:pPr algn="ctr"/>
            <a:r>
              <a:rPr lang="pl-PL" dirty="0"/>
              <a:t>Części teoretycznej dotyczącej wykonania prezentacji w PowerPoint  </a:t>
            </a:r>
          </a:p>
          <a:p>
            <a:pPr marL="0" indent="0" algn="ctr">
              <a:buNone/>
            </a:pPr>
            <a:r>
              <a:rPr lang="pl-PL" dirty="0"/>
              <a:t>na temat: „Warzywa, podziału warzyw i  </a:t>
            </a:r>
          </a:p>
          <a:p>
            <a:pPr marL="0" indent="0" algn="ctr">
              <a:buNone/>
            </a:pPr>
            <a:r>
              <a:rPr lang="pl-PL" dirty="0"/>
              <a:t>sporządzaniu surówek”</a:t>
            </a:r>
          </a:p>
          <a:p>
            <a:pPr algn="ctr"/>
            <a:r>
              <a:rPr lang="pl-PL" dirty="0"/>
              <a:t>Części praktycznej- polegającej na wykonaniu surówek z warzyw</a:t>
            </a:r>
          </a:p>
          <a:p>
            <a:pPr algn="ctr"/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CBD2B42-3916-4755-AFE1-1AFFA5CDED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3675" y="1825625"/>
            <a:ext cx="5580821" cy="39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0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593431-420C-45BC-8438-22A2C5753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4" y="304800"/>
            <a:ext cx="10058402" cy="874643"/>
          </a:xfrm>
        </p:spPr>
        <p:txBody>
          <a:bodyPr/>
          <a:lstStyle/>
          <a:p>
            <a:pPr algn="ctr"/>
            <a:r>
              <a:rPr lang="pl-PL" dirty="0"/>
              <a:t>Proces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B9D8B5-6CFA-4159-97B7-E0188D4A1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179443"/>
            <a:ext cx="8714890" cy="4802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  Proces przygotowania pierwszej części zadania:</a:t>
            </a:r>
          </a:p>
          <a:p>
            <a:r>
              <a:rPr lang="pl-PL" dirty="0"/>
              <a:t> Zadanie to będziecie wykonywać w parach, Waszym celem będzie przygotowanie prezentacji multimedialnej.</a:t>
            </a:r>
          </a:p>
          <a:p>
            <a:r>
              <a:rPr lang="pl-PL" dirty="0"/>
              <a:t>Każda prezentacja ma zawierać: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Imię i nazwisko autorów prezentacji</a:t>
            </a:r>
          </a:p>
          <a:p>
            <a:pPr marL="457200" indent="-457200">
              <a:buFont typeface="+mj-lt"/>
              <a:buAutoNum type="arabicPeriod"/>
            </a:pPr>
            <a:r>
              <a:rPr lang="pl-PL" dirty="0"/>
              <a:t>Temat prezentacji </a:t>
            </a:r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869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AC5945-DE96-4650-98F5-CDE46A64C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95130"/>
          </a:xfrm>
        </p:spPr>
        <p:txBody>
          <a:bodyPr/>
          <a:lstStyle/>
          <a:p>
            <a:pPr algn="ctr"/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3D1AC7-A371-4E0C-A68A-F54FFCF9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3. Najważniejsze zagadnienia dotyczące omawianego tematu:</a:t>
            </a:r>
          </a:p>
          <a:p>
            <a:r>
              <a:rPr lang="pl-PL" dirty="0"/>
              <a:t>Co to jest warzywo ?</a:t>
            </a:r>
          </a:p>
          <a:p>
            <a:r>
              <a:rPr lang="pl-PL" dirty="0"/>
              <a:t>Podział warzyw na 8 gr.</a:t>
            </a:r>
          </a:p>
          <a:p>
            <a:r>
              <a:rPr lang="pl-PL" dirty="0"/>
              <a:t>Co to jest surówka i z czego się składa ?</a:t>
            </a:r>
          </a:p>
          <a:p>
            <a:r>
              <a:rPr lang="pl-PL" dirty="0"/>
              <a:t>Schemat produkcji surówki. </a:t>
            </a:r>
          </a:p>
          <a:p>
            <a:r>
              <a:rPr lang="pl-PL" dirty="0"/>
              <a:t>Przygotowanie 5 receptur na surówki.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40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1F534-BF66-44FC-8835-D2766302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28870"/>
          </a:xfrm>
        </p:spPr>
        <p:txBody>
          <a:bodyPr/>
          <a:lstStyle/>
          <a:p>
            <a:pPr algn="ctr"/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3AE57-FA41-4F09-AE3A-D26930F8B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05948"/>
            <a:ext cx="10058400" cy="477575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Proces przygotowania drugiej części zadania:</a:t>
            </a:r>
          </a:p>
          <a:p>
            <a:r>
              <a:rPr lang="pl-PL" dirty="0"/>
              <a:t>Zadanie to będziecie wykonywać w parach, waszym celem będzie wybranie z prezentacji multimedialnej dwóch receptur na surówkę i wykonanie ich w pracowni gastronomicznej.</a:t>
            </a:r>
          </a:p>
          <a:p>
            <a:r>
              <a:rPr lang="pl-PL" dirty="0"/>
              <a:t>W tym celu musicie:</a:t>
            </a:r>
          </a:p>
          <a:p>
            <a:pPr marL="850392" lvl="1" indent="-457200">
              <a:buAutoNum type="arabicPeriod"/>
            </a:pPr>
            <a:r>
              <a:rPr lang="pl-PL" dirty="0"/>
              <a:t>Wybrać 2 receptury z prezentacji</a:t>
            </a:r>
          </a:p>
          <a:p>
            <a:pPr marL="850392" lvl="1" indent="-457200">
              <a:buAutoNum type="arabicPeriod"/>
            </a:pPr>
            <a:r>
              <a:rPr lang="pl-PL" dirty="0"/>
              <a:t>Przygotować zapotrzebowanie na surowce na 3 porcji surówki </a:t>
            </a:r>
          </a:p>
          <a:p>
            <a:pPr marL="850392" lvl="1" indent="-457200">
              <a:buAutoNum type="arabicPeriod"/>
            </a:pPr>
            <a:r>
              <a:rPr lang="pl-PL" dirty="0"/>
              <a:t>Przygotować niezbędny sprzęt do wykonania ćwiczenia </a:t>
            </a:r>
          </a:p>
          <a:p>
            <a:pPr marL="850392" lvl="1" indent="-457200">
              <a:buAutoNum type="arabicPeriod"/>
            </a:pPr>
            <a:r>
              <a:rPr lang="pl-PL" dirty="0"/>
              <a:t>Wykonać ćwiczenie zgodnie z zasadami HACCP </a:t>
            </a:r>
          </a:p>
          <a:p>
            <a:pPr marL="850392" lvl="1" indent="-457200">
              <a:buAutoNum type="arabicPeriod"/>
            </a:pPr>
            <a:r>
              <a:rPr lang="pl-PL" dirty="0"/>
              <a:t>Przeprowadzić prezentację i degustację potraw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495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związana z naturą, ilustrowany projekt poziomy (panoramiczny)</Template>
  <TotalTime>1819</TotalTime>
  <Words>935</Words>
  <Application>Microsoft Office PowerPoint</Application>
  <PresentationFormat>Panoramiczny</PresentationFormat>
  <Paragraphs>128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Ilustracja natury 16:9</vt:lpstr>
      <vt:lpstr>Warzywa </vt:lpstr>
      <vt:lpstr>Podział warzyw,  sporządzanie surówek z warzyw</vt:lpstr>
      <vt:lpstr>Spis treści </vt:lpstr>
      <vt:lpstr>Wprowadzenie </vt:lpstr>
      <vt:lpstr>Wprowadzenie</vt:lpstr>
      <vt:lpstr>zadanie</vt:lpstr>
      <vt:lpstr>Proces </vt:lpstr>
      <vt:lpstr>Proces</vt:lpstr>
      <vt:lpstr>proces</vt:lpstr>
      <vt:lpstr>Źródła </vt:lpstr>
      <vt:lpstr>Ewaluacja części I teoretycznej </vt:lpstr>
      <vt:lpstr>Ewaluacja części II praktycznej </vt:lpstr>
      <vt:lpstr>Ewaluacja - ocena</vt:lpstr>
      <vt:lpstr>konkluzja</vt:lpstr>
      <vt:lpstr>konkluzja</vt:lpstr>
      <vt:lpstr>Poradnik dla nauczyciela</vt:lpstr>
      <vt:lpstr>Poradnik dla nauczyciela</vt:lpstr>
      <vt:lpstr>Poradnik dla nauczyciela</vt:lpstr>
      <vt:lpstr>Powodzenia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Tytuł</dc:title>
  <dc:creator>Danusia</dc:creator>
  <cp:lastModifiedBy>Dell</cp:lastModifiedBy>
  <cp:revision>46</cp:revision>
  <dcterms:created xsi:type="dcterms:W3CDTF">2020-08-17T09:12:23Z</dcterms:created>
  <dcterms:modified xsi:type="dcterms:W3CDTF">2020-09-13T18:22:48Z</dcterms:modified>
</cp:coreProperties>
</file>