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8" r:id="rId9"/>
    <p:sldId id="270" r:id="rId10"/>
    <p:sldId id="271" r:id="rId11"/>
    <p:sldId id="274" r:id="rId12"/>
    <p:sldId id="276" r:id="rId13"/>
    <p:sldId id="278" r:id="rId14"/>
    <p:sldId id="272" r:id="rId15"/>
    <p:sldId id="280" r:id="rId16"/>
    <p:sldId id="282" r:id="rId17"/>
    <p:sldId id="284" r:id="rId18"/>
    <p:sldId id="286" r:id="rId19"/>
    <p:sldId id="288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3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5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0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39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9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9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95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34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1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9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7103-4FB1-41D3-AF66-A620AA09B463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F381F98-E89B-4D00-952D-52B24463C7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roedu.uni.lodz.pl/wp-content/uploads/2012/03/Projekt-LINK_Program-szkolenia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kalkulatory.gofin.pl/Kalkulator-krajowa-podroz-sluzbowa,12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8431" y="723921"/>
            <a:ext cx="8907717" cy="2541431"/>
          </a:xfrm>
        </p:spPr>
        <p:txBody>
          <a:bodyPr>
            <a:normAutofit/>
          </a:bodyPr>
          <a:lstStyle/>
          <a:p>
            <a:r>
              <a:rPr lang="pl-PL" sz="4900" b="1" dirty="0">
                <a:solidFill>
                  <a:srgbClr val="C00000"/>
                </a:solidFill>
              </a:rPr>
              <a:t>podróż służbowa – potrafię zorganizować!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8431" y="3602695"/>
            <a:ext cx="8907717" cy="1889882"/>
          </a:xfrm>
        </p:spPr>
        <p:txBody>
          <a:bodyPr>
            <a:normAutofit/>
          </a:bodyPr>
          <a:lstStyle/>
          <a:p>
            <a:r>
              <a:rPr lang="pl-PL" sz="2200" b="1" dirty="0">
                <a:latin typeface="Bahnschrift" panose="020B0502040204020203" pitchFamily="34" charset="0"/>
              </a:rPr>
              <a:t>WEBQUEST JEST PRZEZNACZONY </a:t>
            </a:r>
          </a:p>
          <a:p>
            <a:r>
              <a:rPr lang="pl-PL" sz="2200" b="1" dirty="0">
                <a:latin typeface="Bahnschrift" panose="020B0502040204020203" pitchFamily="34" charset="0"/>
              </a:rPr>
              <a:t>DLA KLAS SZKOŁY POLICEALNEJ O KIERUNKU ADMINISTRACYJNYM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3736" y="1"/>
            <a:ext cx="3518263" cy="2455818"/>
          </a:xfrm>
          <a:prstGeom prst="rect">
            <a:avLst/>
          </a:prstGeom>
        </p:spPr>
      </p:pic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20" y="30353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16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3). Dokonajcie wyboru hotelu o dogodnej lokalizacji względem miejsca szkolenia. Ustalcie koszt pobytu pracownika. Pomocne będą dla Was wskazane źródła internetowe.</a:t>
            </a:r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760" y="3874989"/>
            <a:ext cx="3458803" cy="17533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016" y="3874990"/>
            <a:ext cx="2534195" cy="17533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7112" y="3874990"/>
            <a:ext cx="3494314" cy="17533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9646" y="0"/>
            <a:ext cx="3252654" cy="16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4). Pomóżcie pracownikowi wypełnić formularz </a:t>
            </a:r>
            <a:r>
              <a:rPr lang="pl-PL" sz="2600" b="1" dirty="0"/>
              <a:t>„Polecenie wyjazdu służbowego” </a:t>
            </a:r>
            <a:r>
              <a:rPr lang="pl-PL" sz="2600" dirty="0"/>
              <a:t>z podanym terminem, miejscem i celem wyjazdu (strona </a:t>
            </a:r>
            <a:r>
              <a:rPr lang="pl-PL" sz="2600" dirty="0">
                <a:latin typeface="Arial Black" panose="020B0A04020102020204" pitchFamily="34" charset="0"/>
              </a:rPr>
              <a:t>1</a:t>
            </a:r>
            <a:r>
              <a:rPr lang="pl-PL" sz="2600" dirty="0"/>
              <a:t> w formularzu). Wzór dokumentu znajdziecie w podanych zasobach internetowych.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7393" y="3741038"/>
            <a:ext cx="4767944" cy="22025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8976" y="113944"/>
            <a:ext cx="4040315" cy="15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986085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5). Dokonajcie rozliczenia kosztów podróży krajowej tuż po zakończeniu tej podróży przez pracownika (po jego powrocie).  W tym celu odszukajcie w Internecie </a:t>
            </a:r>
            <a:r>
              <a:rPr lang="pl-PL" sz="2600" b="1" dirty="0"/>
              <a:t>„Kalkulator krajowej podróży służbowej” </a:t>
            </a:r>
            <a:r>
              <a:rPr lang="pl-PL" sz="2600" dirty="0"/>
              <a:t>i</a:t>
            </a:r>
            <a:r>
              <a:rPr lang="pl-PL" sz="2600" b="1" dirty="0"/>
              <a:t> </a:t>
            </a:r>
            <a:r>
              <a:rPr lang="pl-PL" sz="2600" dirty="0"/>
              <a:t>wypełnijcie zamieszczony formularz. W rozliczeniu należy uwzględnić ceny wszystkich biletów za przejazd i koszt pobytu w hotelu (rachunek za pobyt). Pracownik przed udaniem się w podróż nie pobrał żadnej zaliczki.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4659" y="146948"/>
            <a:ext cx="4820195" cy="15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0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9860855" cy="3450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b="1" u="sng" dirty="0">
                <a:solidFill>
                  <a:srgbClr val="C00000"/>
                </a:solidFill>
                <a:hlinkClick r:id="rId2"/>
              </a:rPr>
              <a:t>proedu.uni.lodz.pl › Projekt-</a:t>
            </a:r>
            <a:r>
              <a:rPr lang="pl-PL" sz="2800" b="1" u="sng" dirty="0" err="1">
                <a:solidFill>
                  <a:srgbClr val="C00000"/>
                </a:solidFill>
                <a:hlinkClick r:id="rId2"/>
              </a:rPr>
              <a:t>LINK_Program</a:t>
            </a:r>
            <a:r>
              <a:rPr lang="pl-PL" sz="2800" b="1" u="sng" dirty="0">
                <a:solidFill>
                  <a:srgbClr val="C00000"/>
                </a:solidFill>
                <a:hlinkClick r:id="rId2"/>
              </a:rPr>
              <a:t>-szkolenia</a:t>
            </a:r>
            <a:endParaRPr lang="pl-PL" sz="2800" b="1" dirty="0">
              <a:solidFill>
                <a:srgbClr val="C00000"/>
              </a:solidFill>
              <a:hlinkClick r:id="rId2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http://www.spec-bhp.pl/Szkolenia_BHP_Ramowe_programy_szkolen.php</a:t>
            </a:r>
            <a:endParaRPr lang="pl-PL" sz="2800" b="1" u="sng" dirty="0">
              <a:solidFill>
                <a:srgbClr val="C00000"/>
              </a:solidFill>
              <a:hlinkClick r:id="rId2"/>
            </a:endParaRPr>
          </a:p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http://www.orpeg.pl/index.php/program-konferencji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https://www.e-podroznik.pl/</a:t>
            </a:r>
          </a:p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https://www.kayak.pl/hotels/Krakow,Polska-c9856/2020-08-28/2020-08-29/2adults?isSEM=true&amp;sort=rank_a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u="sng" dirty="0">
              <a:solidFill>
                <a:schemeClr val="tx2"/>
              </a:solidFill>
              <a:hlinkClick r:id="rId2"/>
            </a:endParaRPr>
          </a:p>
          <a:p>
            <a:endParaRPr lang="pl-PL" dirty="0">
              <a:solidFill>
                <a:schemeClr val="tx2"/>
              </a:solidFill>
              <a:hlinkClick r:id="rId2"/>
            </a:endParaRPr>
          </a:p>
          <a:p>
            <a:endParaRPr lang="pl-PL" u="sng" dirty="0">
              <a:solidFill>
                <a:schemeClr val="tx2"/>
              </a:solidFill>
              <a:hlinkClick r:id="rId2"/>
            </a:endParaRPr>
          </a:p>
          <a:p>
            <a:endParaRPr lang="pl-PL" dirty="0">
              <a:hlinkClick r:id="rId2"/>
            </a:endParaRPr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399" y="86062"/>
            <a:ext cx="3282455" cy="15624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2809" y="210189"/>
            <a:ext cx="29051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4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32395"/>
          </a:xfrm>
        </p:spPr>
        <p:txBody>
          <a:bodyPr/>
          <a:lstStyle/>
          <a:p>
            <a:r>
              <a:rPr lang="pl-PL" b="1" dirty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sz="2600" b="1" dirty="0">
                <a:solidFill>
                  <a:srgbClr val="C00000"/>
                </a:solidFill>
              </a:rPr>
              <a:t>http://www.druki.gofin.pl/polecenie-wyjazdu-sluzbowego-i-rachunek-kosztow-podrozy,wzor,75,62,218.html</a:t>
            </a:r>
          </a:p>
          <a:p>
            <a:pPr marL="0" indent="0">
              <a:buNone/>
            </a:pPr>
            <a:r>
              <a:rPr lang="pl-PL" sz="2600" b="1" dirty="0">
                <a:solidFill>
                  <a:srgbClr val="C00000"/>
                </a:solidFill>
              </a:rPr>
              <a:t>https://kalkulatory.gofin.pl/Kalkulator-krajowa-podroz-sluzbowa,12.html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215" y="88750"/>
            <a:ext cx="4066441" cy="16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9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258" y="0"/>
            <a:ext cx="3004455" cy="5486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2800" b="1" dirty="0">
                <a:solidFill>
                  <a:srgbClr val="C00000"/>
                </a:solidFill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Arkusz" r:id="rId3" imgW="1228873" imgH="390397" progId="Excel.Sheet.12">
                  <p:embed/>
                </p:oleObj>
              </mc:Choice>
              <mc:Fallback>
                <p:oleObj name="Arkusz" r:id="rId3" imgW="1228873" imgH="390397" progId="Excel.Sheet.12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95522"/>
              </p:ext>
            </p:extLst>
          </p:nvPr>
        </p:nvGraphicFramePr>
        <p:xfrm>
          <a:off x="261258" y="548641"/>
          <a:ext cx="11743510" cy="608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878">
                  <a:extLst>
                    <a:ext uri="{9D8B030D-6E8A-4147-A177-3AD203B41FA5}">
                      <a16:colId xmlns:a16="http://schemas.microsoft.com/office/drawing/2014/main" val="1391921536"/>
                    </a:ext>
                  </a:extLst>
                </a:gridCol>
                <a:gridCol w="2935878">
                  <a:extLst>
                    <a:ext uri="{9D8B030D-6E8A-4147-A177-3AD203B41FA5}">
                      <a16:colId xmlns:a16="http://schemas.microsoft.com/office/drawing/2014/main" val="1613383002"/>
                    </a:ext>
                  </a:extLst>
                </a:gridCol>
                <a:gridCol w="2766033">
                  <a:extLst>
                    <a:ext uri="{9D8B030D-6E8A-4147-A177-3AD203B41FA5}">
                      <a16:colId xmlns:a16="http://schemas.microsoft.com/office/drawing/2014/main" val="1073497597"/>
                    </a:ext>
                  </a:extLst>
                </a:gridCol>
                <a:gridCol w="3105721">
                  <a:extLst>
                    <a:ext uri="{9D8B030D-6E8A-4147-A177-3AD203B41FA5}">
                      <a16:colId xmlns:a16="http://schemas.microsoft.com/office/drawing/2014/main" val="3392608151"/>
                    </a:ext>
                  </a:extLst>
                </a:gridCol>
              </a:tblGrid>
              <a:tr h="44692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48102"/>
                  </a:ext>
                </a:extLst>
              </a:tr>
              <a:tr h="893841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1.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809747"/>
                  </a:ext>
                </a:extLst>
              </a:tr>
              <a:tr h="893841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2.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36742"/>
                  </a:ext>
                </a:extLst>
              </a:tr>
              <a:tr h="849083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3.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35173"/>
                  </a:ext>
                </a:extLst>
              </a:tr>
              <a:tr h="888271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14006"/>
                  </a:ext>
                </a:extLst>
              </a:tr>
              <a:tr h="992774">
                <a:tc>
                  <a:txBody>
                    <a:bodyPr/>
                    <a:lstStyle/>
                    <a:p>
                      <a:r>
                        <a:rPr lang="pl-PL" sz="1800" dirty="0"/>
                        <a:t>Zawartość merytoryczna pracy nr 5.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słaba merytorycznie. Brakujące elementy.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dobra merytorycznie. Brak lub niewielkie błędy.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Praca bardzo dobra merytorycznie. Poprawne treści.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41711"/>
                  </a:ext>
                </a:extLst>
              </a:tr>
              <a:tr h="980663">
                <a:tc>
                  <a:txBody>
                    <a:bodyPr/>
                    <a:lstStyle/>
                    <a:p>
                      <a:r>
                        <a:rPr lang="pl-PL" sz="1800" dirty="0"/>
                        <a:t>Zaangażowanie w pracę grupy, trafność uwag i wniosków.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Słabe zaangażowanie,</a:t>
                      </a:r>
                      <a:r>
                        <a:rPr lang="pl-PL" sz="1800" baseline="0" dirty="0"/>
                        <a:t> brak trafnych uwag i wniosków.</a:t>
                      </a:r>
                      <a:endParaRPr lang="pl-PL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Duże zaangażowanie,</a:t>
                      </a:r>
                      <a:r>
                        <a:rPr lang="pl-PL" sz="1800" baseline="0" dirty="0"/>
                        <a:t> kilka trafnych uwag i wniosków.</a:t>
                      </a:r>
                      <a:endParaRPr lang="pl-PL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Bardzo duże zaangażowanie,</a:t>
                      </a:r>
                      <a:r>
                        <a:rPr lang="pl-PL" sz="1800" baseline="0" dirty="0"/>
                        <a:t> trafne uwagi i wnioski.</a:t>
                      </a:r>
                      <a:endParaRPr lang="pl-PL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322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331" y="313510"/>
            <a:ext cx="2816596" cy="78377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51339"/>
              </p:ext>
            </p:extLst>
          </p:nvPr>
        </p:nvGraphicFramePr>
        <p:xfrm>
          <a:off x="692331" y="1632859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PUNKTY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OCENA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&lt;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9 - 8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14 - 10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19 - 15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23 -</a:t>
                      </a:r>
                      <a:r>
                        <a:rPr lang="pl-PL" sz="2800" b="1" baseline="0" dirty="0"/>
                        <a:t> 20</a:t>
                      </a:r>
                      <a:endParaRPr lang="pl-P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41944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175" y="186868"/>
            <a:ext cx="2328289" cy="12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703" y="300446"/>
            <a:ext cx="11129553" cy="55754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</a:rPr>
              <a:t>Jakie korzyści osiągnęliście z realizacji tego projektu?</a:t>
            </a:r>
            <a:endParaRPr lang="pl-PL" sz="2700" b="1" dirty="0">
              <a:solidFill>
                <a:schemeClr val="tx1"/>
              </a:solidFill>
            </a:endParaRP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700" dirty="0">
                <a:solidFill>
                  <a:schemeClr val="tx1"/>
                </a:solidFill>
              </a:rPr>
              <a:t>Mieliście możliwość praktycznego zastosowania swojej wiedzy i umiejętności w organizowaniu wyjazdu służbowego i dopełnieniu wszelkich formalności z nim związanych.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700" dirty="0">
                <a:solidFill>
                  <a:schemeClr val="tx1"/>
                </a:solidFill>
              </a:rPr>
              <a:t>Mogliście w ciekawy sposób utrwalić Waszą wiedzę.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700" dirty="0">
                <a:solidFill>
                  <a:schemeClr val="tx1"/>
                </a:solidFill>
              </a:rPr>
              <a:t>Uczyliście się planowania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pl-PL" sz="2700" dirty="0"/>
              <a:t>     </a:t>
            </a:r>
            <a:r>
              <a:rPr lang="pl-PL" sz="2700" dirty="0">
                <a:solidFill>
                  <a:schemeClr val="tx1"/>
                </a:solidFill>
              </a:rPr>
              <a:t>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925" y="3770843"/>
            <a:ext cx="5068389" cy="23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7829" y="378823"/>
            <a:ext cx="11077301" cy="570846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KONKLUZJE – WNIOSKI KOŃCOWE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Nauczyliście się wykorzystywać Internet jako źródło informacji.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Uczyliście się trudnej sztuki współpracy w grupie.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4"/>
            </a:pPr>
            <a:r>
              <a:rPr lang="pl-PL" sz="2600" dirty="0">
                <a:solidFill>
                  <a:schemeClr val="tx1"/>
                </a:solidFill>
              </a:rPr>
              <a:t>Mogliście wyrazić swoje opinie i wysłuchać opinii i pomysłów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4775" y="4454434"/>
            <a:ext cx="5812973" cy="16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1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404949"/>
            <a:ext cx="10698480" cy="5747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800" b="1" dirty="0">
                <a:solidFill>
                  <a:srgbClr val="C00000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979714"/>
            <a:ext cx="10698480" cy="489615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800" dirty="0">
                <a:latin typeface="+mj-lt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>
              <a:spcBef>
                <a:spcPts val="475"/>
              </a:spcBef>
            </a:pPr>
            <a:r>
              <a:rPr lang="pl-PL" sz="2800" dirty="0">
                <a:latin typeface="+mj-lt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7349" y="5219341"/>
            <a:ext cx="3265714" cy="13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27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1959430"/>
            <a:ext cx="9603275" cy="3506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b="1" dirty="0"/>
              <a:t>WITAJCIE !</a:t>
            </a:r>
          </a:p>
          <a:p>
            <a:pPr marL="0" indent="0">
              <a:buNone/>
            </a:pPr>
            <a:r>
              <a:rPr lang="pl-PL" sz="2500" dirty="0"/>
              <a:t>Oglądając filmy lub programy telewizyjne, z pewnością wielokrotnie zaobserwowaliście, na czym polega praca w dużych firmach i jak one funkcjonują. Obecnie coraz więcej firm decyduje się na wysyłanie swoich pracowników w podróż służbową, np. na konferencje, szkolenia. Pozwala to na zwiększenie kompetencji zatrudnionego oraz wykorzystanie jego umiejętności w firmie.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7166" y="1959430"/>
            <a:ext cx="909201" cy="4833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190" y="97564"/>
            <a:ext cx="2531679" cy="16859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50803" y="97564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8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39430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2800" b="1" dirty="0">
                <a:solidFill>
                  <a:srgbClr val="C00000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1058091"/>
            <a:ext cx="10698480" cy="49246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600" dirty="0">
                <a:latin typeface="+mj-lt"/>
              </a:rPr>
              <a:t>Nauczyciel może pomagać uczniom, gdy pracują w grupach zadając im pytania naprowadzające. Należy pamiętać, że uczą się oni nowego procesu pracy zespołowej.  </a:t>
            </a:r>
          </a:p>
          <a:p>
            <a:pPr>
              <a:spcBef>
                <a:spcPts val="475"/>
              </a:spcBef>
            </a:pPr>
            <a:r>
              <a:rPr lang="pl-PL" sz="2600" dirty="0">
                <a:latin typeface="+mj-lt"/>
              </a:rPr>
              <a:t>Nauczyciel powinien podawać uczniom konkretne informacje dotyczące oceny ich osiągnięć, zarówno podczas pracy grupowej, jak i w trakcie podsumowania wyników.  </a:t>
            </a:r>
          </a:p>
          <a:p>
            <a:pPr>
              <a:spcBef>
                <a:spcPts val="475"/>
              </a:spcBef>
            </a:pPr>
            <a:r>
              <a:rPr lang="pl-PL" sz="2600" dirty="0">
                <a:latin typeface="+mj-lt"/>
              </a:rPr>
              <a:t>Czas na realizację projektu powinien być dostosowany do możliwości uczniów.  Nie jest z góry narzucony.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2320" y="4578394"/>
            <a:ext cx="4310743" cy="18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CF1F99-FF1F-405E-A3B0-E2DD8CD8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br>
              <a:rPr lang="pl-PL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05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27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1959429"/>
            <a:ext cx="9603275" cy="374904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3300" dirty="0">
                <a:latin typeface="+mj-lt"/>
              </a:rPr>
              <a:t>Wyjazdy służbowe stanowią także świetną okazję do nawiązania kontaktów biznesowych. By wyjazd służbowy pracownika przebiegł pomyślnie, należy go odpowiednio zaplanować i zorganizować. </a:t>
            </a:r>
          </a:p>
          <a:p>
            <a:pPr marL="0" indent="0">
              <a:buNone/>
            </a:pPr>
            <a:r>
              <a:rPr lang="pl-PL" sz="3300" dirty="0">
                <a:latin typeface="+mj-lt"/>
              </a:rPr>
              <a:t>Dzisiejsze zadanie pozwoli Wam wcielić się w rolę osoby odpowiedzialnej za przygotowanie i rozliczenie kosztów podróży służbowej pracownika. Pomoże uporządkować Waszą wiedzę na temat niezbędnych czynności, które należy wykonać na etapie planowania i zakończenia podróży służbowej. Dowiecie się również, jakie należności przysługują pracownikowi z tytułu podróży służbowej.</a:t>
            </a:r>
          </a:p>
          <a:p>
            <a:pPr marL="0" indent="0">
              <a:buNone/>
            </a:pPr>
            <a:r>
              <a:rPr lang="pl-PL" sz="3200" b="1" dirty="0">
                <a:latin typeface="Arial Black" panose="020B0A04020102020204" pitchFamily="34" charset="0"/>
              </a:rPr>
              <a:t>ZACZYNAMY!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891" y="0"/>
            <a:ext cx="3595963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0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27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1894114"/>
            <a:ext cx="9717164" cy="404948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3200" b="1" dirty="0">
                <a:latin typeface="Arial Black" panose="020B0A04020102020204" pitchFamily="34" charset="0"/>
              </a:rPr>
              <a:t>Waszym zadaniem w pierwszej kolejności będzie przygotowanie programu 2-dniowego szkolenia przeznaczonego dla pracowników administracji. Kolejnym zadaniem będzie zorganizowanie wyjazdu służbowego dla pracownika zatrudnionego w urzędzie gminy w związku z jego udziałem w szkoleniu. Natomiast po odbytej podróży krajowej dokonacie rozliczenia kosztów związanych z wyjazdem służbowym pracownika.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6777" y="143691"/>
            <a:ext cx="2066925" cy="15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0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0627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1959429"/>
            <a:ext cx="9603275" cy="374904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3200" dirty="0"/>
              <a:t>Zadanie wykonajcie w dwu- lub trzyosobowych grupach.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3200" dirty="0"/>
              <a:t>Wspólnie wybierzcie kierownika (lidera) grupy, który będzie odpowiedzialny za organizację pracy zespołu i końcowy rezultat Waszej pracy. Pamiętajcie, że każdy powinien pracować na wspólny efekt końcowy.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3200" dirty="0"/>
              <a:t>Wzory dokumentów i informacje niezbędne do wykonania zadania odszukajcie we wskazanych przeze mnie źródłach internetowych.</a:t>
            </a:r>
          </a:p>
          <a:p>
            <a:pPr marL="0" indent="0">
              <a:spcBef>
                <a:spcPts val="0"/>
              </a:spcBef>
              <a:buNone/>
            </a:pPr>
            <a:endParaRPr lang="pl-PL" sz="3200" dirty="0"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4521" y="536155"/>
            <a:ext cx="1242061" cy="1143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9525" y="114708"/>
            <a:ext cx="3115330" cy="15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19332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ZADANIE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274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000" dirty="0"/>
              <a:t>Każdy zespół samodzielnie zdecyduje o wyborze formy (np. prezentacja, ulotka, broszura) i techniki wykonania pracy (np. kredki, pisaki, wydruki komputerowe).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/>
              <a:t>Po zakończeniu pracy zaprezentujcie jej efekty Waszym kolegom i nauczycielowi.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5442" y="167217"/>
            <a:ext cx="2952750" cy="15525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0623" y="167217"/>
            <a:ext cx="2630806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7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1). Zadanie rozpocznijcie od opracowania 2-dniowego szkolenia organizowanego na terytorium Polski, skierowanego do pracowników administracji. Zaproponujcie dowolną tematykę, miejsce, czas i przebieg szkolenia. W programie uwzględnijcie całodzienne bezpłatne wyżywienie (śniadanie, obiad, kolacja) podczas 2-dniowego szkolenia.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4937" y="110680"/>
            <a:ext cx="3487783" cy="15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Pamiętajcie, że celem szkolenia jest podniesienie kompetencji i umiejętności zawodowych osób pracujących w urzędach/instytucjach publicznych. Pomocne będą dla Was przykładowe programy szkoleń, które znajdziecie w podanych zasobach internetowych.</a:t>
            </a:r>
          </a:p>
          <a:p>
            <a:pPr marL="0" indent="0">
              <a:buNone/>
            </a:pP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2422" y="0"/>
            <a:ext cx="4519749" cy="17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000" dirty="0"/>
              <a:t>2). Zaproponujcie środek transportu dla pracownika do miejscowości, w której odbędzie się szkolenie (np. pociąg, autobus, samolot) oraz transport w podróży powrotnej. Ustalcie godziny odjazdu-przyjazdu oraz koszt przejazdu (ceny biletów w obie strony).  W tym celu wykorzystajcie podane źródła internetowe.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2560" y="125250"/>
            <a:ext cx="3017520" cy="16589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9542" y="125250"/>
            <a:ext cx="2913018" cy="16589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4355" y="114616"/>
            <a:ext cx="2325188" cy="16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3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753</TotalTime>
  <Words>1172</Words>
  <Application>Microsoft Office PowerPoint</Application>
  <PresentationFormat>Panoramiczny</PresentationFormat>
  <Paragraphs>114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Bahnschrift</vt:lpstr>
      <vt:lpstr>Gill Sans MT</vt:lpstr>
      <vt:lpstr>Trebuchet MS</vt:lpstr>
      <vt:lpstr>Wingdings</vt:lpstr>
      <vt:lpstr>Gallery</vt:lpstr>
      <vt:lpstr>Arkusz</vt:lpstr>
      <vt:lpstr>podróż służbowa – potrafię zorganizować!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EWALUACJA</vt:lpstr>
      <vt:lpstr>Prezentacja programu PowerPoint</vt:lpstr>
      <vt:lpstr>Prezentacja programu PowerPoint</vt:lpstr>
      <vt:lpstr>Prezentacja programu PowerPoint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Dell</cp:lastModifiedBy>
  <cp:revision>201</cp:revision>
  <dcterms:created xsi:type="dcterms:W3CDTF">2020-08-26T16:45:36Z</dcterms:created>
  <dcterms:modified xsi:type="dcterms:W3CDTF">2020-09-13T18:43:13Z</dcterms:modified>
</cp:coreProperties>
</file>