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91" r:id="rId7"/>
    <p:sldId id="295" r:id="rId8"/>
    <p:sldId id="261" r:id="rId9"/>
    <p:sldId id="284" r:id="rId10"/>
    <p:sldId id="285" r:id="rId11"/>
    <p:sldId id="286" r:id="rId12"/>
    <p:sldId id="287" r:id="rId13"/>
    <p:sldId id="292" r:id="rId14"/>
    <p:sldId id="262" r:id="rId15"/>
    <p:sldId id="293" r:id="rId16"/>
    <p:sldId id="294" r:id="rId17"/>
    <p:sldId id="266" r:id="rId18"/>
    <p:sldId id="267" r:id="rId19"/>
    <p:sldId id="288" r:id="rId20"/>
    <p:sldId id="268" r:id="rId21"/>
    <p:sldId id="269"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smtClean="0"/>
            <a:t>4h</a:t>
          </a:r>
          <a:endParaRPr lang="pl-PL" dirty="0"/>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2D66C9E6-4BF7-435B-A024-303BBA1BEEBD}" type="pres">
      <dgm:prSet presAssocID="{FA3F57DB-C9B0-43A1-84EE-8B30911F678D}" presName="linear" presStyleCnt="0">
        <dgm:presLayoutVars>
          <dgm:animLvl val="lvl"/>
          <dgm:resizeHandles val="exact"/>
        </dgm:presLayoutVars>
      </dgm:prSet>
      <dgm:spPr/>
      <dgm:t>
        <a:bodyPr/>
        <a:lstStyle/>
        <a:p>
          <a:endParaRPr lang="pl-PL"/>
        </a:p>
      </dgm:t>
    </dgm:pt>
    <dgm:pt modelId="{A05000E8-C000-49C9-B14A-3249D377D824}"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6BB7A92-4905-413E-8742-F3BE0AB88A07}" type="pres">
      <dgm:prSet presAssocID="{BFEA5C43-F262-43B8-8E47-1ABD93BB1700}" presName="spacer" presStyleCnt="0"/>
      <dgm:spPr/>
    </dgm:pt>
    <dgm:pt modelId="{5BDA85DB-6527-4A59-83E3-83CA6DEA3D6D}"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EF99CC3-2760-42E9-AA7E-ED0428533869}" type="pres">
      <dgm:prSet presAssocID="{28C1D47B-17A7-4763-B1EC-0DA3EFE0F737}" presName="spacer" presStyleCnt="0"/>
      <dgm:spPr/>
    </dgm:pt>
    <dgm:pt modelId="{D93F8EFE-77C6-4E8F-BDEB-7006E6E03E85}"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465D53E8-B717-403C-B54A-D0CDD78A14AD}" type="pres">
      <dgm:prSet presAssocID="{4140DC81-5958-4BBC-9139-025A37EBCB94}" presName="spacer" presStyleCnt="0"/>
      <dgm:spPr/>
    </dgm:pt>
    <dgm:pt modelId="{B7BE4FB1-C104-4E11-9FA4-956530DEA21E}"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F05996C4-872D-48F9-91D6-AE0E88FE8886}" srcId="{FA3F57DB-C9B0-43A1-84EE-8B30911F678D}" destId="{A33F4B5C-77BE-4DFA-A7B5-FFCD696CBAEC}" srcOrd="0" destOrd="0" parTransId="{028DDC15-E1F4-4A42-BB57-97D62213C2A2}" sibTransId="{BFEA5C43-F262-43B8-8E47-1ABD93BB1700}"/>
    <dgm:cxn modelId="{87D0BCD4-CB65-4263-969E-5CED355FFE60}" type="presOf" srcId="{5670F065-A683-4E26-AFFC-4DA158073084}" destId="{B7BE4FB1-C104-4E11-9FA4-956530DEA21E}" srcOrd="0" destOrd="0" presId="urn:microsoft.com/office/officeart/2005/8/layout/vList2"/>
    <dgm:cxn modelId="{764FA356-D39F-4697-979C-7DC3C994B3CE}" type="presOf" srcId="{A33F4B5C-77BE-4DFA-A7B5-FFCD696CBAEC}" destId="{A05000E8-C000-49C9-B14A-3249D377D824}"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A7672EF6-9D4F-4248-AF43-E08DB911D0F2}" type="presOf" srcId="{21E98624-D5F6-49D4-BCD7-13091CF98FC6}" destId="{5BDA85DB-6527-4A59-83E3-83CA6DEA3D6D}" srcOrd="0" destOrd="0" presId="urn:microsoft.com/office/officeart/2005/8/layout/vList2"/>
    <dgm:cxn modelId="{C692B43F-15A0-4319-B0AE-1960FBC75300}" type="presOf" srcId="{99FAF286-F904-40CF-A22B-0BDC81B8FA03}" destId="{D93F8EFE-77C6-4E8F-BDEB-7006E6E03E85}"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4F894D87-3082-4DE3-9853-DEE47ECB5CFC}" type="presOf" srcId="{FA3F57DB-C9B0-43A1-84EE-8B30911F678D}" destId="{2D66C9E6-4BF7-435B-A024-303BBA1BEEBD}" srcOrd="0" destOrd="0" presId="urn:microsoft.com/office/officeart/2005/8/layout/vList2"/>
    <dgm:cxn modelId="{CD677BAE-14CA-41B8-A4CC-60ECD64A7A4D}" srcId="{FA3F57DB-C9B0-43A1-84EE-8B30911F678D}" destId="{21E98624-D5F6-49D4-BCD7-13091CF98FC6}" srcOrd="1" destOrd="0" parTransId="{8288D1FE-EF08-4962-8F10-89AA7AA751AA}" sibTransId="{28C1D47B-17A7-4763-B1EC-0DA3EFE0F737}"/>
    <dgm:cxn modelId="{694E6CF8-0DE2-4DB4-8BC0-ABE910F9D97E}" type="presParOf" srcId="{2D66C9E6-4BF7-435B-A024-303BBA1BEEBD}" destId="{A05000E8-C000-49C9-B14A-3249D377D824}" srcOrd="0" destOrd="0" presId="urn:microsoft.com/office/officeart/2005/8/layout/vList2"/>
    <dgm:cxn modelId="{1DCF12D7-4B03-4A49-8901-CAD005CFEF83}" type="presParOf" srcId="{2D66C9E6-4BF7-435B-A024-303BBA1BEEBD}" destId="{76BB7A92-4905-413E-8742-F3BE0AB88A07}" srcOrd="1" destOrd="0" presId="urn:microsoft.com/office/officeart/2005/8/layout/vList2"/>
    <dgm:cxn modelId="{474C4213-62D5-42A8-9111-3C15BED34512}" type="presParOf" srcId="{2D66C9E6-4BF7-435B-A024-303BBA1BEEBD}" destId="{5BDA85DB-6527-4A59-83E3-83CA6DEA3D6D}" srcOrd="2" destOrd="0" presId="urn:microsoft.com/office/officeart/2005/8/layout/vList2"/>
    <dgm:cxn modelId="{40E57463-C70C-43D2-B8CA-F27F2FBAD1C8}" type="presParOf" srcId="{2D66C9E6-4BF7-435B-A024-303BBA1BEEBD}" destId="{0EF99CC3-2760-42E9-AA7E-ED0428533869}" srcOrd="3" destOrd="0" presId="urn:microsoft.com/office/officeart/2005/8/layout/vList2"/>
    <dgm:cxn modelId="{6042FDAC-C6AA-49E3-8782-5ED5967C157B}" type="presParOf" srcId="{2D66C9E6-4BF7-435B-A024-303BBA1BEEBD}" destId="{D93F8EFE-77C6-4E8F-BDEB-7006E6E03E85}" srcOrd="4" destOrd="0" presId="urn:microsoft.com/office/officeart/2005/8/layout/vList2"/>
    <dgm:cxn modelId="{11155E0B-FB03-4519-B963-1739DA762B70}" type="presParOf" srcId="{2D66C9E6-4BF7-435B-A024-303BBA1BEEBD}" destId="{465D53E8-B717-403C-B54A-D0CDD78A14AD}" srcOrd="5" destOrd="0" presId="urn:microsoft.com/office/officeart/2005/8/layout/vList2"/>
    <dgm:cxn modelId="{7EA42F53-3D65-44A9-A86C-257809541726}" type="presParOf" srcId="{2D66C9E6-4BF7-435B-A024-303BBA1BEEBD}" destId="{B7BE4FB1-C104-4E11-9FA4-956530DEA2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5DB68242-A601-43EB-B48B-31767E628385}" type="presOf" srcId="{720F337C-B9ED-4F92-869F-226FC4291C99}" destId="{DAA902ED-0313-4A8D-BD69-C0CC7709BE1B}"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EC9FB82C-48EA-4EB9-9BC3-EFA9D15C1C57}" srcId="{A017BB2F-1624-44E6-AF0B-A86EDAEA6EFE}" destId="{720F337C-B9ED-4F92-869F-226FC4291C99}" srcOrd="1" destOrd="0" parTransId="{1E4A777A-0E41-4F4B-9278-BBF81DF31E7C}" sibTransId="{E5003560-A048-46B2-AA93-763D153A3535}"/>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59ACC3D-969E-41F3-B731-FFC74CCD1C27}" srcId="{CB57F2EC-E246-445B-9935-8F75B36F04D7}" destId="{0B17548C-097F-4D7B-8A3C-C79225592A83}" srcOrd="1" destOrd="0" parTransId="{76E2588C-412C-41E6-8ED4-822E1F4FCB0E}" sibTransId="{6CF1EA4E-9D0B-4ED8-89F5-1B87A88277B1}"/>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89947423-8AE4-409E-841F-E2FD9EF8A08F}" type="presOf" srcId="{0B17548C-097F-4D7B-8A3C-C79225592A83}"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04244F11-51A8-4853-8957-824C2B2A6788}" srcId="{5A16F7FA-8479-4564-8B81-8080D024587B}" destId="{4909C4BD-3E0A-483F-BD95-D17477547B8D}" srcOrd="1" destOrd="0" parTransId="{DAF1C2D8-3B5B-48D9-87AA-4E4381AA0520}" sibTransId="{1DBA6424-F68E-42A8-B3A5-CDDD31634E00}"/>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DF753C7-285F-4244-8C85-D874B97CC930}" type="presOf" srcId="{E62CC61A-45DF-4EA2-BE9F-350B55F75E2C}" destId="{DAA902ED-0313-4A8D-BD69-C0CC7709BE1B}" srcOrd="0" destOrd="2" presId="urn:microsoft.com/office/officeart/2005/8/layout/process1"/>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189E997D-82BF-49C9-AABF-F346013867ED}" srcId="{E100BC8B-1412-4DAB-BC12-959591CE41B4}" destId="{5A16F7FA-8479-4564-8B81-8080D024587B}" srcOrd="0" destOrd="0" parTransId="{2AA21F25-C468-4CAF-8395-E6BA4F59A546}" sibTransId="{AC5121F0-BD61-4099-9915-7A0007FD427A}"/>
    <dgm:cxn modelId="{265D51DC-5B50-4015-A374-F122B345F5EC}" type="presOf" srcId="{90BFD67C-4960-4E05-BC2F-169E5951F021}" destId="{766D261F-4321-4CF4-8725-1E69B688EF72}" srcOrd="0" destOrd="2" presId="urn:microsoft.com/office/officeart/2005/8/layout/process1"/>
    <dgm:cxn modelId="{E6735E22-8FE4-47D3-9F47-7E70BDE73059}" type="presOf" srcId="{1135EA53-8400-4739-8429-BE7F4A93AB4E}"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BEE3FBD6-DB27-4FCA-ADF8-F674A3704F01}" srcId="{CB57F2EC-E246-445B-9935-8F75B36F04D7}" destId="{1135EA53-8400-4739-8429-BE7F4A93AB4E}" srcOrd="1" destOrd="0" parTransId="{2A3ED2EB-02D3-4EBE-A13E-7FD8F2B4A756}" sibTransId="{83F83A8A-488B-4402-9965-C3E03EAFD823}"/>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ircleList" loCatId="list" qsTypeId="urn:microsoft.com/office/officeart/2005/8/quickstyle/simple4" qsCatId="simple" csTypeId="urn:microsoft.com/office/officeart/2005/8/colors/colorful5" csCatId="colorful"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8EC2DE3-8E63-4DD2-9485-B47240B8C7EE}" type="pres">
      <dgm:prSet presAssocID="{3E98D307-BFAA-4D97-9DC9-EE6AB3EA965A}" presName="Name0" presStyleCnt="0">
        <dgm:presLayoutVars>
          <dgm:dir/>
        </dgm:presLayoutVars>
      </dgm:prSet>
      <dgm:spPr/>
    </dgm:pt>
    <dgm:pt modelId="{B7ECE172-ADB9-4C33-B289-8293B91CED0C}" type="pres">
      <dgm:prSet presAssocID="{D8063049-7493-41D4-B1CC-A03AC1B1AFDC}" presName="noChildren" presStyleCnt="0"/>
      <dgm:spPr/>
    </dgm:pt>
    <dgm:pt modelId="{0AE5D01A-52C6-4372-8657-15E836E52F89}" type="pres">
      <dgm:prSet presAssocID="{D8063049-7493-41D4-B1CC-A03AC1B1AFDC}" presName="gap" presStyleCnt="0"/>
      <dgm:spPr/>
    </dgm:pt>
    <dgm:pt modelId="{F404E579-45D6-4B5F-BA8D-36259E89EB2B}" type="pres">
      <dgm:prSet presAssocID="{D8063049-7493-41D4-B1CC-A03AC1B1AFDC}" presName="medCircle2" presStyleLbl="vennNode1" presStyleIdx="0" presStyleCnt="6"/>
      <dgm:spPr/>
    </dgm:pt>
    <dgm:pt modelId="{1063C70D-12D7-43AA-A637-1EA4BA47D8D1}" type="pres">
      <dgm:prSet presAssocID="{D8063049-7493-41D4-B1CC-A03AC1B1AFDC}" presName="txLvlOnly1" presStyleLbl="revTx" presStyleIdx="0" presStyleCnt="6"/>
      <dgm:spPr/>
      <dgm:t>
        <a:bodyPr/>
        <a:lstStyle/>
        <a:p>
          <a:endParaRPr lang="pl-PL"/>
        </a:p>
      </dgm:t>
    </dgm:pt>
    <dgm:pt modelId="{7C9C8648-827E-40EA-BF6B-8C5630FEB77D}" type="pres">
      <dgm:prSet presAssocID="{EDC471C4-26D6-4ABB-A2F2-0A4B2A2468B3}" presName="noChildren" presStyleCnt="0"/>
      <dgm:spPr/>
    </dgm:pt>
    <dgm:pt modelId="{7E7D7A2D-F6D6-4C91-94F9-C9101A6AF73E}" type="pres">
      <dgm:prSet presAssocID="{EDC471C4-26D6-4ABB-A2F2-0A4B2A2468B3}" presName="gap" presStyleCnt="0"/>
      <dgm:spPr/>
    </dgm:pt>
    <dgm:pt modelId="{96D63E52-45E6-4976-9455-789A54BE9FDD}" type="pres">
      <dgm:prSet presAssocID="{EDC471C4-26D6-4ABB-A2F2-0A4B2A2468B3}" presName="medCircle2" presStyleLbl="vennNode1" presStyleIdx="1" presStyleCnt="6"/>
      <dgm:spPr/>
    </dgm:pt>
    <dgm:pt modelId="{2CD01D67-22A4-4CC4-9DDE-2CED00701769}" type="pres">
      <dgm:prSet presAssocID="{EDC471C4-26D6-4ABB-A2F2-0A4B2A2468B3}" presName="txLvlOnly1" presStyleLbl="revTx" presStyleIdx="1" presStyleCnt="6"/>
      <dgm:spPr/>
      <dgm:t>
        <a:bodyPr/>
        <a:lstStyle/>
        <a:p>
          <a:endParaRPr lang="pl-PL"/>
        </a:p>
      </dgm:t>
    </dgm:pt>
    <dgm:pt modelId="{B966EFF4-4188-4620-B330-72E067B4E942}" type="pres">
      <dgm:prSet presAssocID="{2272E22D-0414-47B6-B861-2A354CA76915}" presName="noChildren" presStyleCnt="0"/>
      <dgm:spPr/>
    </dgm:pt>
    <dgm:pt modelId="{F25106B4-23FA-4C30-91CE-164528B264DF}" type="pres">
      <dgm:prSet presAssocID="{2272E22D-0414-47B6-B861-2A354CA76915}" presName="gap" presStyleCnt="0"/>
      <dgm:spPr/>
    </dgm:pt>
    <dgm:pt modelId="{C5C1DD79-967E-4217-A984-DF6351FE865F}" type="pres">
      <dgm:prSet presAssocID="{2272E22D-0414-47B6-B861-2A354CA76915}" presName="medCircle2" presStyleLbl="vennNode1" presStyleIdx="2" presStyleCnt="6"/>
      <dgm:spPr/>
    </dgm:pt>
    <dgm:pt modelId="{76D408E4-9532-495E-B9BF-D327904BBAFA}" type="pres">
      <dgm:prSet presAssocID="{2272E22D-0414-47B6-B861-2A354CA76915}" presName="txLvlOnly1" presStyleLbl="revTx" presStyleIdx="2" presStyleCnt="6"/>
      <dgm:spPr/>
      <dgm:t>
        <a:bodyPr/>
        <a:lstStyle/>
        <a:p>
          <a:endParaRPr lang="pl-PL"/>
        </a:p>
      </dgm:t>
    </dgm:pt>
    <dgm:pt modelId="{BF049D0D-4A46-40FC-8D96-0F159C1E9E1C}" type="pres">
      <dgm:prSet presAssocID="{10F0BCA8-E511-4366-A71A-BC7B3C73FA8B}" presName="noChildren" presStyleCnt="0"/>
      <dgm:spPr/>
    </dgm:pt>
    <dgm:pt modelId="{ECEC334E-B829-4E91-8C40-CF001585AF38}" type="pres">
      <dgm:prSet presAssocID="{10F0BCA8-E511-4366-A71A-BC7B3C73FA8B}" presName="gap" presStyleCnt="0"/>
      <dgm:spPr/>
    </dgm:pt>
    <dgm:pt modelId="{4DEC4A45-BE48-460E-B0AC-097EDE42BD21}" type="pres">
      <dgm:prSet presAssocID="{10F0BCA8-E511-4366-A71A-BC7B3C73FA8B}" presName="medCircle2" presStyleLbl="vennNode1" presStyleIdx="3" presStyleCnt="6"/>
      <dgm:spPr/>
    </dgm:pt>
    <dgm:pt modelId="{90CD68EA-4849-49B3-B1E7-CC01BB91717C}" type="pres">
      <dgm:prSet presAssocID="{10F0BCA8-E511-4366-A71A-BC7B3C73FA8B}" presName="txLvlOnly1" presStyleLbl="revTx" presStyleIdx="3" presStyleCnt="6"/>
      <dgm:spPr/>
      <dgm:t>
        <a:bodyPr/>
        <a:lstStyle/>
        <a:p>
          <a:endParaRPr lang="pl-PL"/>
        </a:p>
      </dgm:t>
    </dgm:pt>
    <dgm:pt modelId="{58C3B387-D195-4CD0-94C1-ED44B8916DC3}" type="pres">
      <dgm:prSet presAssocID="{F893FA8B-B776-4162-A91B-B82610C26CE4}" presName="noChildren" presStyleCnt="0"/>
      <dgm:spPr/>
    </dgm:pt>
    <dgm:pt modelId="{598F0679-3F85-4A99-8F7B-B997C27CF644}" type="pres">
      <dgm:prSet presAssocID="{F893FA8B-B776-4162-A91B-B82610C26CE4}" presName="gap" presStyleCnt="0"/>
      <dgm:spPr/>
    </dgm:pt>
    <dgm:pt modelId="{8BBF8907-F55E-4099-8400-8DEC91DB6684}" type="pres">
      <dgm:prSet presAssocID="{F893FA8B-B776-4162-A91B-B82610C26CE4}" presName="medCircle2" presStyleLbl="vennNode1" presStyleIdx="4" presStyleCnt="6"/>
      <dgm:spPr/>
    </dgm:pt>
    <dgm:pt modelId="{62120840-9F40-4CAE-989D-2F3CFF10AD50}" type="pres">
      <dgm:prSet presAssocID="{F893FA8B-B776-4162-A91B-B82610C26CE4}" presName="txLvlOnly1" presStyleLbl="revTx" presStyleIdx="4" presStyleCnt="6"/>
      <dgm:spPr/>
      <dgm:t>
        <a:bodyPr/>
        <a:lstStyle/>
        <a:p>
          <a:endParaRPr lang="pl-PL"/>
        </a:p>
      </dgm:t>
    </dgm:pt>
    <dgm:pt modelId="{4AE2EC7D-7D00-461F-9DD9-42E1FF57F3B9}" type="pres">
      <dgm:prSet presAssocID="{35C7B276-D57D-4FF4-8F0C-B99055EA1493}" presName="noChildren" presStyleCnt="0"/>
      <dgm:spPr/>
    </dgm:pt>
    <dgm:pt modelId="{0288DD85-02BA-4E59-8169-5EF0DA7375A6}" type="pres">
      <dgm:prSet presAssocID="{35C7B276-D57D-4FF4-8F0C-B99055EA1493}" presName="gap" presStyleCnt="0"/>
      <dgm:spPr/>
    </dgm:pt>
    <dgm:pt modelId="{E26F8112-CE22-4900-A811-3CC1491EE021}" type="pres">
      <dgm:prSet presAssocID="{35C7B276-D57D-4FF4-8F0C-B99055EA1493}" presName="medCircle2" presStyleLbl="vennNode1" presStyleIdx="5" presStyleCnt="6"/>
      <dgm:spPr/>
    </dgm:pt>
    <dgm:pt modelId="{E430573E-4E8D-403D-9A06-17566CEB75C2}" type="pres">
      <dgm:prSet presAssocID="{35C7B276-D57D-4FF4-8F0C-B99055EA1493}" presName="txLvlOnly1" presStyleLbl="revTx" presStyleIdx="5" presStyleCnt="6"/>
      <dgm:spPr/>
      <dgm:t>
        <a:bodyPr/>
        <a:lstStyle/>
        <a:p>
          <a:endParaRPr lang="pl-PL"/>
        </a:p>
      </dgm:t>
    </dgm:pt>
  </dgm:ptLst>
  <dgm:cxnLst>
    <dgm:cxn modelId="{3F49B0DE-57ED-495F-B49E-DEAAD6842C34}" type="presOf" srcId="{D8063049-7493-41D4-B1CC-A03AC1B1AFDC}" destId="{1063C70D-12D7-43AA-A637-1EA4BA47D8D1}" srcOrd="0" destOrd="0" presId="urn:microsoft.com/office/officeart/2008/layout/VerticalCircleList"/>
    <dgm:cxn modelId="{E97D67C7-F208-4766-A435-AACF245017E7}" srcId="{3E98D307-BFAA-4D97-9DC9-EE6AB3EA965A}" destId="{35C7B276-D57D-4FF4-8F0C-B99055EA1493}" srcOrd="5" destOrd="0" parTransId="{CF2AC14E-E4E2-4BED-9076-281CA7F4EEC5}" sibTransId="{DA374BE0-E313-4613-9F6C-6C2209C0AFB8}"/>
    <dgm:cxn modelId="{D25635A0-F10D-4595-949F-0DF80C674456}" type="presOf" srcId="{2272E22D-0414-47B6-B861-2A354CA76915}" destId="{76D408E4-9532-495E-B9BF-D327904BBAFA}" srcOrd="0" destOrd="0" presId="urn:microsoft.com/office/officeart/2008/layout/VerticalCircleList"/>
    <dgm:cxn modelId="{CE007BEA-CF59-4AEA-AF84-72AE0C84D543}" srcId="{3E98D307-BFAA-4D97-9DC9-EE6AB3EA965A}" destId="{D8063049-7493-41D4-B1CC-A03AC1B1AFDC}" srcOrd="0" destOrd="0" parTransId="{E844E0A0-6934-4E22-8DB8-4AD9955F1EE3}" sibTransId="{FC0669D5-0C79-403E-9A37-22B82EF431F3}"/>
    <dgm:cxn modelId="{AF2EC120-862F-45E5-B66A-D20968357004}" type="presOf" srcId="{35C7B276-D57D-4FF4-8F0C-B99055EA1493}" destId="{E430573E-4E8D-403D-9A06-17566CEB75C2}" srcOrd="0" destOrd="0" presId="urn:microsoft.com/office/officeart/2008/layout/VerticalCircleList"/>
    <dgm:cxn modelId="{F8BCBCD2-0DE5-4B08-B53E-80EBC99F500B}" srcId="{3E98D307-BFAA-4D97-9DC9-EE6AB3EA965A}" destId="{F893FA8B-B776-4162-A91B-B82610C26CE4}" srcOrd="4" destOrd="0" parTransId="{34B0437A-3CC7-4168-B0D6-2D396C807ABC}" sibTransId="{70460CDA-86E6-43F1-92F3-635305F86151}"/>
    <dgm:cxn modelId="{83224F92-675E-4CDC-ACAD-E51799CE9B61}" type="presOf" srcId="{EDC471C4-26D6-4ABB-A2F2-0A4B2A2468B3}" destId="{2CD01D67-22A4-4CC4-9DDE-2CED00701769}" srcOrd="0" destOrd="0" presId="urn:microsoft.com/office/officeart/2008/layout/VerticalCircleList"/>
    <dgm:cxn modelId="{207194A5-D682-46B9-AF52-CE4AD2A92CC6}" srcId="{3E98D307-BFAA-4D97-9DC9-EE6AB3EA965A}" destId="{EDC471C4-26D6-4ABB-A2F2-0A4B2A2468B3}" srcOrd="1" destOrd="0" parTransId="{C21428C6-67F0-481A-9674-A8449B505BA5}" sibTransId="{F86B6B0B-3A18-4A98-AA8E-AD60E92A46FC}"/>
    <dgm:cxn modelId="{3B1AD632-DCA1-409C-8602-5EACA1612202}" type="presOf" srcId="{10F0BCA8-E511-4366-A71A-BC7B3C73FA8B}" destId="{90CD68EA-4849-49B3-B1E7-CC01BB91717C}" srcOrd="0" destOrd="0" presId="urn:microsoft.com/office/officeart/2008/layout/VerticalCircleList"/>
    <dgm:cxn modelId="{A4E96B47-8F2A-49E5-BA3F-2D10E60FD816}" type="presOf" srcId="{F893FA8B-B776-4162-A91B-B82610C26CE4}" destId="{62120840-9F40-4CAE-989D-2F3CFF10AD50}" srcOrd="0" destOrd="0" presId="urn:microsoft.com/office/officeart/2008/layout/VerticalCircleList"/>
    <dgm:cxn modelId="{F76C4D90-E539-4A3A-98CC-75ED44D55C07}" srcId="{3E98D307-BFAA-4D97-9DC9-EE6AB3EA965A}" destId="{2272E22D-0414-47B6-B861-2A354CA76915}" srcOrd="2" destOrd="0" parTransId="{60A2EE8C-4525-4E19-A7C2-B2194FAE7747}" sibTransId="{3FFEB8F4-F76F-4A14-9E8D-6329C03DB0FD}"/>
    <dgm:cxn modelId="{30136372-BACB-4FC8-9B64-687F343DD170}" type="presOf" srcId="{3E98D307-BFAA-4D97-9DC9-EE6AB3EA965A}" destId="{68EC2DE3-8E63-4DD2-9485-B47240B8C7EE}" srcOrd="0" destOrd="0" presId="urn:microsoft.com/office/officeart/2008/layout/VerticalCircleList"/>
    <dgm:cxn modelId="{A61D65A6-2413-4969-9945-642AACA94B18}" srcId="{3E98D307-BFAA-4D97-9DC9-EE6AB3EA965A}" destId="{10F0BCA8-E511-4366-A71A-BC7B3C73FA8B}" srcOrd="3" destOrd="0" parTransId="{0C0D6BF3-19E5-4D05-8512-B201896E9BFA}" sibTransId="{280894DA-21F6-4438-A26C-8425B6B388FB}"/>
    <dgm:cxn modelId="{0C25FF1D-9CC1-4586-9CF8-1EF354A8DD36}" type="presParOf" srcId="{68EC2DE3-8E63-4DD2-9485-B47240B8C7EE}" destId="{B7ECE172-ADB9-4C33-B289-8293B91CED0C}" srcOrd="0" destOrd="0" presId="urn:microsoft.com/office/officeart/2008/layout/VerticalCircleList"/>
    <dgm:cxn modelId="{8351C267-78BF-4FA8-B7B2-FE26DABE6EF0}" type="presParOf" srcId="{B7ECE172-ADB9-4C33-B289-8293B91CED0C}" destId="{0AE5D01A-52C6-4372-8657-15E836E52F89}" srcOrd="0" destOrd="0" presId="urn:microsoft.com/office/officeart/2008/layout/VerticalCircleList"/>
    <dgm:cxn modelId="{692866D2-862A-4CF4-8E09-5EB26DB0A4AD}" type="presParOf" srcId="{B7ECE172-ADB9-4C33-B289-8293B91CED0C}" destId="{F404E579-45D6-4B5F-BA8D-36259E89EB2B}" srcOrd="1" destOrd="0" presId="urn:microsoft.com/office/officeart/2008/layout/VerticalCircleList"/>
    <dgm:cxn modelId="{1ED3C5F3-1F8D-4FAD-AF88-135BD0EC635F}" type="presParOf" srcId="{B7ECE172-ADB9-4C33-B289-8293B91CED0C}" destId="{1063C70D-12D7-43AA-A637-1EA4BA47D8D1}" srcOrd="2" destOrd="0" presId="urn:microsoft.com/office/officeart/2008/layout/VerticalCircleList"/>
    <dgm:cxn modelId="{69E26444-73C3-4C9C-A1A3-816F3EC3DFAC}" type="presParOf" srcId="{68EC2DE3-8E63-4DD2-9485-B47240B8C7EE}" destId="{7C9C8648-827E-40EA-BF6B-8C5630FEB77D}" srcOrd="1" destOrd="0" presId="urn:microsoft.com/office/officeart/2008/layout/VerticalCircleList"/>
    <dgm:cxn modelId="{7B8E1670-98B3-4BE9-AEE1-B534C3B95805}" type="presParOf" srcId="{7C9C8648-827E-40EA-BF6B-8C5630FEB77D}" destId="{7E7D7A2D-F6D6-4C91-94F9-C9101A6AF73E}" srcOrd="0" destOrd="0" presId="urn:microsoft.com/office/officeart/2008/layout/VerticalCircleList"/>
    <dgm:cxn modelId="{A254AE9B-5326-47D1-8FDD-0CA9B8C96965}" type="presParOf" srcId="{7C9C8648-827E-40EA-BF6B-8C5630FEB77D}" destId="{96D63E52-45E6-4976-9455-789A54BE9FDD}" srcOrd="1" destOrd="0" presId="urn:microsoft.com/office/officeart/2008/layout/VerticalCircleList"/>
    <dgm:cxn modelId="{8F958299-690E-426B-AB8E-F809161DFE05}" type="presParOf" srcId="{7C9C8648-827E-40EA-BF6B-8C5630FEB77D}" destId="{2CD01D67-22A4-4CC4-9DDE-2CED00701769}" srcOrd="2" destOrd="0" presId="urn:microsoft.com/office/officeart/2008/layout/VerticalCircleList"/>
    <dgm:cxn modelId="{D51D6E04-9208-4287-AF3B-A4AC28303AB9}" type="presParOf" srcId="{68EC2DE3-8E63-4DD2-9485-B47240B8C7EE}" destId="{B966EFF4-4188-4620-B330-72E067B4E942}" srcOrd="2" destOrd="0" presId="urn:microsoft.com/office/officeart/2008/layout/VerticalCircleList"/>
    <dgm:cxn modelId="{67753187-F7C1-4D04-AB82-25155B33BC22}" type="presParOf" srcId="{B966EFF4-4188-4620-B330-72E067B4E942}" destId="{F25106B4-23FA-4C30-91CE-164528B264DF}" srcOrd="0" destOrd="0" presId="urn:microsoft.com/office/officeart/2008/layout/VerticalCircleList"/>
    <dgm:cxn modelId="{BC75BE7B-2317-45F1-9D94-2479EC17DA99}" type="presParOf" srcId="{B966EFF4-4188-4620-B330-72E067B4E942}" destId="{C5C1DD79-967E-4217-A984-DF6351FE865F}" srcOrd="1" destOrd="0" presId="urn:microsoft.com/office/officeart/2008/layout/VerticalCircleList"/>
    <dgm:cxn modelId="{3B7EC1C4-1990-48CD-AB7A-AAF9B6A666FB}" type="presParOf" srcId="{B966EFF4-4188-4620-B330-72E067B4E942}" destId="{76D408E4-9532-495E-B9BF-D327904BBAFA}" srcOrd="2" destOrd="0" presId="urn:microsoft.com/office/officeart/2008/layout/VerticalCircleList"/>
    <dgm:cxn modelId="{C31EA95F-569A-4348-9C4A-DB4C4CFF8453}" type="presParOf" srcId="{68EC2DE3-8E63-4DD2-9485-B47240B8C7EE}" destId="{BF049D0D-4A46-40FC-8D96-0F159C1E9E1C}" srcOrd="3" destOrd="0" presId="urn:microsoft.com/office/officeart/2008/layout/VerticalCircleList"/>
    <dgm:cxn modelId="{7B3A4F3B-CBC0-425F-9F08-BB2984DDFC4B}" type="presParOf" srcId="{BF049D0D-4A46-40FC-8D96-0F159C1E9E1C}" destId="{ECEC334E-B829-4E91-8C40-CF001585AF38}" srcOrd="0" destOrd="0" presId="urn:microsoft.com/office/officeart/2008/layout/VerticalCircleList"/>
    <dgm:cxn modelId="{8CA8177C-5369-4837-9A7F-ECEFADDEA723}" type="presParOf" srcId="{BF049D0D-4A46-40FC-8D96-0F159C1E9E1C}" destId="{4DEC4A45-BE48-460E-B0AC-097EDE42BD21}" srcOrd="1" destOrd="0" presId="urn:microsoft.com/office/officeart/2008/layout/VerticalCircleList"/>
    <dgm:cxn modelId="{567FF20A-9727-4790-BBF6-1C6998E7BDCC}" type="presParOf" srcId="{BF049D0D-4A46-40FC-8D96-0F159C1E9E1C}" destId="{90CD68EA-4849-49B3-B1E7-CC01BB91717C}" srcOrd="2" destOrd="0" presId="urn:microsoft.com/office/officeart/2008/layout/VerticalCircleList"/>
    <dgm:cxn modelId="{47570828-6C6A-40B1-B5BD-F08BA9025ECF}" type="presParOf" srcId="{68EC2DE3-8E63-4DD2-9485-B47240B8C7EE}" destId="{58C3B387-D195-4CD0-94C1-ED44B8916DC3}" srcOrd="4" destOrd="0" presId="urn:microsoft.com/office/officeart/2008/layout/VerticalCircleList"/>
    <dgm:cxn modelId="{4B447941-FAFB-4BDE-85A7-36471B2BB010}" type="presParOf" srcId="{58C3B387-D195-4CD0-94C1-ED44B8916DC3}" destId="{598F0679-3F85-4A99-8F7B-B997C27CF644}" srcOrd="0" destOrd="0" presId="urn:microsoft.com/office/officeart/2008/layout/VerticalCircleList"/>
    <dgm:cxn modelId="{91639475-F25E-42A9-9E34-CF05A542F0D0}" type="presParOf" srcId="{58C3B387-D195-4CD0-94C1-ED44B8916DC3}" destId="{8BBF8907-F55E-4099-8400-8DEC91DB6684}" srcOrd="1" destOrd="0" presId="urn:microsoft.com/office/officeart/2008/layout/VerticalCircleList"/>
    <dgm:cxn modelId="{AD8CD728-2199-40EC-A3A7-7FBE0A84468F}" type="presParOf" srcId="{58C3B387-D195-4CD0-94C1-ED44B8916DC3}" destId="{62120840-9F40-4CAE-989D-2F3CFF10AD50}" srcOrd="2" destOrd="0" presId="urn:microsoft.com/office/officeart/2008/layout/VerticalCircleList"/>
    <dgm:cxn modelId="{1E757D22-FBB8-4720-8D14-9B91BF5BF7BA}" type="presParOf" srcId="{68EC2DE3-8E63-4DD2-9485-B47240B8C7EE}" destId="{4AE2EC7D-7D00-461F-9DD9-42E1FF57F3B9}" srcOrd="5" destOrd="0" presId="urn:microsoft.com/office/officeart/2008/layout/VerticalCircleList"/>
    <dgm:cxn modelId="{8B8CA59A-598B-47A6-AFCA-7CA08CD70D62}" type="presParOf" srcId="{4AE2EC7D-7D00-461F-9DD9-42E1FF57F3B9}" destId="{0288DD85-02BA-4E59-8169-5EF0DA7375A6}" srcOrd="0" destOrd="0" presId="urn:microsoft.com/office/officeart/2008/layout/VerticalCircleList"/>
    <dgm:cxn modelId="{F1A24875-2DDA-4E1F-97E9-BE8CD154A4A8}" type="presParOf" srcId="{4AE2EC7D-7D00-461F-9DD9-42E1FF57F3B9}" destId="{E26F8112-CE22-4900-A811-3CC1491EE021}" srcOrd="1" destOrd="0" presId="urn:microsoft.com/office/officeart/2008/layout/VerticalCircleList"/>
    <dgm:cxn modelId="{5847DD7B-25EF-4490-83C1-B0C1C13F7DB5}" type="presParOf" srcId="{4AE2EC7D-7D00-461F-9DD9-42E1FF57F3B9}" destId="{E430573E-4E8D-403D-9A06-17566CEB75C2}"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000E8-C000-49C9-B14A-3249D377D824}">
      <dsp:nvSpPr>
        <dsp:cNvPr id="0" name=""/>
        <dsp:cNvSpPr/>
      </dsp:nvSpPr>
      <dsp:spPr>
        <a:xfrm>
          <a:off x="0" y="71445"/>
          <a:ext cx="7012370" cy="108108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1</a:t>
          </a:r>
          <a:br>
            <a:rPr lang="pl-PL" sz="2800" kern="1200" dirty="0"/>
          </a:br>
          <a:r>
            <a:rPr lang="pl-PL" sz="2800" kern="1200" dirty="0"/>
            <a:t>2h</a:t>
          </a:r>
        </a:p>
      </dsp:txBody>
      <dsp:txXfrm>
        <a:off x="52774" y="124219"/>
        <a:ext cx="6906822" cy="975532"/>
      </dsp:txXfrm>
    </dsp:sp>
    <dsp:sp modelId="{5BDA85DB-6527-4A59-83E3-83CA6DEA3D6D}">
      <dsp:nvSpPr>
        <dsp:cNvPr id="0" name=""/>
        <dsp:cNvSpPr/>
      </dsp:nvSpPr>
      <dsp:spPr>
        <a:xfrm>
          <a:off x="0" y="1233165"/>
          <a:ext cx="7012370" cy="108108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2</a:t>
          </a:r>
          <a:br>
            <a:rPr lang="pl-PL" sz="2800" kern="1200" dirty="0"/>
          </a:br>
          <a:r>
            <a:rPr lang="pl-PL" sz="2800" kern="1200" dirty="0"/>
            <a:t>4h</a:t>
          </a:r>
        </a:p>
      </dsp:txBody>
      <dsp:txXfrm>
        <a:off x="52774" y="1285939"/>
        <a:ext cx="6906822" cy="975532"/>
      </dsp:txXfrm>
    </dsp:sp>
    <dsp:sp modelId="{D93F8EFE-77C6-4E8F-BDEB-7006E6E03E85}">
      <dsp:nvSpPr>
        <dsp:cNvPr id="0" name=""/>
        <dsp:cNvSpPr/>
      </dsp:nvSpPr>
      <dsp:spPr>
        <a:xfrm>
          <a:off x="0" y="2394885"/>
          <a:ext cx="7012370" cy="108108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3</a:t>
          </a:r>
          <a:br>
            <a:rPr lang="pl-PL" sz="2800" kern="1200" dirty="0"/>
          </a:br>
          <a:r>
            <a:rPr lang="pl-PL" sz="2800" kern="1200" dirty="0" smtClean="0"/>
            <a:t>4h</a:t>
          </a:r>
          <a:endParaRPr lang="pl-PL" sz="2800" kern="1200" dirty="0"/>
        </a:p>
      </dsp:txBody>
      <dsp:txXfrm>
        <a:off x="52774" y="2447659"/>
        <a:ext cx="6906822" cy="975532"/>
      </dsp:txXfrm>
    </dsp:sp>
    <dsp:sp modelId="{B7BE4FB1-C104-4E11-9FA4-956530DEA21E}">
      <dsp:nvSpPr>
        <dsp:cNvPr id="0" name=""/>
        <dsp:cNvSpPr/>
      </dsp:nvSpPr>
      <dsp:spPr>
        <a:xfrm>
          <a:off x="0" y="3556605"/>
          <a:ext cx="7012370" cy="108108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4</a:t>
          </a:r>
          <a:br>
            <a:rPr lang="pl-PL" sz="2800" kern="1200" dirty="0"/>
          </a:br>
          <a:r>
            <a:rPr lang="pl-PL" sz="2800" kern="1200" dirty="0"/>
            <a:t>2h</a:t>
          </a:r>
        </a:p>
      </dsp:txBody>
      <dsp:txXfrm>
        <a:off x="52774" y="3609379"/>
        <a:ext cx="6906822" cy="97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21766"/>
          <a:ext cx="2135187" cy="1515691"/>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2 pkt</a:t>
          </a:r>
        </a:p>
        <a:p>
          <a:pPr marL="114300" lvl="1" indent="-114300" algn="l" defTabSz="622300">
            <a:lnSpc>
              <a:spcPct val="90000"/>
            </a:lnSpc>
            <a:spcBef>
              <a:spcPct val="0"/>
            </a:spcBef>
            <a:spcAft>
              <a:spcPct val="15000"/>
            </a:spcAft>
            <a:buChar char="••"/>
          </a:pPr>
          <a:r>
            <a:rPr lang="pl-PL" sz="1400" kern="1200" dirty="0"/>
            <a:t>Praca słaba pod względem merytorycznym. Brakujące elementy.</a:t>
          </a:r>
        </a:p>
      </dsp:txBody>
      <dsp:txXfrm>
        <a:off x="51536" y="66159"/>
        <a:ext cx="2046401" cy="1426905"/>
      </dsp:txXfrm>
    </dsp:sp>
    <dsp:sp modelId="{1C217490-DFB1-4B29-B82D-4C97BE4ECA9A}">
      <dsp:nvSpPr>
        <dsp:cNvPr id="0" name=""/>
        <dsp:cNvSpPr/>
      </dsp:nvSpPr>
      <dsp:spPr>
        <a:xfrm>
          <a:off x="2355850" y="514849"/>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2355850" y="620754"/>
        <a:ext cx="316861" cy="317716"/>
      </dsp:txXfrm>
    </dsp:sp>
    <dsp:sp modelId="{DAA902ED-0313-4A8D-BD69-C0CC7709BE1B}">
      <dsp:nvSpPr>
        <dsp:cNvPr id="0" name=""/>
        <dsp:cNvSpPr/>
      </dsp:nvSpPr>
      <dsp:spPr>
        <a:xfrm>
          <a:off x="2996406" y="21766"/>
          <a:ext cx="2135187" cy="151569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3 pkt</a:t>
          </a:r>
        </a:p>
        <a:p>
          <a:pPr marL="114300" lvl="1" indent="-114300" algn="l" defTabSz="622300">
            <a:lnSpc>
              <a:spcPct val="90000"/>
            </a:lnSpc>
            <a:spcBef>
              <a:spcPct val="0"/>
            </a:spcBef>
            <a:spcAft>
              <a:spcPct val="15000"/>
            </a:spcAft>
            <a:buChar char="••"/>
          </a:pPr>
          <a:r>
            <a:rPr lang="pl-PL" sz="1400" kern="1200" dirty="0"/>
            <a:t>Praca dobra pod względem merytorycznym. Brak lub niewielkie błędy</a:t>
          </a:r>
        </a:p>
      </dsp:txBody>
      <dsp:txXfrm>
        <a:off x="3040799" y="66159"/>
        <a:ext cx="2046401" cy="1426905"/>
      </dsp:txXfrm>
    </dsp:sp>
    <dsp:sp modelId="{16B1B405-2687-4925-B6F4-B1B39D47B1A9}">
      <dsp:nvSpPr>
        <dsp:cNvPr id="0" name=""/>
        <dsp:cNvSpPr/>
      </dsp:nvSpPr>
      <dsp:spPr>
        <a:xfrm>
          <a:off x="5345112" y="514849"/>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5345112" y="620754"/>
        <a:ext cx="316861" cy="317716"/>
      </dsp:txXfrm>
    </dsp:sp>
    <dsp:sp modelId="{CBCE65A1-1999-4EE5-9E1A-9E0022102EEC}">
      <dsp:nvSpPr>
        <dsp:cNvPr id="0" name=""/>
        <dsp:cNvSpPr/>
      </dsp:nvSpPr>
      <dsp:spPr>
        <a:xfrm>
          <a:off x="5985668" y="21766"/>
          <a:ext cx="2135187" cy="1515691"/>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4 pkt</a:t>
          </a:r>
        </a:p>
        <a:p>
          <a:pPr marL="114300" lvl="1" indent="-114300" algn="l" defTabSz="622300">
            <a:lnSpc>
              <a:spcPct val="90000"/>
            </a:lnSpc>
            <a:spcBef>
              <a:spcPct val="0"/>
            </a:spcBef>
            <a:spcAft>
              <a:spcPct val="15000"/>
            </a:spcAft>
            <a:buChar char="••"/>
          </a:pPr>
          <a:r>
            <a:rPr lang="pl-PL" sz="1400" kern="1200" dirty="0"/>
            <a:t>Praca bardzo dobra pod względem merytorycznym. Poprawne, ciekawe treści.</a:t>
          </a:r>
        </a:p>
      </dsp:txBody>
      <dsp:txXfrm>
        <a:off x="6030061" y="66159"/>
        <a:ext cx="2046401" cy="1426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21766"/>
          <a:ext cx="2135187" cy="1515691"/>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Prezentacja mało czytelna, pobieżna, nie budząca zainteresowania. </a:t>
          </a:r>
        </a:p>
        <a:p>
          <a:pPr marL="114300" lvl="1" indent="-114300" algn="l" defTabSz="533400">
            <a:lnSpc>
              <a:spcPct val="90000"/>
            </a:lnSpc>
            <a:spcBef>
              <a:spcPct val="0"/>
            </a:spcBef>
            <a:spcAft>
              <a:spcPct val="15000"/>
            </a:spcAft>
            <a:buChar char="••"/>
          </a:pPr>
          <a:r>
            <a:rPr lang="pl-PL" sz="1200" kern="1200" dirty="0"/>
            <a:t>Brak udziału w dyskusji.</a:t>
          </a:r>
        </a:p>
      </dsp:txBody>
      <dsp:txXfrm>
        <a:off x="51536" y="66159"/>
        <a:ext cx="2046401" cy="1426905"/>
      </dsp:txXfrm>
    </dsp:sp>
    <dsp:sp modelId="{1C217490-DFB1-4B29-B82D-4C97BE4ECA9A}">
      <dsp:nvSpPr>
        <dsp:cNvPr id="0" name=""/>
        <dsp:cNvSpPr/>
      </dsp:nvSpPr>
      <dsp:spPr>
        <a:xfrm>
          <a:off x="2355850" y="514849"/>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20754"/>
        <a:ext cx="316861" cy="317716"/>
      </dsp:txXfrm>
    </dsp:sp>
    <dsp:sp modelId="{DAA902ED-0313-4A8D-BD69-C0CC7709BE1B}">
      <dsp:nvSpPr>
        <dsp:cNvPr id="0" name=""/>
        <dsp:cNvSpPr/>
      </dsp:nvSpPr>
      <dsp:spPr>
        <a:xfrm>
          <a:off x="2996406" y="21766"/>
          <a:ext cx="2135187" cy="151569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Prezentacja czytelna, dobra, interesująca.</a:t>
          </a:r>
        </a:p>
        <a:p>
          <a:pPr marL="114300" lvl="1" indent="-114300" algn="l" defTabSz="533400">
            <a:lnSpc>
              <a:spcPct val="90000"/>
            </a:lnSpc>
            <a:spcBef>
              <a:spcPct val="0"/>
            </a:spcBef>
            <a:spcAft>
              <a:spcPct val="15000"/>
            </a:spcAft>
            <a:buChar char="••"/>
          </a:pPr>
          <a:r>
            <a:rPr lang="pl-PL" sz="1200" kern="1200" dirty="0"/>
            <a:t>Uczeń angażuje się w dyskusję ale jego wkład jest mały </a:t>
          </a:r>
        </a:p>
      </dsp:txBody>
      <dsp:txXfrm>
        <a:off x="3040799" y="66159"/>
        <a:ext cx="2046401" cy="1426905"/>
      </dsp:txXfrm>
    </dsp:sp>
    <dsp:sp modelId="{16B1B405-2687-4925-B6F4-B1B39D47B1A9}">
      <dsp:nvSpPr>
        <dsp:cNvPr id="0" name=""/>
        <dsp:cNvSpPr/>
      </dsp:nvSpPr>
      <dsp:spPr>
        <a:xfrm>
          <a:off x="5345112" y="514849"/>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20754"/>
        <a:ext cx="316861" cy="317716"/>
      </dsp:txXfrm>
    </dsp:sp>
    <dsp:sp modelId="{CBCE65A1-1999-4EE5-9E1A-9E0022102EEC}">
      <dsp:nvSpPr>
        <dsp:cNvPr id="0" name=""/>
        <dsp:cNvSpPr/>
      </dsp:nvSpPr>
      <dsp:spPr>
        <a:xfrm>
          <a:off x="5985668" y="21766"/>
          <a:ext cx="2135187" cy="1515691"/>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Prezentacja ładna, wyczerpująca, budząca zainteresowanie.</a:t>
          </a:r>
        </a:p>
        <a:p>
          <a:pPr marL="114300" lvl="1" indent="-114300" algn="l" defTabSz="533400">
            <a:lnSpc>
              <a:spcPct val="90000"/>
            </a:lnSpc>
            <a:spcBef>
              <a:spcPct val="0"/>
            </a:spcBef>
            <a:spcAft>
              <a:spcPct val="15000"/>
            </a:spcAft>
            <a:buChar char="••"/>
          </a:pPr>
          <a:r>
            <a:rPr lang="pl-PL" sz="1200" kern="1200" dirty="0"/>
            <a:t>Uczeń angażuje się w dyskusję i jego wkład jest duży</a:t>
          </a:r>
        </a:p>
      </dsp:txBody>
      <dsp:txXfrm>
        <a:off x="6030061" y="66159"/>
        <a:ext cx="2046401" cy="1426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81282"/>
          <a:ext cx="2135187" cy="1864744"/>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Praca mało czytelna, nieestetyczna, niestarannie wykonana.</a:t>
          </a:r>
        </a:p>
        <a:p>
          <a:pPr marL="114300" lvl="1" indent="-114300" algn="l" defTabSz="533400">
            <a:lnSpc>
              <a:spcPct val="90000"/>
            </a:lnSpc>
            <a:spcBef>
              <a:spcPct val="0"/>
            </a:spcBef>
            <a:spcAft>
              <a:spcPct val="15000"/>
            </a:spcAft>
            <a:buChar char="••"/>
          </a:pPr>
          <a:r>
            <a:rPr lang="pl-PL" sz="1200" kern="1200" dirty="0"/>
            <a:t>Złe rozplanowanie elementów  na stronie.</a:t>
          </a:r>
        </a:p>
      </dsp:txBody>
      <dsp:txXfrm>
        <a:off x="61759" y="135898"/>
        <a:ext cx="2025955" cy="1755512"/>
      </dsp:txXfrm>
    </dsp:sp>
    <dsp:sp modelId="{1C217490-DFB1-4B29-B82D-4C97BE4ECA9A}">
      <dsp:nvSpPr>
        <dsp:cNvPr id="0" name=""/>
        <dsp:cNvSpPr/>
      </dsp:nvSpPr>
      <dsp:spPr>
        <a:xfrm>
          <a:off x="2355850" y="748891"/>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854796"/>
        <a:ext cx="316861" cy="317716"/>
      </dsp:txXfrm>
    </dsp:sp>
    <dsp:sp modelId="{DAA902ED-0313-4A8D-BD69-C0CC7709BE1B}">
      <dsp:nvSpPr>
        <dsp:cNvPr id="0" name=""/>
        <dsp:cNvSpPr/>
      </dsp:nvSpPr>
      <dsp:spPr>
        <a:xfrm>
          <a:off x="2996406" y="81282"/>
          <a:ext cx="2135187" cy="18647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Praca czytelna, estetyczna, staranna.</a:t>
          </a:r>
        </a:p>
        <a:p>
          <a:pPr marL="114300" lvl="1" indent="-114300" algn="l" defTabSz="533400">
            <a:lnSpc>
              <a:spcPct val="90000"/>
            </a:lnSpc>
            <a:spcBef>
              <a:spcPct val="0"/>
            </a:spcBef>
            <a:spcAft>
              <a:spcPct val="15000"/>
            </a:spcAft>
            <a:buChar char="••"/>
          </a:pPr>
          <a:r>
            <a:rPr lang="pl-PL" sz="1200" kern="1200" dirty="0"/>
            <a:t>Dobre rozplanowanie elementów na stronie.</a:t>
          </a:r>
        </a:p>
      </dsp:txBody>
      <dsp:txXfrm>
        <a:off x="3051022" y="135898"/>
        <a:ext cx="2025955" cy="1755512"/>
      </dsp:txXfrm>
    </dsp:sp>
    <dsp:sp modelId="{16B1B405-2687-4925-B6F4-B1B39D47B1A9}">
      <dsp:nvSpPr>
        <dsp:cNvPr id="0" name=""/>
        <dsp:cNvSpPr/>
      </dsp:nvSpPr>
      <dsp:spPr>
        <a:xfrm>
          <a:off x="5345112" y="748891"/>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854796"/>
        <a:ext cx="316861" cy="317716"/>
      </dsp:txXfrm>
    </dsp:sp>
    <dsp:sp modelId="{CBCE65A1-1999-4EE5-9E1A-9E0022102EEC}">
      <dsp:nvSpPr>
        <dsp:cNvPr id="0" name=""/>
        <dsp:cNvSpPr/>
      </dsp:nvSpPr>
      <dsp:spPr>
        <a:xfrm>
          <a:off x="5985668" y="81282"/>
          <a:ext cx="2135187" cy="1864744"/>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Praca estetyczna, czytelna, przejrzysta, zachęcająca do zapoznania się z nią, bardzo staranna. Atrakcyjna pod względem graficznym.</a:t>
          </a:r>
        </a:p>
        <a:p>
          <a:pPr marL="114300" lvl="1" indent="-114300" algn="l" defTabSz="533400">
            <a:lnSpc>
              <a:spcPct val="90000"/>
            </a:lnSpc>
            <a:spcBef>
              <a:spcPct val="0"/>
            </a:spcBef>
            <a:spcAft>
              <a:spcPct val="15000"/>
            </a:spcAft>
            <a:buChar char="••"/>
          </a:pPr>
          <a:r>
            <a:rPr lang="pl-PL" sz="1200" kern="1200" dirty="0"/>
            <a:t>Dobre rozplanowanie elementów na stronie. Praca wyróżniająca się. </a:t>
          </a:r>
        </a:p>
      </dsp:txBody>
      <dsp:txXfrm>
        <a:off x="6040284" y="135898"/>
        <a:ext cx="2025955" cy="1755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112204"/>
          <a:ext cx="2135187" cy="145751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Brak zaangażowania wszystkich członków grupy w pracę i kreatywną współpracę.</a:t>
          </a:r>
        </a:p>
      </dsp:txBody>
      <dsp:txXfrm>
        <a:off x="49832" y="154893"/>
        <a:ext cx="2049809" cy="1372137"/>
      </dsp:txXfrm>
    </dsp:sp>
    <dsp:sp modelId="{1C217490-DFB1-4B29-B82D-4C97BE4ECA9A}">
      <dsp:nvSpPr>
        <dsp:cNvPr id="0" name=""/>
        <dsp:cNvSpPr/>
      </dsp:nvSpPr>
      <dsp:spPr>
        <a:xfrm>
          <a:off x="2355850" y="576199"/>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82104"/>
        <a:ext cx="316861" cy="317716"/>
      </dsp:txXfrm>
    </dsp:sp>
    <dsp:sp modelId="{DAA902ED-0313-4A8D-BD69-C0CC7709BE1B}">
      <dsp:nvSpPr>
        <dsp:cNvPr id="0" name=""/>
        <dsp:cNvSpPr/>
      </dsp:nvSpPr>
      <dsp:spPr>
        <a:xfrm>
          <a:off x="2996406" y="112204"/>
          <a:ext cx="2135187" cy="1457515"/>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Dobre zaangażowanie w pracę wszystkich członków grupy. Umiejętność współpracy na zadawalającym poziomie.</a:t>
          </a:r>
        </a:p>
      </dsp:txBody>
      <dsp:txXfrm>
        <a:off x="3039095" y="154893"/>
        <a:ext cx="2049809" cy="1372137"/>
      </dsp:txXfrm>
    </dsp:sp>
    <dsp:sp modelId="{16B1B405-2687-4925-B6F4-B1B39D47B1A9}">
      <dsp:nvSpPr>
        <dsp:cNvPr id="0" name=""/>
        <dsp:cNvSpPr/>
      </dsp:nvSpPr>
      <dsp:spPr>
        <a:xfrm>
          <a:off x="5345112" y="576199"/>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82104"/>
        <a:ext cx="316861" cy="317716"/>
      </dsp:txXfrm>
    </dsp:sp>
    <dsp:sp modelId="{CBCE65A1-1999-4EE5-9E1A-9E0022102EEC}">
      <dsp:nvSpPr>
        <dsp:cNvPr id="0" name=""/>
        <dsp:cNvSpPr/>
      </dsp:nvSpPr>
      <dsp:spPr>
        <a:xfrm>
          <a:off x="5985668" y="112204"/>
          <a:ext cx="2135187" cy="1457515"/>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Pełne zaangażowanie w pracę wszystkich członków grupy. Wzajemne motywowanie się do pracy. Umiejętność współpracy w grupie na wysokim poziomie.</a:t>
          </a:r>
        </a:p>
      </dsp:txBody>
      <dsp:txXfrm>
        <a:off x="6028357" y="154893"/>
        <a:ext cx="2049809" cy="13721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4E579-45D6-4B5F-BA8D-36259E89EB2B}">
      <dsp:nvSpPr>
        <dsp:cNvPr id="0" name=""/>
        <dsp:cNvSpPr/>
      </dsp:nvSpPr>
      <dsp:spPr>
        <a:xfrm>
          <a:off x="134322" y="843684"/>
          <a:ext cx="512300" cy="512300"/>
        </a:xfrm>
        <a:prstGeom prst="ellipse">
          <a:avLst/>
        </a:prstGeom>
        <a:gradFill rotWithShape="0">
          <a:gsLst>
            <a:gs pos="0">
              <a:schemeClr val="accent5">
                <a:alpha val="50000"/>
                <a:hueOff val="0"/>
                <a:satOff val="0"/>
                <a:lumOff val="0"/>
                <a:alphaOff val="0"/>
                <a:tint val="98000"/>
                <a:lumMod val="110000"/>
              </a:schemeClr>
            </a:gs>
            <a:gs pos="84000">
              <a:schemeClr val="accent5">
                <a:alpha val="50000"/>
                <a:hueOff val="0"/>
                <a:satOff val="0"/>
                <a:lumOff val="0"/>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1063C70D-12D7-43AA-A637-1EA4BA47D8D1}">
      <dsp:nvSpPr>
        <dsp:cNvPr id="0" name=""/>
        <dsp:cNvSpPr/>
      </dsp:nvSpPr>
      <dsp:spPr>
        <a:xfrm>
          <a:off x="390472" y="843684"/>
          <a:ext cx="2733310" cy="5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pl-PL" sz="1700" kern="1200" dirty="0"/>
            <a:t>16 pkt</a:t>
          </a:r>
          <a:br>
            <a:rPr lang="pl-PL" sz="1700" kern="1200" dirty="0"/>
          </a:br>
          <a:r>
            <a:rPr lang="pl-PL" sz="1700" kern="1200" dirty="0"/>
            <a:t>celujący</a:t>
          </a:r>
        </a:p>
      </dsp:txBody>
      <dsp:txXfrm>
        <a:off x="390472" y="843684"/>
        <a:ext cx="2733310" cy="512300"/>
      </dsp:txXfrm>
    </dsp:sp>
    <dsp:sp modelId="{96D63E52-45E6-4976-9455-789A54BE9FDD}">
      <dsp:nvSpPr>
        <dsp:cNvPr id="0" name=""/>
        <dsp:cNvSpPr/>
      </dsp:nvSpPr>
      <dsp:spPr>
        <a:xfrm>
          <a:off x="134322" y="1355984"/>
          <a:ext cx="512300" cy="512300"/>
        </a:xfrm>
        <a:prstGeom prst="ellipse">
          <a:avLst/>
        </a:prstGeom>
        <a:gradFill rotWithShape="0">
          <a:gsLst>
            <a:gs pos="0">
              <a:schemeClr val="accent5">
                <a:alpha val="50000"/>
                <a:hueOff val="298955"/>
                <a:satOff val="84"/>
                <a:lumOff val="-1412"/>
                <a:alphaOff val="0"/>
                <a:tint val="98000"/>
                <a:lumMod val="110000"/>
              </a:schemeClr>
            </a:gs>
            <a:gs pos="84000">
              <a:schemeClr val="accent5">
                <a:alpha val="50000"/>
                <a:hueOff val="298955"/>
                <a:satOff val="84"/>
                <a:lumOff val="-1412"/>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2CD01D67-22A4-4CC4-9DDE-2CED00701769}">
      <dsp:nvSpPr>
        <dsp:cNvPr id="0" name=""/>
        <dsp:cNvSpPr/>
      </dsp:nvSpPr>
      <dsp:spPr>
        <a:xfrm>
          <a:off x="390472" y="1355984"/>
          <a:ext cx="2733310" cy="5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pl-PL" sz="1700" kern="1200" dirty="0"/>
            <a:t>15-13 pkt</a:t>
          </a:r>
          <a:br>
            <a:rPr lang="pl-PL" sz="1700" kern="1200" dirty="0"/>
          </a:br>
          <a:r>
            <a:rPr lang="pl-PL" sz="1700" kern="1200" dirty="0"/>
            <a:t>bardzo dobry</a:t>
          </a:r>
        </a:p>
      </dsp:txBody>
      <dsp:txXfrm>
        <a:off x="390472" y="1355984"/>
        <a:ext cx="2733310" cy="512300"/>
      </dsp:txXfrm>
    </dsp:sp>
    <dsp:sp modelId="{C5C1DD79-967E-4217-A984-DF6351FE865F}">
      <dsp:nvSpPr>
        <dsp:cNvPr id="0" name=""/>
        <dsp:cNvSpPr/>
      </dsp:nvSpPr>
      <dsp:spPr>
        <a:xfrm>
          <a:off x="134322" y="1868285"/>
          <a:ext cx="512300" cy="512300"/>
        </a:xfrm>
        <a:prstGeom prst="ellipse">
          <a:avLst/>
        </a:prstGeom>
        <a:gradFill rotWithShape="0">
          <a:gsLst>
            <a:gs pos="0">
              <a:schemeClr val="accent5">
                <a:alpha val="50000"/>
                <a:hueOff val="597910"/>
                <a:satOff val="167"/>
                <a:lumOff val="-2823"/>
                <a:alphaOff val="0"/>
                <a:tint val="98000"/>
                <a:lumMod val="110000"/>
              </a:schemeClr>
            </a:gs>
            <a:gs pos="84000">
              <a:schemeClr val="accent5">
                <a:alpha val="50000"/>
                <a:hueOff val="597910"/>
                <a:satOff val="167"/>
                <a:lumOff val="-2823"/>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76D408E4-9532-495E-B9BF-D327904BBAFA}">
      <dsp:nvSpPr>
        <dsp:cNvPr id="0" name=""/>
        <dsp:cNvSpPr/>
      </dsp:nvSpPr>
      <dsp:spPr>
        <a:xfrm>
          <a:off x="390472" y="1868285"/>
          <a:ext cx="2733310" cy="5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pl-PL" sz="1700" kern="1200" dirty="0"/>
            <a:t>12-10 pkt</a:t>
          </a:r>
          <a:br>
            <a:rPr lang="pl-PL" sz="1700" kern="1200" dirty="0"/>
          </a:br>
          <a:r>
            <a:rPr lang="pl-PL" sz="1700" kern="1200" dirty="0"/>
            <a:t>dobry</a:t>
          </a:r>
        </a:p>
      </dsp:txBody>
      <dsp:txXfrm>
        <a:off x="390472" y="1868285"/>
        <a:ext cx="2733310" cy="512300"/>
      </dsp:txXfrm>
    </dsp:sp>
    <dsp:sp modelId="{4DEC4A45-BE48-460E-B0AC-097EDE42BD21}">
      <dsp:nvSpPr>
        <dsp:cNvPr id="0" name=""/>
        <dsp:cNvSpPr/>
      </dsp:nvSpPr>
      <dsp:spPr>
        <a:xfrm>
          <a:off x="134322" y="2380585"/>
          <a:ext cx="512300" cy="512300"/>
        </a:xfrm>
        <a:prstGeom prst="ellipse">
          <a:avLst/>
        </a:prstGeom>
        <a:gradFill rotWithShape="0">
          <a:gsLst>
            <a:gs pos="0">
              <a:schemeClr val="accent5">
                <a:alpha val="50000"/>
                <a:hueOff val="896866"/>
                <a:satOff val="251"/>
                <a:lumOff val="-4235"/>
                <a:alphaOff val="0"/>
                <a:tint val="98000"/>
                <a:lumMod val="110000"/>
              </a:schemeClr>
            </a:gs>
            <a:gs pos="84000">
              <a:schemeClr val="accent5">
                <a:alpha val="50000"/>
                <a:hueOff val="896866"/>
                <a:satOff val="251"/>
                <a:lumOff val="-4235"/>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90CD68EA-4849-49B3-B1E7-CC01BB91717C}">
      <dsp:nvSpPr>
        <dsp:cNvPr id="0" name=""/>
        <dsp:cNvSpPr/>
      </dsp:nvSpPr>
      <dsp:spPr>
        <a:xfrm>
          <a:off x="390472" y="2380585"/>
          <a:ext cx="2733310" cy="5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pl-PL" sz="1700" kern="1200" dirty="0"/>
            <a:t>9-7 pkt</a:t>
          </a:r>
          <a:br>
            <a:rPr lang="pl-PL" sz="1700" kern="1200" dirty="0"/>
          </a:br>
          <a:r>
            <a:rPr lang="pl-PL" sz="1700" kern="1200" dirty="0"/>
            <a:t>dostateczny</a:t>
          </a:r>
        </a:p>
      </dsp:txBody>
      <dsp:txXfrm>
        <a:off x="390472" y="2380585"/>
        <a:ext cx="2733310" cy="512300"/>
      </dsp:txXfrm>
    </dsp:sp>
    <dsp:sp modelId="{8BBF8907-F55E-4099-8400-8DEC91DB6684}">
      <dsp:nvSpPr>
        <dsp:cNvPr id="0" name=""/>
        <dsp:cNvSpPr/>
      </dsp:nvSpPr>
      <dsp:spPr>
        <a:xfrm>
          <a:off x="134322" y="2892885"/>
          <a:ext cx="512300" cy="512300"/>
        </a:xfrm>
        <a:prstGeom prst="ellipse">
          <a:avLst/>
        </a:prstGeom>
        <a:gradFill rotWithShape="0">
          <a:gsLst>
            <a:gs pos="0">
              <a:schemeClr val="accent5">
                <a:alpha val="50000"/>
                <a:hueOff val="1195821"/>
                <a:satOff val="334"/>
                <a:lumOff val="-5646"/>
                <a:alphaOff val="0"/>
                <a:tint val="98000"/>
                <a:lumMod val="110000"/>
              </a:schemeClr>
            </a:gs>
            <a:gs pos="84000">
              <a:schemeClr val="accent5">
                <a:alpha val="50000"/>
                <a:hueOff val="1195821"/>
                <a:satOff val="334"/>
                <a:lumOff val="-5646"/>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62120840-9F40-4CAE-989D-2F3CFF10AD50}">
      <dsp:nvSpPr>
        <dsp:cNvPr id="0" name=""/>
        <dsp:cNvSpPr/>
      </dsp:nvSpPr>
      <dsp:spPr>
        <a:xfrm>
          <a:off x="390472" y="2892885"/>
          <a:ext cx="2733310" cy="5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pl-PL" sz="1700" kern="1200" dirty="0"/>
            <a:t>6-5</a:t>
          </a:r>
          <a:br>
            <a:rPr lang="pl-PL" sz="1700" kern="1200" dirty="0"/>
          </a:br>
          <a:r>
            <a:rPr lang="pl-PL" sz="1700" kern="1200" dirty="0"/>
            <a:t>dopuszczający</a:t>
          </a:r>
        </a:p>
      </dsp:txBody>
      <dsp:txXfrm>
        <a:off x="390472" y="2892885"/>
        <a:ext cx="2733310" cy="512300"/>
      </dsp:txXfrm>
    </dsp:sp>
    <dsp:sp modelId="{E26F8112-CE22-4900-A811-3CC1491EE021}">
      <dsp:nvSpPr>
        <dsp:cNvPr id="0" name=""/>
        <dsp:cNvSpPr/>
      </dsp:nvSpPr>
      <dsp:spPr>
        <a:xfrm>
          <a:off x="134322" y="3405186"/>
          <a:ext cx="512300" cy="512300"/>
        </a:xfrm>
        <a:prstGeom prst="ellipse">
          <a:avLst/>
        </a:prstGeom>
        <a:gradFill rotWithShape="0">
          <a:gsLst>
            <a:gs pos="0">
              <a:schemeClr val="accent5">
                <a:alpha val="50000"/>
                <a:hueOff val="1494776"/>
                <a:satOff val="418"/>
                <a:lumOff val="-7058"/>
                <a:alphaOff val="0"/>
                <a:tint val="98000"/>
                <a:lumMod val="110000"/>
              </a:schemeClr>
            </a:gs>
            <a:gs pos="84000">
              <a:schemeClr val="accent5">
                <a:alpha val="50000"/>
                <a:hueOff val="1494776"/>
                <a:satOff val="418"/>
                <a:lumOff val="-7058"/>
                <a:alphaOff val="0"/>
                <a:shade val="90000"/>
                <a:lumMod val="8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E430573E-4E8D-403D-9A06-17566CEB75C2}">
      <dsp:nvSpPr>
        <dsp:cNvPr id="0" name=""/>
        <dsp:cNvSpPr/>
      </dsp:nvSpPr>
      <dsp:spPr>
        <a:xfrm>
          <a:off x="390472" y="3405186"/>
          <a:ext cx="2733310" cy="5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pl-PL" sz="1700" kern="1200" dirty="0"/>
            <a:t>&lt;5</a:t>
          </a:r>
          <a:br>
            <a:rPr lang="pl-PL" sz="1700" kern="1200" dirty="0"/>
          </a:br>
          <a:r>
            <a:rPr lang="pl-PL" sz="1700" kern="1200" dirty="0"/>
            <a:t>niedostateczny</a:t>
          </a:r>
        </a:p>
      </dsp:txBody>
      <dsp:txXfrm>
        <a:off x="390472" y="3405186"/>
        <a:ext cx="2733310" cy="5123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3/3/2021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3/3/2021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3/3/2021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3/3/2021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3/3/2021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3/3/2021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0yiuuTuvqHU" TargetMode="External"/><Relationship Id="rId3" Type="http://schemas.openxmlformats.org/officeDocument/2006/relationships/hyperlink" Target="https://pl.wikipedia.org/wiki/Camera_obscura" TargetMode="External"/><Relationship Id="rId7" Type="http://schemas.openxmlformats.org/officeDocument/2006/relationships/hyperlink" Target="http://www.okulista.radom.pl/index.php?mg=menu_up&amp;ml=menu_home&amp;mp=menu_ban&amp;bd=wiedza_widzenie" TargetMode="External"/><Relationship Id="rId2" Type="http://schemas.openxmlformats.org/officeDocument/2006/relationships/hyperlink" Target="http://ozkultura.pl/wpis/2444/4" TargetMode="External"/><Relationship Id="rId1" Type="http://schemas.openxmlformats.org/officeDocument/2006/relationships/slideLayout" Target="../slideLayouts/slideLayout2.xml"/><Relationship Id="rId6" Type="http://schemas.openxmlformats.org/officeDocument/2006/relationships/hyperlink" Target="http://fotokomorka.com/camera-obscura-w-polaczeniu-z-telefonem/" TargetMode="External"/><Relationship Id="rId5" Type="http://schemas.openxmlformats.org/officeDocument/2006/relationships/hyperlink" Target="https://www.swiatobrazu.pl/fotografia-od-a-do-z-camera-obscura-23067.html" TargetMode="External"/><Relationship Id="rId10" Type="http://schemas.openxmlformats.org/officeDocument/2006/relationships/hyperlink" Target="http://kingaplachetka1cgr2.blogspot.com/2015/12/camera-obscura.html" TargetMode="External"/><Relationship Id="rId4" Type="http://schemas.openxmlformats.org/officeDocument/2006/relationships/hyperlink" Target="http://dydaktyka.fizyka.umk.pl/doswiadczenia_fizyczne/optyka/camera_obscura.html" TargetMode="External"/><Relationship Id="rId9" Type="http://schemas.openxmlformats.org/officeDocument/2006/relationships/hyperlink" Target="http://stowarzyszenietecza.pl/2013/06/jak-dziala-ludzkie-oko-camera-obscura/"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xmlns="" id="{963FC0CD-F19B-4D9C-9C47-EB7E9D16E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581191" y="723901"/>
            <a:ext cx="10993549" cy="1428750"/>
          </a:xfrm>
        </p:spPr>
        <p:txBody>
          <a:bodyPr>
            <a:normAutofit/>
          </a:bodyPr>
          <a:lstStyle/>
          <a:p>
            <a:pPr lvl="0">
              <a:spcAft>
                <a:spcPts val="800"/>
              </a:spcAft>
            </a:pPr>
            <a:r>
              <a:rPr lang="pl-PL" dirty="0" err="1" smtClean="0">
                <a:effectLst/>
                <a:latin typeface="Calibri" panose="020F0502020204030204" pitchFamily="34" charset="0"/>
                <a:ea typeface="Calibri" panose="020F0502020204030204" pitchFamily="34" charset="0"/>
                <a:cs typeface="Times New Roman" panose="02020603050405020304" pitchFamily="18" charset="0"/>
              </a:rPr>
              <a:t>Camera</a:t>
            </a:r>
            <a:r>
              <a:rPr lang="pl-PL" dirty="0" smtClean="0">
                <a:effectLst/>
                <a:latin typeface="Calibri" panose="020F0502020204030204" pitchFamily="34" charset="0"/>
                <a:ea typeface="Calibri" panose="020F0502020204030204" pitchFamily="34" charset="0"/>
                <a:cs typeface="Times New Roman" panose="02020603050405020304" pitchFamily="18" charset="0"/>
              </a:rPr>
              <a:t> obscura</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Rectangle 88">
            <a:extLst>
              <a:ext uri="{FF2B5EF4-FFF2-40B4-BE49-F238E27FC236}">
                <a16:creationId xmlns:a16="http://schemas.microsoft.com/office/drawing/2014/main" xmlns="" id="{2E70159E-5269-4C18-AA0B-D50513DB3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xmlns="" id="{BBBE9C8C-98B2-41C2-B47B-9A396CBA23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B2ECCA3D-5ECA-4A8B-B9D7-CE6DEB72B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946" y="1996226"/>
            <a:ext cx="8097447" cy="5085196"/>
          </a:xfrm>
          <a:prstGeom prst="rect">
            <a:avLst/>
          </a:prstGeom>
        </p:spPr>
      </p:pic>
    </p:spTree>
    <p:extLst>
      <p:ext uri="{BB962C8B-B14F-4D97-AF65-F5344CB8AC3E}">
        <p14:creationId xmlns:p14="http://schemas.microsoft.com/office/powerpoint/2010/main" val="251476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72" y="2340864"/>
            <a:ext cx="7308889" cy="3334215"/>
          </a:xfrm>
          <a:prstGeom prst="rect">
            <a:avLst/>
          </a:prstGeom>
        </p:spPr>
      </p:pic>
    </p:spTree>
    <p:extLst>
      <p:ext uri="{BB962C8B-B14F-4D97-AF65-F5344CB8AC3E}">
        <p14:creationId xmlns:p14="http://schemas.microsoft.com/office/powerpoint/2010/main" val="7689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283" y="2099402"/>
            <a:ext cx="6317102" cy="3554423"/>
          </a:xfrm>
          <a:prstGeom prst="rect">
            <a:avLst/>
          </a:prstGeom>
        </p:spPr>
      </p:pic>
    </p:spTree>
    <p:extLst>
      <p:ext uri="{BB962C8B-B14F-4D97-AF65-F5344CB8AC3E}">
        <p14:creationId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p14="http://schemas.microsoft.com/office/powerpoint/2010/main" val="276378916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1767840"/>
            <a:ext cx="3568661" cy="4789714"/>
          </a:xfrm>
        </p:spPr>
        <p:txBody>
          <a:bodyPr>
            <a:normAutofit fontScale="92500" lnSpcReduction="20000"/>
          </a:bodyPr>
          <a:lstStyle/>
          <a:p>
            <a:pPr marL="0" indent="0">
              <a:lnSpc>
                <a:spcPct val="100000"/>
              </a:lnSpc>
              <a:spcAft>
                <a:spcPts val="800"/>
              </a:spcAft>
              <a:buNone/>
            </a:pPr>
            <a:r>
              <a:rPr lang="pl-PL" sz="1200" dirty="0"/>
              <a:t>Początki tego typu obrazowania datuje się jeszcze na czasy starożytnej Grecji. Euklides jako pierwszy opisał w „Optyce” możliwość powstawania obrazu na powierzchniach, po przepuszczeniu promieni słonecznych przez niewielki otwór</a:t>
            </a:r>
            <a:r>
              <a:rPr lang="pl-PL" sz="1200" dirty="0" smtClean="0"/>
              <a:t>. </a:t>
            </a:r>
            <a:r>
              <a:rPr lang="pl-PL" sz="1400" dirty="0"/>
              <a:t>Pierwszy znany naukowy opis ciemni optycznej znajduje się w rękopisach arabskiego matematyka </a:t>
            </a:r>
            <a:r>
              <a:rPr lang="pl-PL" sz="1400" dirty="0" err="1"/>
              <a:t>Alhazena</a:t>
            </a:r>
            <a:r>
              <a:rPr lang="pl-PL" sz="1400" dirty="0"/>
              <a:t> z </a:t>
            </a:r>
            <a:r>
              <a:rPr lang="pl-PL" sz="1400" dirty="0" err="1"/>
              <a:t>Bastry</a:t>
            </a:r>
            <a:r>
              <a:rPr lang="pl-PL" sz="1400" dirty="0"/>
              <a:t>. Najsłynniejszą jego pracą był traktat o optyce </a:t>
            </a:r>
            <a:r>
              <a:rPr lang="pl-PL" sz="1400" i="1" dirty="0" err="1"/>
              <a:t>Kitab</a:t>
            </a:r>
            <a:r>
              <a:rPr lang="pl-PL" sz="1400" i="1" dirty="0"/>
              <a:t>-al-</a:t>
            </a:r>
            <a:r>
              <a:rPr lang="pl-PL" sz="1400" i="1" dirty="0" err="1"/>
              <a:t>Manadhirn</a:t>
            </a:r>
            <a:r>
              <a:rPr lang="pl-PL" sz="1400" dirty="0"/>
              <a:t>. Księga wydana po łacinie w Średniowieczu wywarła wielki wpływ na naukę. W swoich początkach </a:t>
            </a:r>
            <a:r>
              <a:rPr lang="pl-PL" sz="1400" dirty="0" err="1"/>
              <a:t>camera</a:t>
            </a:r>
            <a:r>
              <a:rPr lang="pl-PL" sz="1400" dirty="0"/>
              <a:t> obscura służyła astronomom do obserwacji rocznych torów, po jakich porusza się słońce, plam słonecznych i księżyca. Służyła też jako pomoc przy wykonywaniu rysunków. </a:t>
            </a:r>
            <a:r>
              <a:rPr lang="pl-PL" sz="1400" dirty="0" err="1"/>
              <a:t>Leonadro</a:t>
            </a:r>
            <a:r>
              <a:rPr lang="pl-PL" sz="1400" dirty="0"/>
              <a:t> da Vinci korzystał na przykład z jej pomocy przy tworzeniu swoich prac i określaniu perspektywy. Film Brendana przede wszystkim pozwala bardzo przystępnych krokach zrozumieć zasadę działania </a:t>
            </a:r>
            <a:r>
              <a:rPr lang="pl-PL" sz="1400" dirty="0" err="1"/>
              <a:t>Camera</a:t>
            </a:r>
            <a:r>
              <a:rPr lang="pl-PL" sz="1400" dirty="0"/>
              <a:t> Obscura na każdym etapie powstawania obrazu. Dowiecie się m.in. czego będziecie potrzebować i jak przygotować pomieszczenie, którego użyjecie do fotografowania, jakich soczewek i obiektywów używać i jak to wszystko wpłynie na efekty uzyskane na odbitce. Wreszcie czym wyciemniać pokój i pomieszczenie do wywoływania. Będziecie mogli podejrzeć także cały proces naświetlania i wywoływania materiału.</a:t>
            </a:r>
            <a:r>
              <a:rPr lang="pl-PL" sz="1300" dirty="0" smtClean="0">
                <a:latin typeface="Calibri" panose="020F0502020204030204" pitchFamily="34" charset="0"/>
                <a:ea typeface="Calibri" panose="020F0502020204030204" pitchFamily="34" charset="0"/>
                <a:cs typeface="Times New Roman" panose="02020603050405020304" pitchFamily="18" charset="0"/>
              </a:rPr>
              <a:t>.</a:t>
            </a:r>
            <a:endParaRPr lang="pl-PL" sz="13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1673"/>
            <a:ext cx="7692675" cy="4572000"/>
          </a:xfrm>
          <a:prstGeom prst="rect">
            <a:avLst/>
          </a:prstGeom>
        </p:spPr>
      </p:pic>
    </p:spTree>
    <p:extLst>
      <p:ext uri="{BB962C8B-B14F-4D97-AF65-F5344CB8AC3E}">
        <p14:creationId xmlns:p14="http://schemas.microsoft.com/office/powerpoint/2010/main" val="187923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136">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endParaRPr lang="pl-PL"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4"/>
          <p:cNvSpPr>
            <a:spLocks noChangeArrowheads="1"/>
          </p:cNvSpPr>
          <p:nvPr/>
        </p:nvSpPr>
        <p:spPr bwMode="auto">
          <a:xfrm>
            <a:off x="0" y="-4911262"/>
            <a:ext cx="10230686" cy="102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Przykładowy sposób samodzielnego wykonania </a:t>
            </a:r>
            <a:r>
              <a:rPr kumimoji="0" lang="pl-PL" altLang="pl-PL" sz="1400" b="0" i="0" u="none" strike="noStrike" cap="none" normalizeH="0" baseline="0" dirty="0" err="1" smtClean="0">
                <a:ln>
                  <a:noFill/>
                </a:ln>
                <a:solidFill>
                  <a:schemeClr val="tx1"/>
                </a:solidFill>
                <a:effectLst/>
                <a:latin typeface="Arial" panose="020B0604020202020204" pitchFamily="34" charset="0"/>
              </a:rPr>
              <a:t>camery</a:t>
            </a:r>
            <a:r>
              <a:rPr kumimoji="0" lang="pl-PL" altLang="pl-PL" sz="1400" b="0" i="0" u="none" strike="noStrike" cap="none" normalizeH="0" baseline="0" dirty="0" smtClean="0">
                <a:ln>
                  <a:noFill/>
                </a:ln>
                <a:solidFill>
                  <a:schemeClr val="tx1"/>
                </a:solidFill>
                <a:effectLst/>
                <a:latin typeface="Arial" panose="020B0604020202020204" pitchFamily="34" charset="0"/>
              </a:rPr>
              <a:t> obscura</a:t>
            </a: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Z  brystolu musimy zrobić prostopadłościan. Rysujemy szablon i wycinamy.</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Zanim skleimy brystol na środku jednej ze ścian wycinamy niewielki prostokąt.</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Z kalki technicznej wycinamy prostokąt o nieznacznie większych rozmiarach, niż ten wycięty w brystolu i przyklejamy go do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brystolu, tak aby zakrywał dziurę.</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Po przeciwległej stronie na środku wycinamy koło o niewielkiej średnicy (np. 1cm).</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W folii aluminiowej robimy dziurkę np. za pomocą dziurkacza. Tak wykonaną folię przyklejamy w miejsce wyciętego koła w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prostopadłościanie.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Sklejamy prostopadłościan.</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rgbClr val="000000"/>
                </a:solidFill>
                <a:effectLst/>
                <a:latin typeface="Arial" panose="020B0604020202020204" pitchFamily="34" charset="0"/>
              </a:rPr>
              <a:t> </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9317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r>
              <a:rPr lang="pl-PL" sz="1400" dirty="0" err="1"/>
              <a:t>Camera</a:t>
            </a:r>
            <a:r>
              <a:rPr lang="pl-PL" sz="1400" dirty="0"/>
              <a:t> obscura składa się z zaciemnionego wnętrza oraz otworu w jednej ze ścian o odpowiednio dobranej do wielkości urządzenia średnicy. Promienie świetlne padające na otwór ulegają załamaniu na jego krawędzi i w efekcie powstaje odwrócony obraz na przeciwległej ścianie kamery. </a:t>
            </a:r>
            <a:r>
              <a:rPr lang="pl-PL" sz="1400" dirty="0" smtClean="0"/>
              <a:t>Rzutowany </a:t>
            </a:r>
            <a:r>
              <a:rPr lang="pl-PL" sz="1400" dirty="0"/>
              <a:t>obraz charakteryzuje się niewielką jasnością, głębią ostrości obejmującą wszystkie plany od zerowej odległości, aż do nieskończoności, bardzo miękkim obrazem (niska rozdzielczość optyczna), silną aberracją chromatyczną oraz brakiem dystorsji. Warto też wspomnieć, że otwór może mieć inny kształt niż koło np. trójkątny, czy owalny. Obraz wciąż będzie w takich wypadkach powstawał, chociaż będzie się różnił wizualnie od uzyskiwanego przy pomocy okrągłego otworu.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257" y="1532382"/>
            <a:ext cx="4876800" cy="4229100"/>
          </a:xfrm>
          <a:prstGeom prst="rect">
            <a:avLst/>
          </a:prstGeom>
        </p:spPr>
      </p:pic>
    </p:spTree>
    <p:extLst>
      <p:ext uri="{BB962C8B-B14F-4D97-AF65-F5344CB8AC3E}">
        <p14:creationId xmlns:p14="http://schemas.microsoft.com/office/powerpoint/2010/main" val="3652872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B0F6FF2F-E724-4A32-86B9-86A6ABF01660}"/>
              </a:ext>
            </a:extLst>
          </p:cNvPr>
          <p:cNvSpPr txBox="1"/>
          <p:nvPr/>
        </p:nvSpPr>
        <p:spPr>
          <a:xfrm>
            <a:off x="5399116" y="1076325"/>
            <a:ext cx="2467342" cy="369332"/>
          </a:xfrm>
          <a:prstGeom prst="rect">
            <a:avLst/>
          </a:prstGeom>
          <a:noFill/>
        </p:spPr>
        <p:txBody>
          <a:bodyPr wrap="none" rtlCol="0">
            <a:spAutoFit/>
          </a:bodyPr>
          <a:lstStyle/>
          <a:p>
            <a:r>
              <a:rPr lang="pl-PL" dirty="0" smtClean="0"/>
              <a:t>Wprowadzenie do WQ</a:t>
            </a:r>
            <a:endParaRPr lang="pl-PL" dirty="0"/>
          </a:p>
        </p:txBody>
      </p:sp>
      <p:sp>
        <p:nvSpPr>
          <p:cNvPr id="3" name="Prostokąt 2"/>
          <p:cNvSpPr/>
          <p:nvPr/>
        </p:nvSpPr>
        <p:spPr>
          <a:xfrm>
            <a:off x="708338" y="612845"/>
            <a:ext cx="11024316" cy="6463308"/>
          </a:xfrm>
          <a:prstGeom prst="rect">
            <a:avLst/>
          </a:prstGeom>
        </p:spPr>
        <p:txBody>
          <a:bodyPr wrap="square">
            <a:spAutoFit/>
          </a:bodyPr>
          <a:lstStyle/>
          <a:p>
            <a:endParaRPr lang="pl-PL" dirty="0" smtClean="0"/>
          </a:p>
          <a:p>
            <a:endParaRPr lang="pl-PL" dirty="0"/>
          </a:p>
          <a:p>
            <a:endParaRPr lang="pl-PL" dirty="0" smtClean="0"/>
          </a:p>
          <a:p>
            <a:r>
              <a:rPr lang="pl-PL" dirty="0" err="1" smtClean="0"/>
              <a:t>Camera</a:t>
            </a:r>
            <a:r>
              <a:rPr lang="pl-PL" dirty="0" smtClean="0"/>
              <a:t> </a:t>
            </a:r>
            <a:r>
              <a:rPr lang="pl-PL" dirty="0"/>
              <a:t>obscura służyła astronomom do obserwacji rocznych torów, po jakich porusza się słońce, plam słonecznych i księżyca. Służyła też jako pomoc przy wykonywaniu rysunków. Była wykorzystywana przez artystów malarzy, między innymi Leonardo da Vinci, jako narzędzie pomocne przy określaniu np. perspektywy. W 2007 roku Jarosław Włodarczyk opublikował w czasopiśmie </a:t>
            </a:r>
            <a:r>
              <a:rPr lang="pl-PL" i="1" dirty="0" err="1"/>
              <a:t>Journal</a:t>
            </a:r>
            <a:r>
              <a:rPr lang="pl-PL" i="1" dirty="0"/>
              <a:t> for the </a:t>
            </a:r>
            <a:r>
              <a:rPr lang="pl-PL" i="1" dirty="0" err="1"/>
              <a:t>History</a:t>
            </a:r>
            <a:r>
              <a:rPr lang="pl-PL" i="1" dirty="0"/>
              <a:t> of </a:t>
            </a:r>
            <a:r>
              <a:rPr lang="pl-PL" i="1" dirty="0" err="1"/>
              <a:t>Astronomy</a:t>
            </a:r>
            <a:r>
              <a:rPr lang="pl-PL" dirty="0"/>
              <a:t> hipotezę stosowania </a:t>
            </a:r>
            <a:r>
              <a:rPr lang="pl-PL" dirty="0" err="1"/>
              <a:t>camera</a:t>
            </a:r>
            <a:r>
              <a:rPr lang="pl-PL" dirty="0"/>
              <a:t> obscura do obserwacji zaćmień słońca przez Mikołaja Kopernika. Włodarczyk porównał wyniki uzyskane przez Kopernika z wyliczonymi współcześnie maksymalnymi fazami zaćmień słońca we Fromborku. Różnice pomiędzy nimi mogły wynikać z błędów generowanych przez </a:t>
            </a:r>
            <a:r>
              <a:rPr lang="pl-PL" dirty="0" err="1"/>
              <a:t>camera</a:t>
            </a:r>
            <a:r>
              <a:rPr lang="pl-PL" dirty="0"/>
              <a:t> obscura. Johann Wolfgang Goethe przy pomocy </a:t>
            </a:r>
            <a:r>
              <a:rPr lang="pl-PL" dirty="0" err="1"/>
              <a:t>camera</a:t>
            </a:r>
            <a:r>
              <a:rPr lang="pl-PL" dirty="0"/>
              <a:t> obscura utrwalał widoki ze swoich podróży. Przez analogię z powstawaniem obrazu w kamerze otworkowej Roger Bacon wyjaśnił sposób powstawania obrazu w oku. W 1550 roku Girolamo </a:t>
            </a:r>
            <a:r>
              <a:rPr lang="pl-PL" dirty="0" err="1"/>
              <a:t>Cardano</a:t>
            </a:r>
            <a:r>
              <a:rPr lang="pl-PL" dirty="0"/>
              <a:t> zastąpił otwór pojedynczą soczewką skupiającą. W 1569 roku wenecjanin </a:t>
            </a:r>
            <a:r>
              <a:rPr lang="pl-PL" dirty="0" err="1"/>
              <a:t>Daniello</a:t>
            </a:r>
            <a:r>
              <a:rPr lang="pl-PL" dirty="0"/>
              <a:t> Barbaro opisał w swoim dziele "La </a:t>
            </a:r>
            <a:r>
              <a:rPr lang="pl-PL" dirty="0" err="1"/>
              <a:t>practica</a:t>
            </a:r>
            <a:r>
              <a:rPr lang="pl-PL" dirty="0"/>
              <a:t> </a:t>
            </a:r>
            <a:r>
              <a:rPr lang="pl-PL" dirty="0" err="1"/>
              <a:t>della</a:t>
            </a:r>
            <a:r>
              <a:rPr lang="pl-PL" dirty="0"/>
              <a:t> </a:t>
            </a:r>
            <a:r>
              <a:rPr lang="pl-PL" dirty="0" err="1"/>
              <a:t>perspectiva</a:t>
            </a:r>
            <a:r>
              <a:rPr lang="pl-PL" dirty="0"/>
              <a:t>"</a:t>
            </a:r>
            <a:r>
              <a:rPr lang="pl-PL" i="1" dirty="0"/>
              <a:t> </a:t>
            </a:r>
            <a:r>
              <a:rPr lang="pl-PL" dirty="0"/>
              <a:t> zasadę działania przesłony. Z uwagi na te cechy obrazu </a:t>
            </a:r>
            <a:r>
              <a:rPr lang="pl-PL" dirty="0" err="1"/>
              <a:t>camera</a:t>
            </a:r>
            <a:r>
              <a:rPr lang="pl-PL" dirty="0"/>
              <a:t> obscura bywa do dzisiaj wykorzystywana w fotografii artystycznej. Początków tego urządzenia można się doszukiwać w starożytnej Grecji. Podobno Arystoteles, podczas częściowego zaćmienia Słońca, zaobserwował obraz tworzony na ziemi przez promienie przechodzące między liśćmi drzewa. Euklides w swojej "Optyce" opisywał prostoliniowe rozchodzenie się światła i możliwość powstawania obrazu po przejściu promieni słonecznych przez niewielki otwór. Obserwacje prowadzone z użyciem tego prostego instrumentu optycznego były prowadzone przez starożytnych Chińczyków, Greków i Arabów. Jednak pierwszy znany naukowy opis ciemni optycznej znajduje się w rękopisach (pochodzących najprawdopodobniej z 1020 roku) arabskiego matematyka </a:t>
            </a:r>
            <a:r>
              <a:rPr lang="pl-PL" dirty="0" err="1"/>
              <a:t>Alhazena</a:t>
            </a:r>
            <a:r>
              <a:rPr lang="pl-PL" dirty="0"/>
              <a:t> (</a:t>
            </a:r>
            <a:r>
              <a:rPr lang="pl-PL" dirty="0" err="1"/>
              <a:t>Hasana</a:t>
            </a:r>
            <a:r>
              <a:rPr lang="pl-PL" dirty="0"/>
              <a:t>) z Basry. Najsławniejszą pracą z około stu, jakie po nim pozostały, był traktat o optyce "</a:t>
            </a:r>
            <a:r>
              <a:rPr lang="pl-PL" dirty="0" err="1"/>
              <a:t>Kitab</a:t>
            </a:r>
            <a:r>
              <a:rPr lang="pl-PL" dirty="0"/>
              <a:t>-al-</a:t>
            </a:r>
            <a:r>
              <a:rPr lang="pl-PL" dirty="0" err="1"/>
              <a:t>Manadhirn</a:t>
            </a:r>
            <a:r>
              <a:rPr lang="pl-PL" dirty="0"/>
              <a:t>". Księga wydana po łacinie w Średniowieczu wywarła wielki wpływ na naukę, szczególnie na prace Rogera Bacona i Johannesa Keplera.</a:t>
            </a:r>
          </a:p>
        </p:txBody>
      </p:sp>
    </p:spTree>
    <p:extLst>
      <p:ext uri="{BB962C8B-B14F-4D97-AF65-F5344CB8AC3E}">
        <p14:creationId xmlns:p14="http://schemas.microsoft.com/office/powerpoint/2010/main" val="145343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a:t>
            </a:r>
            <a:r>
              <a:rPr lang="pl-PL" dirty="0" smtClean="0">
                <a:hlinkClick r:id="rId2"/>
              </a:rPr>
              <a:t>ozkultura.pl/wpis/2444/4</a:t>
            </a:r>
            <a:r>
              <a:rPr lang="pl-PL" dirty="0" smtClean="0"/>
              <a:t> </a:t>
            </a:r>
          </a:p>
          <a:p>
            <a:pPr>
              <a:lnSpc>
                <a:spcPct val="106000"/>
              </a:lnSpc>
              <a:spcAft>
                <a:spcPts val="800"/>
              </a:spcAft>
            </a:pPr>
            <a:r>
              <a:rPr lang="pl-PL" dirty="0">
                <a:hlinkClick r:id="rId3"/>
              </a:rPr>
              <a:t>https://</a:t>
            </a:r>
            <a:r>
              <a:rPr lang="pl-PL" dirty="0" smtClean="0">
                <a:hlinkClick r:id="rId3"/>
              </a:rPr>
              <a:t>pl.wikipedia.org/wiki/Camera_obscura</a:t>
            </a:r>
            <a:r>
              <a:rPr lang="pl-PL" dirty="0" smtClean="0"/>
              <a:t> </a:t>
            </a:r>
          </a:p>
          <a:p>
            <a:pPr>
              <a:lnSpc>
                <a:spcPct val="106000"/>
              </a:lnSpc>
              <a:spcAft>
                <a:spcPts val="800"/>
              </a:spcAft>
            </a:pPr>
            <a:r>
              <a:rPr lang="pl-PL" dirty="0">
                <a:hlinkClick r:id="rId4"/>
              </a:rPr>
              <a:t>http://</a:t>
            </a:r>
            <a:r>
              <a:rPr lang="pl-PL" dirty="0" smtClean="0">
                <a:hlinkClick r:id="rId4"/>
              </a:rPr>
              <a:t>dydaktyka.fizyka.umk.pl/doswiadczenia_fizyczne/optyka/camera_obscura.html</a:t>
            </a:r>
            <a:r>
              <a:rPr lang="pl-PL" dirty="0" smtClean="0"/>
              <a:t> </a:t>
            </a:r>
          </a:p>
          <a:p>
            <a:pPr>
              <a:lnSpc>
                <a:spcPct val="106000"/>
              </a:lnSpc>
              <a:spcAft>
                <a:spcPts val="800"/>
              </a:spcAft>
            </a:pPr>
            <a:r>
              <a:rPr lang="pl-PL" dirty="0">
                <a:hlinkClick r:id="rId5"/>
              </a:rPr>
              <a:t>https://</a:t>
            </a:r>
            <a:r>
              <a:rPr lang="pl-PL" dirty="0" smtClean="0">
                <a:hlinkClick r:id="rId5"/>
              </a:rPr>
              <a:t>www.swiatobrazu.pl/fotografia-od-a-do-z-camera-obscura-23067.html</a:t>
            </a:r>
            <a:r>
              <a:rPr lang="pl-PL" dirty="0" smtClean="0"/>
              <a:t> </a:t>
            </a:r>
          </a:p>
          <a:p>
            <a:pPr>
              <a:lnSpc>
                <a:spcPct val="106000"/>
              </a:lnSpc>
              <a:spcAft>
                <a:spcPts val="800"/>
              </a:spcAft>
            </a:pPr>
            <a:r>
              <a:rPr lang="pl-PL" dirty="0">
                <a:hlinkClick r:id="rId6"/>
              </a:rPr>
              <a:t>http://fotokomorka.com/camera-obscura-w-polaczeniu-z-telefonem</a:t>
            </a:r>
            <a:r>
              <a:rPr lang="pl-PL" dirty="0" smtClean="0">
                <a:hlinkClick r:id="rId6"/>
              </a:rPr>
              <a:t>/</a:t>
            </a:r>
            <a:r>
              <a:rPr lang="pl-PL" dirty="0" smtClean="0"/>
              <a:t> </a:t>
            </a:r>
          </a:p>
          <a:p>
            <a:pPr>
              <a:lnSpc>
                <a:spcPct val="106000"/>
              </a:lnSpc>
              <a:spcAft>
                <a:spcPts val="800"/>
              </a:spcAft>
            </a:pPr>
            <a:r>
              <a:rPr lang="pl-PL" dirty="0">
                <a:hlinkClick r:id="rId7"/>
              </a:rPr>
              <a:t>http://</a:t>
            </a:r>
            <a:r>
              <a:rPr lang="pl-PL" dirty="0" smtClean="0">
                <a:hlinkClick r:id="rId7"/>
              </a:rPr>
              <a:t>www.okulista.radom.pl/index.php?mg=menu_up&amp;ml=menu_home&amp;mp=menu_ban&amp;bd=wiedza_widzenie</a:t>
            </a:r>
            <a:r>
              <a:rPr lang="pl-PL" dirty="0" smtClean="0"/>
              <a:t> </a:t>
            </a:r>
          </a:p>
          <a:p>
            <a:pPr>
              <a:lnSpc>
                <a:spcPct val="106000"/>
              </a:lnSpc>
              <a:spcAft>
                <a:spcPts val="800"/>
              </a:spcAft>
            </a:pPr>
            <a:r>
              <a:rPr lang="pl-PL" dirty="0">
                <a:hlinkClick r:id="rId8"/>
              </a:rPr>
              <a:t>https://</a:t>
            </a:r>
            <a:r>
              <a:rPr lang="pl-PL" dirty="0" smtClean="0">
                <a:hlinkClick r:id="rId8"/>
              </a:rPr>
              <a:t>www.youtube.com/watch?v=0yiuuTuvqHU</a:t>
            </a:r>
            <a:r>
              <a:rPr lang="pl-PL" dirty="0" smtClean="0"/>
              <a:t> </a:t>
            </a:r>
          </a:p>
          <a:p>
            <a:pPr>
              <a:lnSpc>
                <a:spcPct val="106000"/>
              </a:lnSpc>
              <a:spcAft>
                <a:spcPts val="800"/>
              </a:spcAft>
            </a:pPr>
            <a:r>
              <a:rPr lang="pl-PL" dirty="0">
                <a:hlinkClick r:id="rId9"/>
              </a:rPr>
              <a:t>http://stowarzyszenietecza.pl/2013/06/jak-dziala-ludzkie-oko-camera-obscura</a:t>
            </a:r>
            <a:r>
              <a:rPr lang="pl-PL" dirty="0" smtClean="0">
                <a:hlinkClick r:id="rId9"/>
              </a:rPr>
              <a:t>/</a:t>
            </a:r>
            <a:r>
              <a:rPr lang="pl-PL" dirty="0" smtClean="0"/>
              <a:t> </a:t>
            </a:r>
          </a:p>
          <a:p>
            <a:pPr>
              <a:lnSpc>
                <a:spcPct val="106000"/>
              </a:lnSpc>
              <a:spcAft>
                <a:spcPts val="800"/>
              </a:spcAft>
            </a:pPr>
            <a:r>
              <a:rPr lang="pl-PL" dirty="0">
                <a:hlinkClick r:id="rId10"/>
              </a:rPr>
              <a:t>http://</a:t>
            </a:r>
            <a:r>
              <a:rPr lang="pl-PL" dirty="0" smtClean="0">
                <a:hlinkClick r:id="rId10"/>
              </a:rPr>
              <a:t>kingaplachetka1cgr2.blogspot.com/2015/12/camera-obscura.html</a:t>
            </a:r>
            <a:endParaRPr lang="pl-PL" dirty="0" smtClean="0"/>
          </a:p>
          <a:p>
            <a:pPr>
              <a:lnSpc>
                <a:spcPct val="106000"/>
              </a:lnSpc>
              <a:spcAft>
                <a:spcPts val="800"/>
              </a:spcAft>
            </a:pPr>
            <a:r>
              <a:rPr lang="pl-PL" dirty="0">
                <a:hlinkClick r:id="rId4"/>
              </a:rPr>
              <a:t>http://</a:t>
            </a:r>
            <a:r>
              <a:rPr lang="pl-PL" dirty="0" smtClean="0">
                <a:hlinkClick r:id="rId4"/>
              </a:rPr>
              <a:t>dydaktyka.fizyka.umk.pl/doswiadczenia_fizyczne/optyka/camera_obscura.html</a:t>
            </a:r>
            <a:r>
              <a:rPr lang="pl-PL" dirty="0" smtClean="0"/>
              <a:t> </a:t>
            </a:r>
            <a:endParaRPr lang="pl-PL" dirty="0"/>
          </a:p>
        </p:txBody>
      </p:sp>
    </p:spTree>
    <p:extLst>
      <p:ext uri="{BB962C8B-B14F-4D97-AF65-F5344CB8AC3E}">
        <p14:creationId xmlns:p14="http://schemas.microsoft.com/office/powerpoint/2010/main" val="41128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377917589"/>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3915803001"/>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4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2446501683"/>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2107178624"/>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75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profilu </a:t>
            </a:r>
            <a:r>
              <a:rPr lang="pl-PL" sz="1600" dirty="0" smtClean="0">
                <a:latin typeface="Calibri" panose="020F0502020204030204" pitchFamily="34" charset="0"/>
                <a:ea typeface="Calibri" panose="020F0502020204030204" pitchFamily="34" charset="0"/>
                <a:cs typeface="Times New Roman" panose="02020603050405020304" pitchFamily="18" charset="0"/>
              </a:rPr>
              <a:t>fotografik</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z ewolucją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historii fotografii na przykładzie </a:t>
            </a:r>
            <a:r>
              <a:rPr lang="pl-PL" sz="1600" dirty="0" err="1" smtClean="0">
                <a:effectLst/>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Obscura.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a:t>
            </a:r>
            <a:r>
              <a:rPr lang="pl-PL" sz="1600" dirty="0" smtClean="0">
                <a:latin typeface="Calibri" panose="020F0502020204030204" pitchFamily="34" charset="0"/>
                <a:ea typeface="Calibri" panose="020F0502020204030204" pitchFamily="34" charset="0"/>
                <a:cs typeface="Times New Roman" panose="02020603050405020304" pitchFamily="18" charset="0"/>
              </a:rPr>
              <a:t>model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 z dowolnych elementów.</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na jakiej zasadzie działa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camera</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 powstaje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camera</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p>
          <a:p>
            <a:r>
              <a:rPr lang="pl-PL" sz="1600" dirty="0" smtClean="0">
                <a:latin typeface="Calibri" panose="020F0502020204030204" pitchFamily="34" charset="0"/>
                <a:ea typeface="Calibri" panose="020F0502020204030204" pitchFamily="34" charset="0"/>
                <a:cs typeface="Times New Roman" panose="02020603050405020304" pitchFamily="18" charset="0"/>
              </a:rPr>
              <a:t>Dowiedzą </a:t>
            </a:r>
            <a:r>
              <a:rPr lang="pl-PL" sz="1600" dirty="0">
                <a:latin typeface="Calibri" panose="020F0502020204030204" pitchFamily="34" charset="0"/>
                <a:ea typeface="Calibri" panose="020F0502020204030204" pitchFamily="34" charset="0"/>
                <a:cs typeface="Times New Roman" panose="02020603050405020304" pitchFamily="18" charset="0"/>
              </a:rPr>
              <a:t>się jak </a:t>
            </a:r>
            <a:r>
              <a:rPr lang="pl-PL" sz="1600" dirty="0" smtClean="0">
                <a:latin typeface="Calibri" panose="020F0502020204030204" pitchFamily="34" charset="0"/>
                <a:ea typeface="Calibri" panose="020F0502020204030204" pitchFamily="34" charset="0"/>
                <a:cs typeface="Times New Roman" panose="02020603050405020304" pitchFamily="18" charset="0"/>
              </a:rPr>
              <a:t>obsługiwać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camerę</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jakie wersje artystyczne można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wyknać</a:t>
            </a:r>
            <a:r>
              <a:rPr lang="pl-PL" sz="1600" dirty="0" smtClean="0">
                <a:latin typeface="Calibri" panose="020F0502020204030204" pitchFamily="34" charset="0"/>
                <a:ea typeface="Calibri" panose="020F0502020204030204" pitchFamily="34" charset="0"/>
                <a:cs typeface="Times New Roman" panose="02020603050405020304" pitchFamily="18" charset="0"/>
              </a:rPr>
              <a:t> przy pomocy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p>
          <a:p>
            <a:pPr marL="0" indent="0">
              <a:buNone/>
            </a:pPr>
            <a:r>
              <a:rPr lang="pl-PL" sz="1600" dirty="0" smtClean="0">
                <a:latin typeface="Calibri" panose="020F0502020204030204" pitchFamily="34" charset="0"/>
                <a:ea typeface="Calibri" panose="020F0502020204030204" pitchFamily="34" charset="0"/>
                <a:cs typeface="Times New Roman" panose="02020603050405020304" pitchFamily="18" charset="0"/>
              </a:rPr>
              <a:t>Uczniowie </a:t>
            </a:r>
            <a:r>
              <a:rPr lang="pl-PL" sz="1600" dirty="0">
                <a:latin typeface="Calibri" panose="020F0502020204030204" pitchFamily="34" charset="0"/>
                <a:ea typeface="Calibri" panose="020F0502020204030204" pitchFamily="34" charset="0"/>
                <a:cs typeface="Times New Roman" panose="02020603050405020304" pitchFamily="18" charset="0"/>
              </a:rPr>
              <a:t>będą pracowali zarówno samodzielnie </a:t>
            </a:r>
            <a:r>
              <a:rPr lang="pl-PL" sz="1600" dirty="0" smtClean="0">
                <a:latin typeface="Calibri" panose="020F0502020204030204" pitchFamily="34" charset="0"/>
                <a:ea typeface="Calibri" panose="020F0502020204030204" pitchFamily="34" charset="0"/>
                <a:cs typeface="Times New Roman" panose="02020603050405020304" pitchFamily="18" charset="0"/>
              </a:rPr>
              <a:t>- zbierając informacje </a:t>
            </a:r>
            <a:r>
              <a:rPr lang="pl-PL" sz="1600" dirty="0">
                <a:latin typeface="Calibri" panose="020F0502020204030204" pitchFamily="34" charset="0"/>
                <a:ea typeface="Calibri" panose="020F0502020204030204" pitchFamily="34" charset="0"/>
                <a:cs typeface="Times New Roman" panose="02020603050405020304" pitchFamily="18" charset="0"/>
              </a:rPr>
              <a:t>jak i w grupach </a:t>
            </a:r>
            <a:r>
              <a:rPr lang="pl-PL" sz="1600" dirty="0" smtClean="0">
                <a:latin typeface="Calibri" panose="020F0502020204030204" pitchFamily="34" charset="0"/>
                <a:ea typeface="Calibri" panose="020F0502020204030204" pitchFamily="34" charset="0"/>
                <a:cs typeface="Times New Roman" panose="02020603050405020304" pitchFamily="18" charset="0"/>
              </a:rPr>
              <a:t>tworząc model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 </a:t>
            </a:r>
            <a:r>
              <a:rPr lang="pl-PL" sz="1600" dirty="0">
                <a:latin typeface="Calibri" panose="020F0502020204030204" pitchFamily="34" charset="0"/>
                <a:ea typeface="Calibri" panose="020F0502020204030204" pitchFamily="34" charset="0"/>
                <a:cs typeface="Times New Roman" panose="02020603050405020304" pitchFamily="18" charset="0"/>
              </a:rPr>
              <a:t>Dzięki czemu będą mogli przećwiczyć prace grupową oraz indywidualną. Praca będzie odbywała się pod presją czasu.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07289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D3772EE4-ED5E-4D3A-A306-B22CF866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03896" y="809624"/>
            <a:ext cx="3259016" cy="588169"/>
          </a:xfrm>
        </p:spPr>
        <p:txBody>
          <a:bodyPr>
            <a:normAutofit/>
          </a:bodyPr>
          <a:lstStyle/>
          <a:p>
            <a:r>
              <a:rPr lang="pl-PL" dirty="0">
                <a:solidFill>
                  <a:srgbClr val="FFFFFF"/>
                </a:solidFill>
              </a:rPr>
              <a:t>EWALUACJA</a:t>
            </a:r>
          </a:p>
        </p:txBody>
      </p:sp>
      <p:sp>
        <p:nvSpPr>
          <p:cNvPr id="75" name="Rectangle 74">
            <a:extLst>
              <a:ext uri="{FF2B5EF4-FFF2-40B4-BE49-F238E27FC236}">
                <a16:creationId xmlns:a16="http://schemas.microsoft.com/office/drawing/2014/main" xmlns=""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Rectangle 78">
            <a:extLst>
              <a:ext uri="{FF2B5EF4-FFF2-40B4-BE49-F238E27FC236}">
                <a16:creationId xmlns:a16="http://schemas.microsoft.com/office/drawing/2014/main" xmlns=""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p14="http://schemas.microsoft.com/office/powerpoint/2010/main" val="618838938"/>
              </p:ext>
            </p:extLst>
          </p:nvPr>
        </p:nvGraphicFramePr>
        <p:xfrm>
          <a:off x="671513" y="1446796"/>
          <a:ext cx="3123783" cy="4761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7115" y="1139048"/>
            <a:ext cx="7227623" cy="4713667"/>
          </a:xfrm>
          <a:prstGeom prst="rect">
            <a:avLst/>
          </a:prstGeom>
        </p:spPr>
      </p:pic>
    </p:spTree>
    <p:extLst>
      <p:ext uri="{BB962C8B-B14F-4D97-AF65-F5344CB8AC3E}">
        <p14:creationId xmlns:p14="http://schemas.microsoft.com/office/powerpoint/2010/main" val="760346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4906852" y="938022"/>
            <a:ext cx="6448594" cy="1188720"/>
          </a:xfrm>
        </p:spPr>
        <p:txBody>
          <a:bodyPr>
            <a:normAutofit/>
          </a:bodyPr>
          <a:lstStyle/>
          <a:p>
            <a:r>
              <a:rPr lang="pl-PL" dirty="0"/>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1880315" y="2340865"/>
            <a:ext cx="9475131" cy="3788474"/>
          </a:xfrm>
        </p:spPr>
        <p:txBody>
          <a:bodyPr>
            <a:normAutofit lnSpcReduction="10000"/>
          </a:bodyPr>
          <a:lstStyle/>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rozwoju </a:t>
            </a:r>
            <a:r>
              <a:rPr lang="pl-PL" sz="2000" dirty="0" smtClean="0">
                <a:latin typeface="Calibri" panose="020F0502020204030204" pitchFamily="34" charset="0"/>
                <a:ea typeface="Calibri" panose="020F0502020204030204" pitchFamily="34" charset="0"/>
                <a:cs typeface="Times New Roman" panose="02020603050405020304" pitchFamily="18" charset="0"/>
              </a:rPr>
              <a:t>fotografii na przykładzie </a:t>
            </a:r>
            <a:r>
              <a:rPr lang="pl-PL" sz="20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2000" dirty="0" smtClean="0">
                <a:latin typeface="Calibri" panose="020F0502020204030204" pitchFamily="34" charset="0"/>
                <a:ea typeface="Calibri" panose="020F0502020204030204" pitchFamily="34" charset="0"/>
                <a:cs typeface="Times New Roman" panose="02020603050405020304" pitchFamily="18" charset="0"/>
              </a:rPr>
              <a:t> obscura</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temat zasad fizyki przy tworzeniu </a:t>
            </a:r>
            <a:r>
              <a:rPr lang="pl-PL" sz="2000" dirty="0" err="1" smtClean="0">
                <a:effectLst/>
                <a:latin typeface="Calibri" panose="020F0502020204030204" pitchFamily="34" charset="0"/>
                <a:ea typeface="Calibri" panose="020F0502020204030204" pitchFamily="34" charset="0"/>
                <a:cs typeface="Times New Roman" panose="02020603050405020304" pitchFamily="18" charset="0"/>
              </a:rPr>
              <a:t>camery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obscura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wiedzę w </a:t>
            </a:r>
            <a:r>
              <a:rPr lang="pl-PL" sz="2000" smtClean="0">
                <a:effectLst/>
                <a:latin typeface="Calibri" panose="020F0502020204030204" pitchFamily="34" charset="0"/>
                <a:ea typeface="Calibri" panose="020F0502020204030204" pitchFamily="34" charset="0"/>
                <a:cs typeface="Times New Roman" panose="02020603050405020304" pitchFamily="18" charset="0"/>
              </a:rPr>
              <a:t>sposób praktyczny.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300" dirty="0"/>
          </a:p>
        </p:txBody>
      </p:sp>
    </p:spTree>
    <p:extLst>
      <p:ext uri="{BB962C8B-B14F-4D97-AF65-F5344CB8AC3E}">
        <p14:creationId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2">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sp>
        <p:nvSpPr>
          <p:cNvPr id="75" name="Rectangle 74">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4"/>
            <a:ext cx="3568661" cy="3634486"/>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Podzielicie się na 4 grupy. Każda z nich wcieli się w </a:t>
            </a:r>
            <a:r>
              <a:rPr lang="pl-PL" dirty="0" smtClean="0">
                <a:latin typeface="Calibri" panose="020F0502020204030204" pitchFamily="34" charset="0"/>
                <a:ea typeface="Calibri" panose="020F0502020204030204" pitchFamily="34" charset="0"/>
                <a:cs typeface="Times New Roman" panose="02020603050405020304" pitchFamily="18" charset="0"/>
              </a:rPr>
              <a:t>pracownika zakładu fotograficznego. </a:t>
            </a:r>
            <a:r>
              <a:rPr lang="pl-PL" dirty="0">
                <a:latin typeface="Calibri" panose="020F0502020204030204" pitchFamily="34" charset="0"/>
                <a:ea typeface="Calibri" panose="020F0502020204030204" pitchFamily="34" charset="0"/>
                <a:cs typeface="Times New Roman" panose="02020603050405020304" pitchFamily="18" charset="0"/>
              </a:rPr>
              <a:t>Każda przygotuje </a:t>
            </a:r>
            <a:r>
              <a:rPr lang="pl-PL" dirty="0" smtClean="0">
                <a:latin typeface="Calibri" panose="020F0502020204030204" pitchFamily="34" charset="0"/>
                <a:ea typeface="Calibri" panose="020F0502020204030204" pitchFamily="34" charset="0"/>
                <a:cs typeface="Times New Roman" panose="02020603050405020304" pitchFamily="18" charset="0"/>
              </a:rPr>
              <a:t>model </a:t>
            </a:r>
            <a:r>
              <a:rPr lang="pl-PL"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dirty="0" smtClean="0">
                <a:latin typeface="Calibri" panose="020F0502020204030204" pitchFamily="34" charset="0"/>
                <a:ea typeface="Calibri" panose="020F0502020204030204" pitchFamily="34" charset="0"/>
                <a:cs typeface="Times New Roman" panose="02020603050405020304" pitchFamily="18" charset="0"/>
              </a:rPr>
              <a:t> obscura z wykorzystaniem dowolnych materiałów Warsztacie </a:t>
            </a:r>
            <a:r>
              <a:rPr lang="pl-PL" dirty="0">
                <a:latin typeface="Calibri" panose="020F0502020204030204" pitchFamily="34" charset="0"/>
                <a:ea typeface="Calibri" panose="020F0502020204030204" pitchFamily="34" charset="0"/>
                <a:cs typeface="Times New Roman" panose="02020603050405020304" pitchFamily="18" charset="0"/>
              </a:rPr>
              <a:t>pracy blacharza. </a:t>
            </a:r>
            <a:r>
              <a:rPr lang="pl-PL" dirty="0" smtClean="0">
                <a:latin typeface="Calibri" panose="020F0502020204030204" pitchFamily="34" charset="0"/>
                <a:ea typeface="Calibri" panose="020F0502020204030204" pitchFamily="34" charset="0"/>
                <a:cs typeface="Times New Roman" panose="02020603050405020304" pitchFamily="18" charset="0"/>
              </a:rPr>
              <a:t>Dowiedzcie się na jakiej zasadzie działa </a:t>
            </a:r>
            <a:r>
              <a:rPr lang="pl-PL" dirty="0" err="1" smtClean="0">
                <a:latin typeface="Calibri" panose="020F0502020204030204" pitchFamily="34" charset="0"/>
                <a:ea typeface="Calibri" panose="020F0502020204030204" pitchFamily="34" charset="0"/>
                <a:cs typeface="Times New Roman" panose="02020603050405020304" pitchFamily="18" charset="0"/>
              </a:rPr>
              <a:t>camera</a:t>
            </a:r>
            <a:r>
              <a:rPr lang="pl-PL" dirty="0" smtClean="0">
                <a:latin typeface="Calibri" panose="020F0502020204030204" pitchFamily="34" charset="0"/>
                <a:ea typeface="Calibri" panose="020F0502020204030204" pitchFamily="34" charset="0"/>
                <a:cs typeface="Times New Roman" panose="02020603050405020304" pitchFamily="18" charset="0"/>
              </a:rPr>
              <a:t> obscura, z jakich materiałów można wykonać model </a:t>
            </a:r>
            <a:r>
              <a:rPr lang="pl-PL"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dirty="0" smtClean="0">
                <a:latin typeface="Calibri" panose="020F0502020204030204" pitchFamily="34" charset="0"/>
                <a:ea typeface="Calibri" panose="020F0502020204030204" pitchFamily="34" charset="0"/>
                <a:cs typeface="Times New Roman" panose="02020603050405020304" pitchFamily="18" charset="0"/>
              </a:rPr>
              <a:t> obscura, jakie zdjęcia można zrobić </a:t>
            </a:r>
            <a:r>
              <a:rPr lang="pl-PL" dirty="0" err="1" smtClean="0">
                <a:latin typeface="Calibri" panose="020F0502020204030204" pitchFamily="34" charset="0"/>
                <a:ea typeface="Calibri" panose="020F0502020204030204" pitchFamily="34" charset="0"/>
                <a:cs typeface="Times New Roman" panose="02020603050405020304" pitchFamily="18" charset="0"/>
              </a:rPr>
              <a:t>camerą</a:t>
            </a:r>
            <a:r>
              <a:rPr lang="pl-PL" dirty="0" smtClean="0">
                <a:latin typeface="Calibri" panose="020F0502020204030204" pitchFamily="34" charset="0"/>
                <a:ea typeface="Calibri" panose="020F0502020204030204" pitchFamily="34" charset="0"/>
                <a:cs typeface="Times New Roman" panose="02020603050405020304" pitchFamily="18" charset="0"/>
              </a:rPr>
              <a:t> obscura.</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06" y="557012"/>
            <a:ext cx="7070501" cy="5302876"/>
          </a:xfrm>
          <a:prstGeom prst="rect">
            <a:avLst/>
          </a:prstGeom>
        </p:spPr>
      </p:pic>
    </p:spTree>
    <p:extLst>
      <p:ext uri="{BB962C8B-B14F-4D97-AF65-F5344CB8AC3E}">
        <p14:creationId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Dlaczego więc będziecie pracowali w grupach?</a:t>
            </a: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Ponieważ, każda grupa będzie </a:t>
            </a:r>
            <a:r>
              <a:rPr lang="pl-PL" dirty="0" smtClean="0">
                <a:latin typeface="Calibri" panose="020F0502020204030204" pitchFamily="34" charset="0"/>
                <a:ea typeface="Calibri" panose="020F0502020204030204" pitchFamily="34" charset="0"/>
                <a:cs typeface="Times New Roman" panose="02020603050405020304" pitchFamily="18" charset="0"/>
              </a:rPr>
              <a:t>odpowiedzialna za stworzenia swojego modelu </a:t>
            </a:r>
            <a:r>
              <a:rPr lang="pl-PL"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dirty="0" smtClean="0">
                <a:latin typeface="Calibri" panose="020F0502020204030204" pitchFamily="34" charset="0"/>
                <a:ea typeface="Calibri" panose="020F0502020204030204" pitchFamily="34" charset="0"/>
                <a:cs typeface="Times New Roman" panose="02020603050405020304" pitchFamily="18" charset="0"/>
              </a:rPr>
              <a:t> obscura. Współpracując w grupach musicie ustalić, które grupy wykonują </a:t>
            </a:r>
            <a:r>
              <a:rPr lang="pl-PL" dirty="0" err="1" smtClean="0">
                <a:latin typeface="Calibri" panose="020F0502020204030204" pitchFamily="34" charset="0"/>
                <a:ea typeface="Calibri" panose="020F0502020204030204" pitchFamily="34" charset="0"/>
                <a:cs typeface="Times New Roman" panose="02020603050405020304" pitchFamily="18" charset="0"/>
              </a:rPr>
              <a:t>camerę</a:t>
            </a:r>
            <a:r>
              <a:rPr lang="pl-PL" dirty="0" smtClean="0">
                <a:latin typeface="Calibri" panose="020F0502020204030204" pitchFamily="34" charset="0"/>
                <a:ea typeface="Calibri" panose="020F0502020204030204" pitchFamily="34" charset="0"/>
                <a:cs typeface="Times New Roman" panose="02020603050405020304" pitchFamily="18" charset="0"/>
              </a:rPr>
              <a:t> obscura i z jakich materiałów. </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76" y="2395471"/>
            <a:ext cx="5513790" cy="3284582"/>
          </a:xfrm>
          <a:prstGeom prst="rect">
            <a:avLst/>
          </a:prstGeom>
        </p:spPr>
      </p:pic>
    </p:spTree>
    <p:extLst>
      <p:ext uri="{BB962C8B-B14F-4D97-AF65-F5344CB8AC3E}">
        <p14:creationId xmlns:p14="http://schemas.microsoft.com/office/powerpoint/2010/main" val="19933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dirty="0"/>
              <a:t>Pierwsze przesłanki, które sugerować mogą znajomość fizycznego działania </a:t>
            </a:r>
            <a:r>
              <a:rPr lang="pl-PL" dirty="0" err="1"/>
              <a:t>camery</a:t>
            </a:r>
            <a:r>
              <a:rPr lang="pl-PL" dirty="0"/>
              <a:t> </a:t>
            </a:r>
            <a:r>
              <a:rPr lang="pl-PL" dirty="0" err="1"/>
              <a:t>obscury</a:t>
            </a:r>
            <a:r>
              <a:rPr lang="pl-PL" dirty="0"/>
              <a:t>, pochodzą ze starożytności, z tekstów chińskich z V w. p.n.e. oraz pism Arystotelesa z IV w. p.n.e. Spotkać się można również z sugestiami, że koncept słynnej jaskini Platona, opisanej w jednym z dialogów tego filozofa, to w praktyce efekt obserwacji naturalnego fenomenu </a:t>
            </a:r>
            <a:r>
              <a:rPr lang="pl-PL" dirty="0" err="1"/>
              <a:t>camery</a:t>
            </a:r>
            <a:r>
              <a:rPr lang="pl-PL" dirty="0"/>
              <a:t> </a:t>
            </a:r>
            <a:r>
              <a:rPr lang="pl-PL" dirty="0" err="1"/>
              <a:t>obscury</a:t>
            </a:r>
            <a:r>
              <a:rPr lang="pl-PL" dirty="0"/>
              <a:t>. Pierwszy opis technicznej realizacji oraz zastosowania </a:t>
            </a:r>
            <a:r>
              <a:rPr lang="pl-PL" dirty="0" err="1"/>
              <a:t>camery</a:t>
            </a:r>
            <a:r>
              <a:rPr lang="pl-PL" dirty="0"/>
              <a:t> </a:t>
            </a:r>
            <a:r>
              <a:rPr lang="pl-PL" dirty="0" err="1"/>
              <a:t>obscury</a:t>
            </a:r>
            <a:r>
              <a:rPr lang="pl-PL" dirty="0"/>
              <a:t> pochodzi z X w. n.e., kiedy to arabski uczony Ibn al-</a:t>
            </a:r>
            <a:r>
              <a:rPr lang="pl-PL" dirty="0" err="1"/>
              <a:t>Haytham</a:t>
            </a:r>
            <a:r>
              <a:rPr lang="pl-PL" dirty="0"/>
              <a:t>, znany również jako </a:t>
            </a:r>
            <a:r>
              <a:rPr lang="pl-PL" dirty="0" err="1"/>
              <a:t>Alhazen</a:t>
            </a:r>
            <a:r>
              <a:rPr lang="pl-PL" dirty="0"/>
              <a:t>, opisał uzyskanie odwróconego obrazu świec za pomocą ekranu z niewielkim otworem. W następnych wiekach technika otworkowa używana była głównie przez astronomów, dla których szczególnie przydatna okazywała się w obserwacjach Słońca.</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17" y="685224"/>
            <a:ext cx="5705341" cy="5705341"/>
          </a:xfrm>
          <a:prstGeom prst="rect">
            <a:avLst/>
          </a:prstGeom>
        </p:spPr>
      </p:pic>
    </p:spTree>
    <p:extLst>
      <p:ext uri="{BB962C8B-B14F-4D97-AF65-F5344CB8AC3E}">
        <p14:creationId xmlns:p14="http://schemas.microsoft.com/office/powerpoint/2010/main" val="155418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a16="http://schemas.microsoft.com/office/drawing/2014/main" xmlns="" id="{80F36C62-E257-44E3-9C1C-F681F9A3F1DD}"/>
              </a:ext>
            </a:extLst>
          </p:cNvPr>
          <p:cNvSpPr>
            <a:spLocks noGrp="1"/>
          </p:cNvSpPr>
          <p:nvPr>
            <p:ph type="title"/>
          </p:nvPr>
        </p:nvSpPr>
        <p:spPr>
          <a:xfrm>
            <a:off x="581192" y="1507414"/>
            <a:ext cx="5120255" cy="3903332"/>
          </a:xfrm>
        </p:spPr>
        <p:txBody>
          <a:bodyPr vert="horz" lIns="91440" tIns="45720" rIns="91440" bIns="45720" rtlCol="0" anchor="t">
            <a:normAutofit/>
          </a:bodyPr>
          <a:lstStyle/>
          <a:p>
            <a:r>
              <a:rPr lang="en-US" sz="4000" b="0" kern="1200" cap="all" dirty="0" err="1">
                <a:solidFill>
                  <a:schemeClr val="tx1">
                    <a:lumMod val="85000"/>
                    <a:lumOff val="15000"/>
                  </a:schemeClr>
                </a:solidFill>
                <a:latin typeface="+mj-lt"/>
                <a:ea typeface="+mj-ea"/>
                <a:cs typeface="+mj-cs"/>
              </a:rPr>
              <a:t>proces</a:t>
            </a:r>
            <a:endParaRPr lang="en-US" sz="4000" b="0" kern="1200" cap="all" dirty="0">
              <a:solidFill>
                <a:schemeClr val="tx1">
                  <a:lumMod val="85000"/>
                  <a:lumOff val="15000"/>
                </a:schemeClr>
              </a:solidFill>
              <a:latin typeface="+mj-lt"/>
              <a:ea typeface="+mj-ea"/>
              <a:cs typeface="+mj-cs"/>
            </a:endParaRPr>
          </a:p>
        </p:txBody>
      </p:sp>
      <p:sp>
        <p:nvSpPr>
          <p:cNvPr id="80" name="Rectangle 7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441743" y="1507415"/>
            <a:ext cx="4819091" cy="3903331"/>
          </a:xfrm>
          <a:prstGeom prst="rect">
            <a:avLst/>
          </a:prstGeom>
          <a:ln w="57150">
            <a:noFill/>
          </a:ln>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pl-PL" sz="2000" b="1" dirty="0" smtClean="0">
                <a:solidFill>
                  <a:schemeClr val="tx1">
                    <a:lumMod val="75000"/>
                    <a:lumOff val="25000"/>
                  </a:schemeClr>
                </a:solidFill>
              </a:rPr>
              <a:t>Etap 1 </a:t>
            </a:r>
            <a:r>
              <a:rPr lang="pl-PL" sz="2000" dirty="0" smtClean="0">
                <a:solidFill>
                  <a:schemeClr val="tx1">
                    <a:lumMod val="75000"/>
                    <a:lumOff val="25000"/>
                  </a:schemeClr>
                </a:solidFill>
              </a:rPr>
              <a:t>wprowadzenie do zadania.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sz="2000" dirty="0" smtClean="0">
                <a:solidFill>
                  <a:schemeClr val="tx1">
                    <a:lumMod val="75000"/>
                    <a:lumOff val="25000"/>
                  </a:schemeClr>
                </a:solidFill>
              </a:rPr>
              <a:t>W oparciu o moje wprowadzenie do tematu oraz dostępne informacje zapoznajcie się z tematyką tego WQ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sz="2000" dirty="0" smtClean="0">
                <a:solidFill>
                  <a:schemeClr val="tx1">
                    <a:lumMod val="75000"/>
                    <a:lumOff val="25000"/>
                  </a:schemeClr>
                </a:solidFill>
              </a:rPr>
              <a:t>Chętnie pomogę wam wskazując źródła informacji niezbędnych do opracowania prezentacji.</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sz="2000" dirty="0" smtClean="0">
                <a:solidFill>
                  <a:schemeClr val="tx1">
                    <a:lumMod val="75000"/>
                    <a:lumOff val="25000"/>
                  </a:schemeClr>
                </a:solidFill>
              </a:rPr>
              <a:t>Pamiętajcie w swojej pracy przekażcie własne przemyślenia, ale oparte o dające się wskazać źródła. </a:t>
            </a:r>
            <a:endParaRPr lang="pl-PL" sz="2000" dirty="0">
              <a:solidFill>
                <a:schemeClr val="tx1">
                  <a:lumMod val="75000"/>
                  <a:lumOff val="25000"/>
                </a:schemeClr>
              </a:solidFill>
            </a:endParaRPr>
          </a:p>
        </p:txBody>
      </p:sp>
      <p:sp>
        <p:nvSpPr>
          <p:cNvPr id="84" name="Rectangle 8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826" y="1241583"/>
            <a:ext cx="3467204" cy="4402799"/>
          </a:xfrm>
          <a:prstGeom prst="rect">
            <a:avLst/>
          </a:prstGeom>
        </p:spPr>
      </p:pic>
    </p:spTree>
    <p:extLst>
      <p:ext uri="{BB962C8B-B14F-4D97-AF65-F5344CB8AC3E}">
        <p14:creationId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2 </a:t>
            </a:r>
            <a:r>
              <a:rPr lang="en-US" sz="15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Podzielicie się w 4 grupy. Każda z nich </a:t>
            </a:r>
            <a:r>
              <a:rPr lang="en-US" sz="1500" dirty="0" err="1">
                <a:solidFill>
                  <a:schemeClr val="tx1">
                    <a:lumMod val="75000"/>
                    <a:lumOff val="25000"/>
                  </a:schemeClr>
                </a:solidFill>
              </a:rPr>
              <a:t>opracuje</a:t>
            </a:r>
            <a:r>
              <a:rPr lang="en-US" sz="1500" dirty="0">
                <a:solidFill>
                  <a:schemeClr val="tx1">
                    <a:lumMod val="75000"/>
                    <a:lumOff val="25000"/>
                  </a:schemeClr>
                </a:solidFill>
              </a:rPr>
              <a:t> </a:t>
            </a:r>
            <a:r>
              <a:rPr lang="pl-PL" sz="1500" dirty="0" smtClean="0">
                <a:solidFill>
                  <a:schemeClr val="tx1">
                    <a:lumMod val="75000"/>
                    <a:lumOff val="25000"/>
                  </a:schemeClr>
                </a:solidFill>
              </a:rPr>
              <a:t>(zbuduje) </a:t>
            </a:r>
            <a:r>
              <a:rPr lang="pl-PL" sz="1500" dirty="0" err="1" smtClean="0">
                <a:solidFill>
                  <a:schemeClr val="tx1">
                    <a:lumMod val="75000"/>
                    <a:lumOff val="25000"/>
                  </a:schemeClr>
                </a:solidFill>
              </a:rPr>
              <a:t>camerę</a:t>
            </a:r>
            <a:r>
              <a:rPr lang="pl-PL" sz="1500" dirty="0" smtClean="0">
                <a:solidFill>
                  <a:schemeClr val="tx1">
                    <a:lumMod val="75000"/>
                    <a:lumOff val="25000"/>
                  </a:schemeClr>
                </a:solidFill>
              </a:rPr>
              <a:t> obscura</a:t>
            </a:r>
            <a:r>
              <a:rPr lang="en-US" sz="1500" dirty="0" smtClean="0">
                <a:solidFill>
                  <a:schemeClr val="tx1">
                    <a:lumMod val="75000"/>
                    <a:lumOff val="25000"/>
                  </a:schemeClr>
                </a:solidFill>
              </a:rPr>
              <a:t>. </a:t>
            </a:r>
            <a:endParaRPr lang="en-US" sz="1500" dirty="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Z każdą grupą </a:t>
            </a:r>
            <a:r>
              <a:rPr lang="en-US" sz="1500" dirty="0" err="1">
                <a:solidFill>
                  <a:schemeClr val="tx1">
                    <a:lumMod val="75000"/>
                    <a:lumOff val="25000"/>
                  </a:schemeClr>
                </a:solidFill>
              </a:rPr>
              <a:t>omówię</a:t>
            </a:r>
            <a:r>
              <a:rPr lang="en-US" sz="1500" dirty="0">
                <a:solidFill>
                  <a:schemeClr val="tx1">
                    <a:lumMod val="75000"/>
                    <a:lumOff val="25000"/>
                  </a:schemeClr>
                </a:solidFill>
              </a:rPr>
              <a:t> </a:t>
            </a:r>
            <a:r>
              <a:rPr lang="en-US" sz="1500" dirty="0" smtClean="0">
                <a:solidFill>
                  <a:schemeClr val="tx1">
                    <a:lumMod val="75000"/>
                    <a:lumOff val="25000"/>
                  </a:schemeClr>
                </a:solidFill>
              </a:rPr>
              <a:t>p</a:t>
            </a:r>
            <a:r>
              <a:rPr lang="pl-PL" sz="1500" dirty="0" smtClean="0">
                <a:solidFill>
                  <a:schemeClr val="tx1">
                    <a:lumMod val="75000"/>
                    <a:lumOff val="25000"/>
                  </a:schemeClr>
                </a:solidFill>
              </a:rPr>
              <a:t>z jakich materiałów zbuduje swoją </a:t>
            </a:r>
            <a:r>
              <a:rPr lang="pl-PL" sz="1500" dirty="0" err="1" smtClean="0">
                <a:solidFill>
                  <a:schemeClr val="tx1">
                    <a:lumMod val="75000"/>
                    <a:lumOff val="25000"/>
                  </a:schemeClr>
                </a:solidFill>
              </a:rPr>
              <a:t>camerę</a:t>
            </a:r>
            <a:r>
              <a:rPr lang="pl-PL" sz="1500" dirty="0" smtClean="0">
                <a:solidFill>
                  <a:schemeClr val="tx1">
                    <a:lumMod val="75000"/>
                    <a:lumOff val="25000"/>
                  </a:schemeClr>
                </a:solidFill>
              </a:rPr>
              <a:t> obscura. </a:t>
            </a:r>
            <a:r>
              <a:rPr lang="en-US" sz="1500" dirty="0" err="1" smtClean="0">
                <a:solidFill>
                  <a:schemeClr val="tx1">
                    <a:lumMod val="75000"/>
                    <a:lumOff val="25000"/>
                  </a:schemeClr>
                </a:solidFill>
              </a:rPr>
              <a:t>Zweryfikuję</a:t>
            </a:r>
            <a:r>
              <a:rPr lang="en-US" sz="1500" dirty="0" smtClean="0">
                <a:solidFill>
                  <a:schemeClr val="tx1">
                    <a:lumMod val="75000"/>
                    <a:lumOff val="25000"/>
                  </a:schemeClr>
                </a:solidFill>
              </a:rPr>
              <a:t> </a:t>
            </a:r>
            <a:r>
              <a:rPr lang="en-US" sz="1500" dirty="0">
                <a:solidFill>
                  <a:schemeClr val="tx1">
                    <a:lumMod val="75000"/>
                    <a:lumOff val="25000"/>
                  </a:schemeClr>
                </a:solidFill>
              </a:rPr>
              <a:t>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Najpierw zbierzcie informacje i inspiracje. Następnie wybierzcie aranżację którą chcecie zaprezentować. </a:t>
            </a:r>
            <a:endParaRPr lang="pl-PL" sz="1500" dirty="0" smtClean="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err="1" smtClean="0">
                <a:solidFill>
                  <a:schemeClr val="tx1">
                    <a:lumMod val="75000"/>
                    <a:lumOff val="25000"/>
                  </a:schemeClr>
                </a:solidFill>
              </a:rPr>
              <a:t>Pamiętajcie</a:t>
            </a:r>
            <a:r>
              <a:rPr lang="en-US" sz="1500" dirty="0">
                <a:solidFill>
                  <a:schemeClr val="tx1">
                    <a:lumMod val="75000"/>
                    <a:lumOff val="25000"/>
                  </a:schemeClr>
                </a:solidFill>
              </a:rPr>
              <a:t>, oceniana będzie zarówno wartość informacyjna jak estetyczna pracy.</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38" y="1964729"/>
            <a:ext cx="5756320" cy="4164610"/>
          </a:xfrm>
          <a:prstGeom prst="rect">
            <a:avLst/>
          </a:prstGeom>
        </p:spPr>
      </p:pic>
    </p:spTree>
    <p:extLst>
      <p:ext uri="{BB962C8B-B14F-4D97-AF65-F5344CB8AC3E}">
        <p14:creationId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321</TotalTime>
  <Words>1527</Words>
  <Application>Microsoft Office PowerPoint</Application>
  <PresentationFormat>Panoramiczny</PresentationFormat>
  <Paragraphs>169</Paragraphs>
  <Slides>21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Arial</vt:lpstr>
      <vt:lpstr>Avenir Next LT Pro</vt:lpstr>
      <vt:lpstr>Calibri</vt:lpstr>
      <vt:lpstr>Symbol</vt:lpstr>
      <vt:lpstr>Times New Roman</vt:lpstr>
      <vt:lpstr>Wingdings 2</vt:lpstr>
      <vt:lpstr>DividendVTI</vt:lpstr>
      <vt:lpstr>Camera obscura</vt:lpstr>
      <vt:lpstr>Wprowadzenie – informacje dla nauczyciela </vt:lpstr>
      <vt:lpstr>Prezentacja programu PowerPoint</vt:lpstr>
      <vt:lpstr>Prezentacja programu PowerPoint</vt:lpstr>
      <vt:lpstr>ZADANIE</vt:lpstr>
      <vt:lpstr>Prezentacja programu PowerPoint</vt:lpstr>
      <vt:lpstr>Prezentacja programu PowerPoint</vt:lpstr>
      <vt:lpstr>proces</vt:lpstr>
      <vt:lpstr>Prezentacja programu PowerPoint</vt:lpstr>
      <vt:lpstr>Prezentacja programu PowerPoint</vt:lpstr>
      <vt:lpstr>Prezentacja programu PowerPoint</vt:lpstr>
      <vt:lpstr>Prezentacja programu PowerPoint</vt:lpstr>
      <vt:lpstr>Wprowadzenie do zagadnienia WQ</vt:lpstr>
      <vt:lpstr>Wprowadzenie do zagadnienia WQ</vt:lpstr>
      <vt:lpstr>Wprowadzenie do zagadnienia WQ</vt:lpstr>
      <vt:lpstr>Prezentacja programu PowerPoint</vt:lpstr>
      <vt:lpstr>źródła</vt:lpstr>
      <vt:lpstr>EWALUACJA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Grzegorz.Sus</cp:lastModifiedBy>
  <cp:revision>12</cp:revision>
  <dcterms:created xsi:type="dcterms:W3CDTF">2021-02-20T08:34:56Z</dcterms:created>
  <dcterms:modified xsi:type="dcterms:W3CDTF">2021-03-03T14:03:16Z</dcterms:modified>
</cp:coreProperties>
</file>