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33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68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054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011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82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40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65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748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34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25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18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276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46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80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62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64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57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F016BBA-F2B8-4D25-AC8E-E7C9191188B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42984BD-9EF6-44F3-B0D5-701A3B65B2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723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sanarciarska.pl/poradniki/5-kurortow-narciarskich-w-polscestyka-narciarska/" TargetMode="External"/><Relationship Id="rId2" Type="http://schemas.openxmlformats.org/officeDocument/2006/relationships/hyperlink" Target="https://prezi.com/bitjixfhy7yd/tur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.wikipedia.org/wiki/Narciarstwo_alpejskie" TargetMode="External"/><Relationship Id="rId4" Type="http://schemas.openxmlformats.org/officeDocument/2006/relationships/hyperlink" Target="https://pl.wikipedia.org/wiki/Sporty_zimow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Bobsleje" TargetMode="External"/><Relationship Id="rId2" Type="http://schemas.openxmlformats.org/officeDocument/2006/relationships/hyperlink" Target="https://pl.wikipedia.org/wiki/Saneczkarstw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%C5%81y%C5%BCwiarstwo_figurowe" TargetMode="External"/><Relationship Id="rId5" Type="http://schemas.openxmlformats.org/officeDocument/2006/relationships/hyperlink" Target="https://pl.wikipedia.org/wiki/Hokej_na_lodzie" TargetMode="External"/><Relationship Id="rId4" Type="http://schemas.openxmlformats.org/officeDocument/2006/relationships/hyperlink" Target="https://pl.wikipedia.org/wiki/Curl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koki_narciarskie" TargetMode="External"/><Relationship Id="rId2" Type="http://schemas.openxmlformats.org/officeDocument/2006/relationships/hyperlink" Target="https://pl.wikipedia.org/wiki/Narciarstwo_klasyczn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0DFE7E-26C2-4AB9-9D64-624C5E35DA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Ośrodki narciarskie w Polsce – intensywny rozwój branży turystycznej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07C9D58-30FE-4784-9C49-D810227D9A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Webquest</a:t>
            </a:r>
            <a:r>
              <a:rPr lang="pl-PL" dirty="0"/>
              <a:t> przeznaczony dla uczniów szkół ponadpodstawowych. Jego celem jest pobudzenie zainteresowania tematem uprawiania sportów zimowych</a:t>
            </a:r>
          </a:p>
        </p:txBody>
      </p:sp>
    </p:spTree>
    <p:extLst>
      <p:ext uri="{BB962C8B-B14F-4D97-AF65-F5344CB8AC3E}">
        <p14:creationId xmlns:p14="http://schemas.microsoft.com/office/powerpoint/2010/main" val="96120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2194334"/>
            <a:ext cx="4876801" cy="2342201"/>
          </a:xfrm>
        </p:spPr>
        <p:txBody>
          <a:bodyPr>
            <a:noAutofit/>
          </a:bodyPr>
          <a:lstStyle/>
          <a:p>
            <a:r>
              <a:rPr lang="pl-PL" sz="3200" dirty="0"/>
              <a:t>Uczniowie dzielą się na grupy. Każda z grup dostaje mapę konturową, na której są zaznaczone jedynie najważniejsze miasta w Polsce.</a:t>
            </a:r>
          </a:p>
        </p:txBody>
      </p:sp>
      <p:pic>
        <p:nvPicPr>
          <p:cNvPr id="14338" name="Picture 2" descr="Znalezione obrazy dla zapytania: mapa  osrodków narcairskich">
            <a:extLst>
              <a:ext uri="{FF2B5EF4-FFF2-40B4-BE49-F238E27FC236}">
                <a16:creationId xmlns:a16="http://schemas.microsoft.com/office/drawing/2014/main" id="{DFEAEE92-C448-40BD-8AFA-66FFE4BA058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51" y="1999695"/>
            <a:ext cx="6303933" cy="377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6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2194334"/>
            <a:ext cx="4876801" cy="2342201"/>
          </a:xfrm>
        </p:spPr>
        <p:txBody>
          <a:bodyPr>
            <a:noAutofit/>
          </a:bodyPr>
          <a:lstStyle/>
          <a:p>
            <a:r>
              <a:rPr lang="pl-PL" sz="2800" dirty="0"/>
              <a:t>Uczniowie zaznaczają na niej kolorowym długopisem poszczególne kurorty zimowe w Polsce. Wpisują ich nazwę oraz w miarę możliwość najbardziej charakterystyczne elementy związane z danym miejscem</a:t>
            </a:r>
          </a:p>
        </p:txBody>
      </p:sp>
      <p:pic>
        <p:nvPicPr>
          <p:cNvPr id="5" name="Picture 2" descr="Znalezione obrazy dla zapytania: kurort narciarski">
            <a:extLst>
              <a:ext uri="{FF2B5EF4-FFF2-40B4-BE49-F238E27FC236}">
                <a16:creationId xmlns:a16="http://schemas.microsoft.com/office/drawing/2014/main" id="{0D93E4CE-C533-427D-8255-58EDD6F4E51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08" y="1289481"/>
            <a:ext cx="6367088" cy="39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4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1882066"/>
            <a:ext cx="4876801" cy="2654469"/>
          </a:xfrm>
        </p:spPr>
        <p:txBody>
          <a:bodyPr>
            <a:noAutofit/>
          </a:bodyPr>
          <a:lstStyle/>
          <a:p>
            <a:r>
              <a:rPr lang="pl-PL" sz="3200" dirty="0"/>
              <a:t>Korzystając z dostępnych źródeł niech każdy z was zbierze jak najwięcej informacji o szczegółach działania kurortów.</a:t>
            </a:r>
          </a:p>
        </p:txBody>
      </p:sp>
      <p:pic>
        <p:nvPicPr>
          <p:cNvPr id="11266" name="Picture 2" descr="Znalezione obrazy dla zapytania: plakat kurort narciarski">
            <a:extLst>
              <a:ext uri="{FF2B5EF4-FFF2-40B4-BE49-F238E27FC236}">
                <a16:creationId xmlns:a16="http://schemas.microsoft.com/office/drawing/2014/main" id="{6BF88BC8-0D91-4A05-92B9-5A92E6F81E4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50" y="1230183"/>
            <a:ext cx="4627200" cy="46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0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1882066"/>
            <a:ext cx="4876801" cy="2654469"/>
          </a:xfrm>
        </p:spPr>
        <p:txBody>
          <a:bodyPr>
            <a:noAutofit/>
          </a:bodyPr>
          <a:lstStyle/>
          <a:p>
            <a:r>
              <a:rPr lang="pl-PL" sz="3200" dirty="0"/>
              <a:t>Sprawdźcie jakie są warunki zakwaterowania, wyżywienia, czym najbardziej reklamują się ośrodki zimowe.</a:t>
            </a:r>
          </a:p>
        </p:txBody>
      </p:sp>
      <p:pic>
        <p:nvPicPr>
          <p:cNvPr id="12290" name="Picture 2" descr="Znalezione obrazy dla zapytania: plakat kurort narciarski">
            <a:extLst>
              <a:ext uri="{FF2B5EF4-FFF2-40B4-BE49-F238E27FC236}">
                <a16:creationId xmlns:a16="http://schemas.microsoft.com/office/drawing/2014/main" id="{5DBF68C8-A4BB-473B-9CF1-362675610AF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51" y="1748901"/>
            <a:ext cx="5455833" cy="381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44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1882066"/>
            <a:ext cx="4876801" cy="2654469"/>
          </a:xfrm>
        </p:spPr>
        <p:txBody>
          <a:bodyPr>
            <a:noAutofit/>
          </a:bodyPr>
          <a:lstStyle/>
          <a:p>
            <a:r>
              <a:rPr lang="pl-PL" sz="3200" dirty="0"/>
              <a:t>Forma wykonania plakatu jest w pełni dowolna. To może być na przykład rysunek bądź plik graficzny stworzony na komputerze.</a:t>
            </a:r>
          </a:p>
          <a:p>
            <a:r>
              <a:rPr lang="pl-PL" sz="3200" dirty="0"/>
              <a:t>Nie zapomnijcie się podpisać pod plakatem</a:t>
            </a:r>
          </a:p>
        </p:txBody>
      </p:sp>
      <p:pic>
        <p:nvPicPr>
          <p:cNvPr id="13316" name="Picture 4" descr="Znalezione obrazy dla zapytania: plakat kurort narciarski">
            <a:extLst>
              <a:ext uri="{FF2B5EF4-FFF2-40B4-BE49-F238E27FC236}">
                <a16:creationId xmlns:a16="http://schemas.microsoft.com/office/drawing/2014/main" id="{48D42E88-9BD8-4FD5-B156-546036D2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43" y="760339"/>
            <a:ext cx="3477149" cy="54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3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1882066"/>
            <a:ext cx="4876801" cy="2654469"/>
          </a:xfrm>
        </p:spPr>
        <p:txBody>
          <a:bodyPr>
            <a:noAutofit/>
          </a:bodyPr>
          <a:lstStyle/>
          <a:p>
            <a:r>
              <a:rPr lang="pl-PL" dirty="0"/>
              <a:t>Każdy z uczniów losuje temat prezentacji z następujących propozycji:</a:t>
            </a:r>
          </a:p>
          <a:p>
            <a:pPr lvl="1"/>
            <a:r>
              <a:rPr lang="pl-PL" sz="1800" dirty="0"/>
              <a:t>Narciarstwo alpejskie</a:t>
            </a:r>
          </a:p>
          <a:p>
            <a:pPr lvl="1"/>
            <a:r>
              <a:rPr lang="pl-PL" sz="1800" dirty="0"/>
              <a:t>Narciarstwo Klasyczne (biegowe)</a:t>
            </a:r>
          </a:p>
          <a:p>
            <a:pPr lvl="1"/>
            <a:r>
              <a:rPr lang="pl-PL" sz="1800" dirty="0"/>
              <a:t>Biathlon</a:t>
            </a:r>
          </a:p>
          <a:p>
            <a:pPr lvl="1"/>
            <a:r>
              <a:rPr lang="pl-PL" sz="1800" dirty="0"/>
              <a:t>Skoki Narciarskie</a:t>
            </a:r>
          </a:p>
          <a:p>
            <a:pPr lvl="1"/>
            <a:r>
              <a:rPr lang="pl-PL" sz="1800" dirty="0"/>
              <a:t>Saneczkarstwo</a:t>
            </a:r>
          </a:p>
          <a:p>
            <a:pPr lvl="1"/>
            <a:r>
              <a:rPr lang="pl-PL" sz="1800" dirty="0"/>
              <a:t>Snowboard</a:t>
            </a:r>
          </a:p>
          <a:p>
            <a:pPr lvl="1"/>
            <a:r>
              <a:rPr lang="pl-PL" sz="1800" dirty="0"/>
              <a:t>Bobsleje</a:t>
            </a:r>
          </a:p>
          <a:p>
            <a:pPr lvl="1"/>
            <a:r>
              <a:rPr lang="pl-PL" sz="1800" dirty="0"/>
              <a:t>Łyżwiarstwo</a:t>
            </a:r>
          </a:p>
          <a:p>
            <a:pPr lvl="1"/>
            <a:r>
              <a:rPr lang="pl-PL" sz="1800" dirty="0"/>
              <a:t>Curling</a:t>
            </a:r>
          </a:p>
          <a:p>
            <a:pPr lvl="1"/>
            <a:r>
              <a:rPr lang="pl-PL" sz="1800" dirty="0"/>
              <a:t>Hokej Na Lodzie</a:t>
            </a:r>
          </a:p>
          <a:p>
            <a:endParaRPr lang="pl-PL" sz="3200" dirty="0"/>
          </a:p>
        </p:txBody>
      </p:sp>
      <p:pic>
        <p:nvPicPr>
          <p:cNvPr id="9218" name="Picture 2" descr="Znalezione obrazy dla zapytania: bobslej">
            <a:extLst>
              <a:ext uri="{FF2B5EF4-FFF2-40B4-BE49-F238E27FC236}">
                <a16:creationId xmlns:a16="http://schemas.microsoft.com/office/drawing/2014/main" id="{3CC6F144-7170-4895-8192-0DA55856973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82" y="2922974"/>
            <a:ext cx="6226808" cy="350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6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1882066"/>
            <a:ext cx="4876801" cy="26544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>
                <a:latin typeface="+mj-lt"/>
              </a:rPr>
              <a:t>Informacji potrzebnych do przygotowania zadania szukajcie w podanych stronach internetowych lub innych wam znanych.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Praca musi być estetyczna (ładnie wykonana) i czytelna. 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W każdej prezentacji (na plakacie) musi być podany: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1. Temat pracy.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2. Imię i nazwisko ucznia który ją przygotował.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3. Opracowanie tematu według wytycznych.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4. Każdy samodzielnie prezentuje swoją pracę.</a:t>
            </a:r>
          </a:p>
        </p:txBody>
      </p:sp>
      <p:pic>
        <p:nvPicPr>
          <p:cNvPr id="10242" name="Picture 2" descr="Znalezione obrazy dla zapytania: narciarstwo alpejskie">
            <a:extLst>
              <a:ext uri="{FF2B5EF4-FFF2-40B4-BE49-F238E27FC236}">
                <a16:creationId xmlns:a16="http://schemas.microsoft.com/office/drawing/2014/main" id="{C22D0C28-CD55-4E1B-91DB-A2C03BF41A2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0641"/>
            <a:ext cx="5550162" cy="370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09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3" y="76939"/>
            <a:ext cx="9905998" cy="1905000"/>
          </a:xfrm>
        </p:spPr>
        <p:txBody>
          <a:bodyPr>
            <a:normAutofit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908FD4-5EAD-4ECD-8DBC-BD17BE53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2" y="1864311"/>
            <a:ext cx="10168739" cy="4820574"/>
          </a:xfrm>
        </p:spPr>
        <p:txBody>
          <a:bodyPr>
            <a:normAutofit fontScale="92500"/>
          </a:bodyPr>
          <a:lstStyle/>
          <a:p>
            <a:r>
              <a:rPr lang="pl-PL" sz="4100" dirty="0">
                <a:hlinkClick r:id="rId2"/>
              </a:rPr>
              <a:t>https://prezi.com/bitjixfhy7yd/tury</a:t>
            </a:r>
            <a:endParaRPr lang="pl-PL" sz="4100" dirty="0"/>
          </a:p>
          <a:p>
            <a:r>
              <a:rPr lang="pl-PL" sz="4100" dirty="0">
                <a:hlinkClick r:id="rId3"/>
              </a:rPr>
              <a:t>https://www.polisanarciarska.pl/poradniki/5-kurortow-narciarskich-w-polscestyka-narciarska/</a:t>
            </a:r>
            <a:endParaRPr lang="pl-PL" sz="4100" dirty="0"/>
          </a:p>
          <a:p>
            <a:r>
              <a:rPr lang="pl-PL" sz="4100" dirty="0">
                <a:hlinkClick r:id="rId4"/>
              </a:rPr>
              <a:t>https://pl.wikipedia.org/wiki/Sporty_zimowe</a:t>
            </a:r>
            <a:endParaRPr lang="pl-PL" sz="4100" dirty="0"/>
          </a:p>
          <a:p>
            <a:r>
              <a:rPr lang="pl-PL" sz="4100" dirty="0">
                <a:hlinkClick r:id="rId5"/>
              </a:rPr>
              <a:t>https://pl.wikipedia.org/wiki/Narciarstwo_alpejskie</a:t>
            </a:r>
            <a:endParaRPr lang="pl-PL" sz="41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890485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3" y="76939"/>
            <a:ext cx="9905998" cy="1905000"/>
          </a:xfrm>
        </p:spPr>
        <p:txBody>
          <a:bodyPr>
            <a:normAutofit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908FD4-5EAD-4ECD-8DBC-BD17BE53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2" y="1864311"/>
            <a:ext cx="10168739" cy="4820574"/>
          </a:xfrm>
        </p:spPr>
        <p:txBody>
          <a:bodyPr>
            <a:normAutofit/>
          </a:bodyPr>
          <a:lstStyle/>
          <a:p>
            <a:r>
              <a:rPr lang="pl-PL" sz="3200" dirty="0">
                <a:hlinkClick r:id="rId2"/>
              </a:rPr>
              <a:t>https://pl.wikipedia.org/wiki/Saneczkarstwo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https://pl.wikipedia.org/wiki/Bobsleje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https://pl.wikipedia.org/wiki/Curling</a:t>
            </a:r>
            <a:endParaRPr lang="pl-PL" sz="3200" dirty="0"/>
          </a:p>
          <a:p>
            <a:r>
              <a:rPr lang="pl-PL" sz="3200" dirty="0">
                <a:hlinkClick r:id="rId5"/>
              </a:rPr>
              <a:t>https://pl.wikipedia.org/wiki/Hokej_na_lodzie</a:t>
            </a:r>
            <a:endParaRPr lang="pl-PL" sz="3200" dirty="0"/>
          </a:p>
          <a:p>
            <a:r>
              <a:rPr lang="pl-PL" sz="3200" dirty="0">
                <a:hlinkClick r:id="rId6"/>
              </a:rPr>
              <a:t>https://pl.wikipedia.org/wiki/%C5%81y%C5%BCwiarstwo_figurowe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907345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3" y="76939"/>
            <a:ext cx="9905998" cy="1905000"/>
          </a:xfrm>
        </p:spPr>
        <p:txBody>
          <a:bodyPr>
            <a:normAutofit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908FD4-5EAD-4ECD-8DBC-BD17BE53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2" y="1864311"/>
            <a:ext cx="10168739" cy="4820574"/>
          </a:xfrm>
        </p:spPr>
        <p:txBody>
          <a:bodyPr>
            <a:normAutofit/>
          </a:bodyPr>
          <a:lstStyle/>
          <a:p>
            <a:r>
              <a:rPr lang="pl-PL" sz="3600" dirty="0">
                <a:hlinkClick r:id="rId2"/>
              </a:rPr>
              <a:t>https://pl.wikipedia.org/wiki/Narciarstwo_klasyczne</a:t>
            </a:r>
            <a:endParaRPr lang="pl-PL" sz="3600" dirty="0"/>
          </a:p>
          <a:p>
            <a:r>
              <a:rPr lang="pl-PL" sz="3600" dirty="0"/>
              <a:t>https://pl.wikipedia.org/wiki/Snowboarding</a:t>
            </a:r>
          </a:p>
          <a:p>
            <a:r>
              <a:rPr lang="pl-PL" sz="3600" dirty="0">
                <a:hlinkClick r:id="rId3"/>
              </a:rPr>
              <a:t>https://pl.wikipedia.org/wiki/Skoki_narciarskie</a:t>
            </a:r>
            <a:endParaRPr lang="pl-PL" sz="3600" dirty="0"/>
          </a:p>
          <a:p>
            <a:r>
              <a:rPr lang="pl-PL" sz="3600" dirty="0"/>
              <a:t>https://pl.wikipedia.org/wiki/%C5%81y%C5%BCwiarstwo_szybkie</a:t>
            </a:r>
          </a:p>
        </p:txBody>
      </p:sp>
    </p:spTree>
    <p:extLst>
      <p:ext uri="{BB962C8B-B14F-4D97-AF65-F5344CB8AC3E}">
        <p14:creationId xmlns:p14="http://schemas.microsoft.com/office/powerpoint/2010/main" val="12550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081D412-7F01-4B67-AB6E-0F6E45D2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AB50D7C-4132-48C3-973E-B1DF77D0A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342" y="2155031"/>
            <a:ext cx="4876800" cy="2547937"/>
          </a:xfrm>
        </p:spPr>
        <p:txBody>
          <a:bodyPr>
            <a:noAutofit/>
          </a:bodyPr>
          <a:lstStyle/>
          <a:p>
            <a:r>
              <a:rPr lang="pl-PL" sz="2800" dirty="0"/>
              <a:t>W Polsce istnieje niezwykle bogata i rozwinięta tradycja uprawiania sportów zimowych. Przez lata Święciliśmy triumfy w dyscyplinie skoków narciarskich. Istnieją jednak liczne inne dyscypliny dostępne dla każdego z nas. </a:t>
            </a:r>
          </a:p>
        </p:txBody>
      </p:sp>
      <p:pic>
        <p:nvPicPr>
          <p:cNvPr id="8194" name="Picture 2" descr="Znalezione obrazy dla zapytania: stoch">
            <a:extLst>
              <a:ext uri="{FF2B5EF4-FFF2-40B4-BE49-F238E27FC236}">
                <a16:creationId xmlns:a16="http://schemas.microsoft.com/office/drawing/2014/main" id="{4946C092-8BC0-445B-9288-8E1E78F6A28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42" y="2297588"/>
            <a:ext cx="6255877" cy="352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85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" y="76939"/>
            <a:ext cx="9906000" cy="1068280"/>
          </a:xfrm>
        </p:spPr>
        <p:txBody>
          <a:bodyPr>
            <a:normAutofit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9A476C8-7403-4A79-BC2C-E0EBDE504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069849"/>
              </p:ext>
            </p:extLst>
          </p:nvPr>
        </p:nvGraphicFramePr>
        <p:xfrm>
          <a:off x="457832" y="1060141"/>
          <a:ext cx="10834564" cy="5634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641">
                  <a:extLst>
                    <a:ext uri="{9D8B030D-6E8A-4147-A177-3AD203B41FA5}">
                      <a16:colId xmlns:a16="http://schemas.microsoft.com/office/drawing/2014/main" val="888735613"/>
                    </a:ext>
                  </a:extLst>
                </a:gridCol>
                <a:gridCol w="2708641">
                  <a:extLst>
                    <a:ext uri="{9D8B030D-6E8A-4147-A177-3AD203B41FA5}">
                      <a16:colId xmlns:a16="http://schemas.microsoft.com/office/drawing/2014/main" val="3317608839"/>
                    </a:ext>
                  </a:extLst>
                </a:gridCol>
                <a:gridCol w="2708641">
                  <a:extLst>
                    <a:ext uri="{9D8B030D-6E8A-4147-A177-3AD203B41FA5}">
                      <a16:colId xmlns:a16="http://schemas.microsoft.com/office/drawing/2014/main" val="146507346"/>
                    </a:ext>
                  </a:extLst>
                </a:gridCol>
                <a:gridCol w="2708641">
                  <a:extLst>
                    <a:ext uri="{9D8B030D-6E8A-4147-A177-3AD203B41FA5}">
                      <a16:colId xmlns:a16="http://schemas.microsoft.com/office/drawing/2014/main" val="4054922134"/>
                    </a:ext>
                  </a:extLst>
                </a:gridCol>
              </a:tblGrid>
              <a:tr h="422429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09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 Narrow" panose="020B0606020202030204" pitchFamily="34" charset="0"/>
                        </a:rPr>
                        <a:t>Informacja niepełna,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zdarza się, że</a:t>
                      </a:r>
                      <a:r>
                        <a:rPr lang="pl-PL" sz="1200" dirty="0">
                          <a:latin typeface="Arial Narrow" panose="020B0606020202030204" pitchFamily="34" charset="0"/>
                        </a:rPr>
                        <a:t> nie na temat. </a:t>
                      </a:r>
                    </a:p>
                    <a:p>
                      <a:r>
                        <a:rPr lang="pl-PL" sz="1200" dirty="0">
                          <a:latin typeface="Arial Narrow" panose="020B0606020202030204" pitchFamily="34" charset="0"/>
                        </a:rPr>
                        <a:t>Wykorzystanie źródeł niedostateczne.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Dużo informacji, które związane są z tematem. Dobre wykorzystanie źródeł.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Wyczerpujące informację, które związane są z tematem, wykorzystanie wszystkich wyżej wymienionych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źródeł, ewentualnie innych źródeł</a:t>
                      </a: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2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Strona wizualna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Arial Narrow" panose="020B0606020202030204" pitchFamily="34" charset="0"/>
                        </a:rPr>
                        <a:t>Złe rozplanowanie elementów w pracy. Jest ona nieestetyczna, mało czytelna.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Praca czytelna i estetyczna.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Dobre rozmieszczone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informację na stronie</a:t>
                      </a: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>
                          <a:solidFill>
                            <a:schemeClr val="bg2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Praca</a:t>
                      </a:r>
                      <a:r>
                        <a:rPr lang="pl-PL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200" b="0" i="0" u="none" strike="noStrike" kern="1200" dirty="0">
                          <a:solidFill>
                            <a:schemeClr val="bg2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bardzo  estetyczna, czytelna, zaskakujące wykonanie , przejrzysta, zachęcająca do zapoznania się z nią.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44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Zaangażowanie grupy w pracę i umiejętność współpracy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 Narrow" panose="020B0606020202030204" pitchFamily="34" charset="0"/>
                        </a:rPr>
                        <a:t>Nie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wszyscy członkowie grupy</a:t>
                      </a:r>
                      <a:r>
                        <a:rPr lang="pl-PL" sz="1200" dirty="0">
                          <a:latin typeface="Arial Narrow" panose="020B0606020202030204" pitchFamily="34" charset="0"/>
                        </a:rPr>
                        <a:t> zaangażowani w pracę,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słaba komunikacja w grupie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Dobre zaangażowanie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wszystkich członków grupy</a:t>
                      </a: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 Współpraca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na zadawalającym poziomie</a:t>
                      </a: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Arial Narrow" panose="020B0606020202030204" pitchFamily="34" charset="0"/>
                        </a:rPr>
                        <a:t>Bardzo dobra współpraca w grupie, komunikacja i wymiana informacji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l-PL" sz="1200" dirty="0">
                          <a:latin typeface="Arial Narrow" panose="020B0606020202030204" pitchFamily="34" charset="0"/>
                        </a:rPr>
                        <a:t>przebiegała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bez problemów. </a:t>
                      </a:r>
                      <a:endParaRPr lang="pl-PL" sz="1200" dirty="0">
                        <a:latin typeface="Arial Narrow" panose="020B0606020202030204" pitchFamily="34" charset="0"/>
                      </a:endParaRPr>
                    </a:p>
                    <a:p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41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Arial Narrow" panose="020B0606020202030204" pitchFamily="34" charset="0"/>
                        </a:rPr>
                        <a:t>Słaba znajomość tematu, w związku z czym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p</a:t>
                      </a:r>
                      <a:r>
                        <a:rPr lang="pl-PL" sz="1200" dirty="0">
                          <a:latin typeface="Arial Narrow" panose="020B0606020202030204" pitchFamily="34" charset="0"/>
                        </a:rPr>
                        <a:t>rezentacja tylko przeczytana (zamigana), niezrozumienie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słownictwa.  Uczniowie nie odpowiedzieli na pytania do prezentacji. </a:t>
                      </a:r>
                      <a:endParaRPr lang="pl-PL" sz="1200" dirty="0">
                        <a:latin typeface="Arial Narrow" panose="020B0606020202030204" pitchFamily="34" charset="0"/>
                      </a:endParaRP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Prezentacja częściowo mówiona z pamięci, częściowo czytana. Brak zadowalających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odpowiedzi na pytania nauczyciela. </a:t>
                      </a:r>
                      <a:endParaRPr lang="pl-PL" sz="12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Arial Narrow" panose="020B0606020202030204" pitchFamily="34" charset="0"/>
                        </a:rPr>
                        <a:t>Samodzielne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przedstawienie tematu</a:t>
                      </a:r>
                      <a:r>
                        <a:rPr lang="pl-PL" sz="1200" dirty="0">
                          <a:latin typeface="Arial Narrow" panose="020B0606020202030204" pitchFamily="34" charset="0"/>
                        </a:rPr>
                        <a:t>, duża jego 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znajomość oraz zrozumienie. Pełne odpowiedzi na postawione pytania. </a:t>
                      </a:r>
                      <a:endParaRPr lang="pl-PL" sz="1200" dirty="0">
                        <a:latin typeface="Arial Narrow" panose="020B0606020202030204" pitchFamily="34" charset="0"/>
                      </a:endParaRPr>
                    </a:p>
                    <a:p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0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Plakat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Małe zaangażowanie w pracę, brak kreatywności,</a:t>
                      </a:r>
                      <a:r>
                        <a:rPr lang="pl-PL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niechętne włączanie się w tok pracy. Duża pomoc ze strony nauczyciela. 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Zaangażowanie w pracę, niewielka pomoc nauczyciela, dobre pomysły,</a:t>
                      </a:r>
                      <a:r>
                        <a:rPr lang="pl-PL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Duża kreatywność</a:t>
                      </a:r>
                      <a:r>
                        <a:rPr lang="pl-PL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 zaangażowanie. Poszukiwanie ciekawych rozwiązań i koncepcji.  Samodzielna (bez pomocy nauczyciela) i skoordynowana praca.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866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047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" y="76939"/>
            <a:ext cx="9906000" cy="1068280"/>
          </a:xfrm>
        </p:spPr>
        <p:txBody>
          <a:bodyPr>
            <a:normAutofit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061C9BFB-F124-470A-AC3E-46A48AA22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237330"/>
              </p:ext>
            </p:extLst>
          </p:nvPr>
        </p:nvGraphicFramePr>
        <p:xfrm>
          <a:off x="1143000" y="2693633"/>
          <a:ext cx="9906000" cy="2613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12798501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882330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92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38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51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8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35937"/>
                  </a:ext>
                </a:extLst>
              </a:tr>
              <a:tr h="38815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47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51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992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E5A0A-FAD9-4969-9BB9-2F46C30D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65" y="254493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E5C945-CF49-4AB4-973F-148A8BA4E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Na zajęciach dowiedzieliście się gdzie leżą główne ośrodki zimowe w Polsce</a:t>
            </a:r>
          </a:p>
          <a:p>
            <a:r>
              <a:rPr lang="pl-PL" sz="3200" dirty="0"/>
              <a:t>Poznaliście sposoby uprawiania najpopularniejszych dyscyplin zimowych</a:t>
            </a:r>
          </a:p>
          <a:p>
            <a:r>
              <a:rPr lang="pl-PL" sz="3200" dirty="0"/>
              <a:t>Jesteście w stanie zareklamować ośrodek narciarski</a:t>
            </a:r>
          </a:p>
          <a:p>
            <a:r>
              <a:rPr lang="pl-PL" sz="3200" dirty="0"/>
              <a:t>Mam nadzieję że nabytą wiedzę wykorzystacie w praktyce w trakcie następnych ferii zimowych.</a:t>
            </a:r>
          </a:p>
        </p:txBody>
      </p:sp>
    </p:spTree>
    <p:extLst>
      <p:ext uri="{BB962C8B-B14F-4D97-AF65-F5344CB8AC3E}">
        <p14:creationId xmlns:p14="http://schemas.microsoft.com/office/powerpoint/2010/main" val="3644217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3E0766-1BFC-41B1-9DBB-986A7435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45" y="114300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A4EC60-E749-4AE0-8FC8-D371CDB98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5" y="2098828"/>
            <a:ext cx="9994775" cy="41066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2600" dirty="0" err="1">
                <a:solidFill>
                  <a:schemeClr val="tx1"/>
                </a:solidFill>
              </a:rPr>
              <a:t>WebQuest</a:t>
            </a:r>
            <a:r>
              <a:rPr lang="pl-PL" sz="26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2600" dirty="0" err="1">
                <a:solidFill>
                  <a:schemeClr val="tx1"/>
                </a:solidFill>
              </a:rPr>
              <a:t>Questa</a:t>
            </a:r>
            <a:r>
              <a:rPr lang="pl-PL" sz="26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142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D165A7-A023-4604-80C3-232D8986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6B20A29-90A2-476C-9F78-BB551F7E8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672" y="2262256"/>
            <a:ext cx="4876800" cy="2547937"/>
          </a:xfrm>
        </p:spPr>
        <p:txBody>
          <a:bodyPr>
            <a:noAutofit/>
          </a:bodyPr>
          <a:lstStyle/>
          <a:p>
            <a:r>
              <a:rPr lang="pl-PL" sz="2800" dirty="0"/>
              <a:t>W celu uprawiania tych sportów stworzona jest infrastruktura turystyczna składająca się z licznych kompleksów narciarsko-hotelowych położonych głównie na południu kraju.</a:t>
            </a:r>
          </a:p>
        </p:txBody>
      </p:sp>
      <p:pic>
        <p:nvPicPr>
          <p:cNvPr id="7170" name="Picture 2" descr="Znalezione obrazy dla zapytania: kurort narciarski">
            <a:extLst>
              <a:ext uri="{FF2B5EF4-FFF2-40B4-BE49-F238E27FC236}">
                <a16:creationId xmlns:a16="http://schemas.microsoft.com/office/drawing/2014/main" id="{5B94DC29-A1EB-4FA2-8AAB-32E7E1EBB69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1704514"/>
            <a:ext cx="5536450" cy="3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63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7" y="192349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795" y="1969293"/>
            <a:ext cx="4876800" cy="2547937"/>
          </a:xfrm>
        </p:spPr>
        <p:txBody>
          <a:bodyPr>
            <a:noAutofit/>
          </a:bodyPr>
          <a:lstStyle/>
          <a:p>
            <a:r>
              <a:rPr lang="pl-PL" sz="2800" dirty="0"/>
              <a:t>W trakcie </a:t>
            </a:r>
            <a:r>
              <a:rPr lang="pl-PL" sz="2800" dirty="0" err="1"/>
              <a:t>Webquestu</a:t>
            </a:r>
            <a:r>
              <a:rPr lang="pl-PL" sz="2800" dirty="0"/>
              <a:t> dowiemy się gdzie dokładnie znajdują się te ośrodki i jak wygląda ich rozwój</a:t>
            </a:r>
          </a:p>
          <a:p>
            <a:r>
              <a:rPr lang="pl-PL" sz="2800" dirty="0"/>
              <a:t>Dowiecie się także czego potrzebujecie by aktywnie uczestniczyć w najpopularniejszych zimowych zajęciach</a:t>
            </a:r>
          </a:p>
        </p:txBody>
      </p:sp>
      <p:pic>
        <p:nvPicPr>
          <p:cNvPr id="6146" name="Picture 2" descr="Znalezione obrazy dla zapytania: kurort narciarski">
            <a:extLst>
              <a:ext uri="{FF2B5EF4-FFF2-40B4-BE49-F238E27FC236}">
                <a16:creationId xmlns:a16="http://schemas.microsoft.com/office/drawing/2014/main" id="{1BF033F8-EBDC-4713-A81A-166789E38A1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83" y="2175030"/>
            <a:ext cx="4886129" cy="36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7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652" y="1784030"/>
            <a:ext cx="4876801" cy="2342201"/>
          </a:xfrm>
        </p:spPr>
        <p:txBody>
          <a:bodyPr>
            <a:noAutofit/>
          </a:bodyPr>
          <a:lstStyle/>
          <a:p>
            <a:r>
              <a:rPr lang="pl-PL" sz="3200" dirty="0"/>
              <a:t>Uczniowie dzielą się na grupy</a:t>
            </a:r>
          </a:p>
          <a:p>
            <a:r>
              <a:rPr lang="pl-PL" sz="3200" dirty="0"/>
              <a:t>Każda z grup dostaje mapę Polski na której ich zadaniem jest zaznaczenie najpopularniejszych kurortów zimowych w Kraju</a:t>
            </a:r>
          </a:p>
        </p:txBody>
      </p:sp>
      <p:pic>
        <p:nvPicPr>
          <p:cNvPr id="5122" name="Picture 2" descr="Znalezione obrazy dla zapytania: kurort narciarski">
            <a:extLst>
              <a:ext uri="{FF2B5EF4-FFF2-40B4-BE49-F238E27FC236}">
                <a16:creationId xmlns:a16="http://schemas.microsoft.com/office/drawing/2014/main" id="{17C5697D-F125-4DC3-87CF-CC808CBE274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15" y="1784030"/>
            <a:ext cx="4957660" cy="37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0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2194334"/>
            <a:ext cx="4876801" cy="2342201"/>
          </a:xfrm>
        </p:spPr>
        <p:txBody>
          <a:bodyPr>
            <a:noAutofit/>
          </a:bodyPr>
          <a:lstStyle/>
          <a:p>
            <a:r>
              <a:rPr lang="pl-PL" sz="3200" dirty="0"/>
              <a:t>Praca indywidualna – uczniowie mają za zadanie wykonać plakat w dowolnej formie artystycznej, który będzie reklamował wymyślony kurort zimowy.</a:t>
            </a:r>
          </a:p>
        </p:txBody>
      </p:sp>
      <p:pic>
        <p:nvPicPr>
          <p:cNvPr id="7" name="Picture 2" descr="Znalezione obrazy dla zapytania: plakat kurort narciarski">
            <a:extLst>
              <a:ext uri="{FF2B5EF4-FFF2-40B4-BE49-F238E27FC236}">
                <a16:creationId xmlns:a16="http://schemas.microsoft.com/office/drawing/2014/main" id="{08E809DF-B484-4B38-A912-DF85E3E28FE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42" y="1088173"/>
            <a:ext cx="5228144" cy="55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0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2194334"/>
            <a:ext cx="4876801" cy="2342201"/>
          </a:xfrm>
        </p:spPr>
        <p:txBody>
          <a:bodyPr>
            <a:noAutofit/>
          </a:bodyPr>
          <a:lstStyle/>
          <a:p>
            <a:r>
              <a:rPr lang="pl-PL" sz="3200" dirty="0"/>
              <a:t>Plakat ten ma zachęcić jak największą liczbę potencjalnych klientów do jego odwiedzenia.</a:t>
            </a:r>
          </a:p>
        </p:txBody>
      </p:sp>
      <p:pic>
        <p:nvPicPr>
          <p:cNvPr id="3074" name="Picture 2" descr="Znalezione obrazy dla zapytania: kurort narciarski">
            <a:extLst>
              <a:ext uri="{FF2B5EF4-FFF2-40B4-BE49-F238E27FC236}">
                <a16:creationId xmlns:a16="http://schemas.microsoft.com/office/drawing/2014/main" id="{12DDD83F-DB5A-4444-BF94-5190892D737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44" y="1999695"/>
            <a:ext cx="4658694" cy="31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7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2194334"/>
            <a:ext cx="4876801" cy="2342201"/>
          </a:xfrm>
        </p:spPr>
        <p:txBody>
          <a:bodyPr>
            <a:noAutofit/>
          </a:bodyPr>
          <a:lstStyle/>
          <a:p>
            <a:r>
              <a:rPr lang="pl-PL" sz="3200" dirty="0"/>
              <a:t>Grupy przedstawiają swoje mapy i wymieniają się swoimi doświadczeniami z osobistych wizyt w ośrodkach zimowych</a:t>
            </a:r>
          </a:p>
        </p:txBody>
      </p:sp>
      <p:pic>
        <p:nvPicPr>
          <p:cNvPr id="2050" name="Picture 2" descr="5 ośrodków w Polsce">
            <a:extLst>
              <a:ext uri="{FF2B5EF4-FFF2-40B4-BE49-F238E27FC236}">
                <a16:creationId xmlns:a16="http://schemas.microsoft.com/office/drawing/2014/main" id="{48F499C2-44BB-4171-BF64-76DBADDD125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41" y="2299318"/>
            <a:ext cx="6204209" cy="31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438" y="2194334"/>
            <a:ext cx="5020214" cy="4153200"/>
          </a:xfrm>
        </p:spPr>
        <p:txBody>
          <a:bodyPr>
            <a:noAutofit/>
          </a:bodyPr>
          <a:lstStyle/>
          <a:p>
            <a:r>
              <a:rPr lang="pl-PL" sz="2800" dirty="0"/>
              <a:t>Następnym wyzwaniem stojącym przed wami jest wykonanie indywidualnie prezentacji na temat wybranego sportu zimowego. Po wygłoszeniu prezentacji Nauczyciel zadaje pytania na jej temat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CEF26A-EA86-41C2-AA17-01C8BFB1208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901" y="1782442"/>
            <a:ext cx="3192089" cy="42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16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iatk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TM03457485[[fn=Siatka]]</Template>
  <TotalTime>594</TotalTime>
  <Words>998</Words>
  <Application>Microsoft Office PowerPoint</Application>
  <PresentationFormat>Panoramiczny</PresentationFormat>
  <Paragraphs>119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Arial Narrow</vt:lpstr>
      <vt:lpstr>Century Gothic</vt:lpstr>
      <vt:lpstr>Siatka</vt:lpstr>
      <vt:lpstr>Ośrodki narciarskie w Polsce – intensywny rozwój branży turystycznej</vt:lpstr>
      <vt:lpstr>Wprowadzenie</vt:lpstr>
      <vt:lpstr>Wprowadzenie</vt:lpstr>
      <vt:lpstr>Wprowadzenie</vt:lpstr>
      <vt:lpstr>zadanie</vt:lpstr>
      <vt:lpstr>zadanie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Ewaluacja</vt:lpstr>
      <vt:lpstr>Ewaluacja</vt:lpstr>
      <vt:lpstr>Konkluzje</vt:lpstr>
      <vt:lpstr>Poradnik dla nauczyciela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Ośrodki narciarskie w Polsce – intensywny rozwój branży turystycznej</dc:title>
  <dc:creator>Konrad Poręba</dc:creator>
  <cp:lastModifiedBy>Konrad Poręba</cp:lastModifiedBy>
  <cp:revision>19</cp:revision>
  <dcterms:created xsi:type="dcterms:W3CDTF">2021-02-20T10:48:13Z</dcterms:created>
  <dcterms:modified xsi:type="dcterms:W3CDTF">2021-02-21T22:59:44Z</dcterms:modified>
</cp:coreProperties>
</file>