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0" r:id="rId14"/>
    <p:sldId id="267" r:id="rId15"/>
    <p:sldId id="268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F98E-9860-47F3-9E6E-BECB507F8AEF}" type="datetimeFigureOut">
              <a:rPr lang="pl-PL" smtClean="0"/>
              <a:t>24.02.2021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60ADD-19C0-4C69-9974-55C2F9919AD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777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F98E-9860-47F3-9E6E-BECB507F8AEF}" type="datetimeFigureOut">
              <a:rPr lang="pl-PL" smtClean="0"/>
              <a:t>24.02.2021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60ADD-19C0-4C69-9974-55C2F9919AD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4170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68F4F98E-9860-47F3-9E6E-BECB507F8AEF}" type="datetimeFigureOut">
              <a:rPr lang="pl-PL" smtClean="0"/>
              <a:t>24.02.2021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16860ADD-19C0-4C69-9974-55C2F9919AD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1672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F98E-9860-47F3-9E6E-BECB507F8AEF}" type="datetimeFigureOut">
              <a:rPr lang="pl-PL" smtClean="0"/>
              <a:t>24.02.2021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60ADD-19C0-4C69-9974-55C2F9919AD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4429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8F4F98E-9860-47F3-9E6E-BECB507F8AEF}" type="datetimeFigureOut">
              <a:rPr lang="pl-PL" smtClean="0"/>
              <a:t>24.02.2021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6860ADD-19C0-4C69-9974-55C2F9919AD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46420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F98E-9860-47F3-9E6E-BECB507F8AEF}" type="datetimeFigureOut">
              <a:rPr lang="pl-PL" smtClean="0"/>
              <a:t>24.02.2021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60ADD-19C0-4C69-9974-55C2F9919AD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4761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F98E-9860-47F3-9E6E-BECB507F8AEF}" type="datetimeFigureOut">
              <a:rPr lang="pl-PL" smtClean="0"/>
              <a:t>24.02.2021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60ADD-19C0-4C69-9974-55C2F9919AD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4115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F98E-9860-47F3-9E6E-BECB507F8AEF}" type="datetimeFigureOut">
              <a:rPr lang="pl-PL" smtClean="0"/>
              <a:t>24.02.2021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60ADD-19C0-4C69-9974-55C2F9919AD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7039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F98E-9860-47F3-9E6E-BECB507F8AEF}" type="datetimeFigureOut">
              <a:rPr lang="pl-PL" smtClean="0"/>
              <a:t>24.02.2021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60ADD-19C0-4C69-9974-55C2F9919AD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0690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F98E-9860-47F3-9E6E-BECB507F8AEF}" type="datetimeFigureOut">
              <a:rPr lang="pl-PL" smtClean="0"/>
              <a:t>24.02.2021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60ADD-19C0-4C69-9974-55C2F9919AD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1193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F98E-9860-47F3-9E6E-BECB507F8AEF}" type="datetimeFigureOut">
              <a:rPr lang="pl-PL" smtClean="0"/>
              <a:t>24.02.2021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60ADD-19C0-4C69-9974-55C2F9919AD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0841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68F4F98E-9860-47F3-9E6E-BECB507F8AEF}" type="datetimeFigureOut">
              <a:rPr lang="pl-PL" smtClean="0"/>
              <a:t>24.02.2021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16860ADD-19C0-4C69-9974-55C2F9919AD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19526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businessinsider.com.pl/lifestyle/podroze/miasta-swiata-najczesciej-odwiedzane-przez-turystolw-2018-r/fdm16q6" TargetMode="External"/><Relationship Id="rId2" Type="http://schemas.openxmlformats.org/officeDocument/2006/relationships/hyperlink" Target="https://pl.wikipedia.org/wiki/Pary%C5%BC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ajnepodroze.pl/ciekawostki-o-paryzu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Historia_Pary%C5%BCa" TargetMode="External"/><Relationship Id="rId2" Type="http://schemas.openxmlformats.org/officeDocument/2006/relationships/hyperlink" Target="https://www.westwing.pl/inspiration/lifestyle/podrozowanie/paryz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iekawostkihistoryczne.pl/2012/10/17/paryz-miasto-zbudowane-na-gruzach/" TargetMode="External"/><Relationship Id="rId4" Type="http://schemas.openxmlformats.org/officeDocument/2006/relationships/hyperlink" Target="https://businessinsider.com.pl/lifestyle/podroze/paryz-historia-ciekawostki-metro-bilety-zabytki-zwiedzanie/5k6pfby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Wenecja" TargetMode="External"/><Relationship Id="rId2" Type="http://schemas.openxmlformats.org/officeDocument/2006/relationships/hyperlink" Target="https://opolnocywparyzu.pl/jak-paryz-stal-sie-stolica-mody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urystycznemyslenie.blogspot.com/2015/10/weneckie-ciekawostki.htm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Historia_Republiki_Weneckiej" TargetMode="External"/><Relationship Id="rId2" Type="http://schemas.openxmlformats.org/officeDocument/2006/relationships/hyperlink" Target="https://zpodrozy.pl/ciekawostki-o-wenecji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talieonline.eu/pl/wenecja-historia-i-wspolczesnosc-774.ht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FF8058C-1C8A-441E-A390-F9C4E3C494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Paryż i Wenecja – miasta miłości 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AF3BAEE-4C3E-409F-84C5-C37ACD1F1F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err="1"/>
              <a:t>Webquest</a:t>
            </a:r>
            <a:r>
              <a:rPr lang="pl-PL" dirty="0"/>
              <a:t> przeznaczony dla uczniów szkół ponadpodstawowych. Jego celem jest zapoznanie uczniów z urokami dwóch popularnych dla turystów miast Europy – Paryża i Wenecji. Miast nieodłącznie kojarzących się z miłością.</a:t>
            </a:r>
          </a:p>
        </p:txBody>
      </p:sp>
    </p:spTree>
    <p:extLst>
      <p:ext uri="{BB962C8B-B14F-4D97-AF65-F5344CB8AC3E}">
        <p14:creationId xmlns:p14="http://schemas.microsoft.com/office/powerpoint/2010/main" val="2241318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442DC9-2EBA-4D47-AF87-FD01D9BCB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5606C6D-28B0-4DBA-BE68-7B92077924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3480" y="2011680"/>
            <a:ext cx="5090212" cy="4646572"/>
          </a:xfrm>
        </p:spPr>
        <p:txBody>
          <a:bodyPr>
            <a:normAutofit/>
          </a:bodyPr>
          <a:lstStyle/>
          <a:p>
            <a:r>
              <a:rPr lang="pl-PL" sz="3600" dirty="0"/>
              <a:t>Prezentacja powinna zawierać: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pl-PL" sz="3400" dirty="0"/>
              <a:t>Historię miasta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pl-PL" sz="3400" dirty="0"/>
              <a:t>Najbardziej charakterystyczne miejsca, budynki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pl-PL" sz="3400" dirty="0"/>
              <a:t>Słynne postacie związane z danym miastem</a:t>
            </a:r>
          </a:p>
        </p:txBody>
      </p:sp>
      <p:pic>
        <p:nvPicPr>
          <p:cNvPr id="4098" name="Picture 2" descr="Francja. Paryż - największe atrakcje Paryża w pigułce">
            <a:extLst>
              <a:ext uri="{FF2B5EF4-FFF2-40B4-BE49-F238E27FC236}">
                <a16:creationId xmlns:a16="http://schemas.microsoft.com/office/drawing/2014/main" id="{22650535-6CC8-45E6-A45E-D8C0FE5A119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937" y="2279540"/>
            <a:ext cx="5234925" cy="4041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956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442DC9-2EBA-4D47-AF87-FD01D9BCB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5606C6D-28B0-4DBA-BE68-7B92077924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3480" y="2011680"/>
            <a:ext cx="5090212" cy="4646572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v"/>
            </a:pPr>
            <a:r>
              <a:rPr lang="pl-PL" sz="3400" dirty="0"/>
              <a:t>Wykorzystanie miejsc w dziełach kultury ze szczególnym uwzględnieniem romansów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pl-PL" sz="3400" dirty="0"/>
              <a:t>Problemy z jakimi borykają się obydwa miasta</a:t>
            </a:r>
          </a:p>
        </p:txBody>
      </p:sp>
      <p:pic>
        <p:nvPicPr>
          <p:cNvPr id="12290" name="Picture 2" descr="Paryż - najsłynniejsze miasto zakochanych | Blog Travel Store">
            <a:extLst>
              <a:ext uri="{FF2B5EF4-FFF2-40B4-BE49-F238E27FC236}">
                <a16:creationId xmlns:a16="http://schemas.microsoft.com/office/drawing/2014/main" id="{E169D25D-92CB-494B-B08E-8B388FDF11C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299" y="2928612"/>
            <a:ext cx="5497565" cy="2619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440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442DC9-2EBA-4D47-AF87-FD01D9BCB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5606C6D-28B0-4DBA-BE68-7B92077924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3480" y="2011680"/>
            <a:ext cx="5090212" cy="4646572"/>
          </a:xfrm>
        </p:spPr>
        <p:txBody>
          <a:bodyPr>
            <a:normAutofit fontScale="92500"/>
          </a:bodyPr>
          <a:lstStyle/>
          <a:p>
            <a:r>
              <a:rPr lang="pl-PL" sz="3600" dirty="0"/>
              <a:t>Na końcu prezentacji odnieście się do wad i zalet codziennego życia w obydwu miastach</a:t>
            </a:r>
          </a:p>
          <a:p>
            <a:r>
              <a:rPr lang="pl-PL" sz="3600" dirty="0"/>
              <a:t>Odpowiedzcie również na pytanie czy chcielibyście żyć w mieście, który jest przedmiotem prezentacji.</a:t>
            </a:r>
            <a:endParaRPr lang="pl-PL" sz="3400" dirty="0"/>
          </a:p>
        </p:txBody>
      </p:sp>
      <p:pic>
        <p:nvPicPr>
          <p:cNvPr id="14338" name="Picture 2" descr="Miłość w Paryżu -zagraniczna sesja ślubna - Bierzemy Ślub">
            <a:extLst>
              <a:ext uri="{FF2B5EF4-FFF2-40B4-BE49-F238E27FC236}">
                <a16:creationId xmlns:a16="http://schemas.microsoft.com/office/drawing/2014/main" id="{5FB43A18-0812-4870-A130-315129CFEC1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938" y="2529945"/>
            <a:ext cx="5446736" cy="3631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596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442DC9-2EBA-4D47-AF87-FD01D9BCB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5606C6D-28B0-4DBA-BE68-7B92077924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3480" y="2011680"/>
            <a:ext cx="5090212" cy="4646572"/>
          </a:xfrm>
        </p:spPr>
        <p:txBody>
          <a:bodyPr>
            <a:normAutofit/>
          </a:bodyPr>
          <a:lstStyle/>
          <a:p>
            <a:r>
              <a:rPr lang="pl-PL" sz="3600" dirty="0"/>
              <a:t>Zastanówcie się także i odnieście się do pytania dlaczego obydwa miasta są tak popularne i czy ich sława jest rzeczywiście w pełni zasłużona.</a:t>
            </a:r>
            <a:endParaRPr lang="pl-PL" sz="3400" dirty="0"/>
          </a:p>
        </p:txBody>
      </p:sp>
      <p:pic>
        <p:nvPicPr>
          <p:cNvPr id="13314" name="Picture 2" descr="zakochani w Paryżu na Love.&lt;3 - Zszywka.pl">
            <a:extLst>
              <a:ext uri="{FF2B5EF4-FFF2-40B4-BE49-F238E27FC236}">
                <a16:creationId xmlns:a16="http://schemas.microsoft.com/office/drawing/2014/main" id="{B6FBCAC5-0408-4D8D-B9AC-5F39E4CED86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501" y="1934198"/>
            <a:ext cx="3192670" cy="480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65419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442DC9-2EBA-4D47-AF87-FD01D9BCB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5606C6D-28B0-4DBA-BE68-7B92077924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3480" y="2011680"/>
            <a:ext cx="5090212" cy="4646572"/>
          </a:xfrm>
        </p:spPr>
        <p:txBody>
          <a:bodyPr>
            <a:normAutofit lnSpcReduction="10000"/>
          </a:bodyPr>
          <a:lstStyle/>
          <a:p>
            <a:r>
              <a:rPr lang="pl-PL" sz="3600" dirty="0"/>
              <a:t>Forma wykonania plakatu jest w pełni dowolna. To może być na przykład rysunek bądź plik graficzny stworzony na komputerze.</a:t>
            </a:r>
          </a:p>
          <a:p>
            <a:r>
              <a:rPr lang="pl-PL" sz="3600" dirty="0"/>
              <a:t>Nie zapomnijcie się podpisać pod plakatem.</a:t>
            </a:r>
          </a:p>
        </p:txBody>
      </p:sp>
      <p:pic>
        <p:nvPicPr>
          <p:cNvPr id="7170" name="Picture 2" descr="Plakat Miłość - plakaty - Pakamera.pl">
            <a:extLst>
              <a:ext uri="{FF2B5EF4-FFF2-40B4-BE49-F238E27FC236}">
                <a16:creationId xmlns:a16="http://schemas.microsoft.com/office/drawing/2014/main" id="{5E65EEEB-9D73-4585-A460-221578FA948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702" y="2231528"/>
            <a:ext cx="4206875" cy="420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237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442DC9-2EBA-4D47-AF87-FD01D9BCB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5606C6D-28B0-4DBA-BE68-7B92077924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3480" y="2011680"/>
            <a:ext cx="5090212" cy="4646572"/>
          </a:xfrm>
        </p:spPr>
        <p:txBody>
          <a:bodyPr>
            <a:normAutofit/>
          </a:bodyPr>
          <a:lstStyle/>
          <a:p>
            <a:r>
              <a:rPr lang="pl-PL" sz="3600" dirty="0"/>
              <a:t>Plakat powinien zawierać: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pl-PL" sz="3400" dirty="0"/>
              <a:t>Charakterystyczne dla danego miasta miejsce;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pl-PL" sz="3400" dirty="0"/>
              <a:t>Chwytliwe hasło reklamowe;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pl-PL" sz="3400" dirty="0"/>
              <a:t>Element romantyczny wpleciony w </a:t>
            </a:r>
            <a:r>
              <a:rPr lang="pl-PL" sz="3400" dirty="0" err="1"/>
              <a:t>panorame</a:t>
            </a:r>
            <a:r>
              <a:rPr lang="pl-PL" sz="3400" dirty="0"/>
              <a:t> miasta</a:t>
            </a:r>
          </a:p>
        </p:txBody>
      </p:sp>
      <p:pic>
        <p:nvPicPr>
          <p:cNvPr id="11266" name="Picture 2" descr="Wenecja walczy z kłódkami zakochanych. &quot;Akt wandalizmu&quot; - RMF 24">
            <a:extLst>
              <a:ext uri="{FF2B5EF4-FFF2-40B4-BE49-F238E27FC236}">
                <a16:creationId xmlns:a16="http://schemas.microsoft.com/office/drawing/2014/main" id="{68249FF0-B1E1-439A-9E5B-8F7687D6488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692" y="2819103"/>
            <a:ext cx="5970916" cy="2587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7361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442DC9-2EBA-4D47-AF87-FD01D9BCB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Źródła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5606C6D-28B0-4DBA-BE68-7B9207792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091" y="2011680"/>
            <a:ext cx="10267908" cy="4562144"/>
          </a:xfrm>
        </p:spPr>
        <p:txBody>
          <a:bodyPr>
            <a:normAutofit/>
          </a:bodyPr>
          <a:lstStyle/>
          <a:p>
            <a:r>
              <a:rPr lang="pl-PL" sz="3400" dirty="0">
                <a:hlinkClick r:id="rId2"/>
              </a:rPr>
              <a:t>https://pl.wikipedia.org/wiki/Pary%C5%BC</a:t>
            </a:r>
            <a:endParaRPr lang="pl-PL" sz="3400" dirty="0"/>
          </a:p>
          <a:p>
            <a:r>
              <a:rPr lang="pl-PL" sz="3400" dirty="0">
                <a:hlinkClick r:id="rId3"/>
              </a:rPr>
              <a:t>https://businessinsider.com.pl/lifestyle/podroze/miasta-swiata-najczesciej-odwiedzane-przez-turystolw-2018-r/fdm16q6</a:t>
            </a:r>
            <a:endParaRPr lang="pl-PL" sz="3400" dirty="0"/>
          </a:p>
          <a:p>
            <a:r>
              <a:rPr lang="pl-PL" sz="3400" dirty="0">
                <a:hlinkClick r:id="rId4"/>
              </a:rPr>
              <a:t>https://fajnepodroze.pl/ciekawostki-o-paryzu/</a:t>
            </a:r>
            <a:endParaRPr lang="pl-PL" sz="3400" dirty="0"/>
          </a:p>
          <a:p>
            <a:r>
              <a:rPr lang="pl-PL" sz="3400" dirty="0"/>
              <a:t>http://paryz.miasta.org/s,4,Ciekawostki.html</a:t>
            </a:r>
          </a:p>
        </p:txBody>
      </p:sp>
    </p:spTree>
    <p:extLst>
      <p:ext uri="{BB962C8B-B14F-4D97-AF65-F5344CB8AC3E}">
        <p14:creationId xmlns:p14="http://schemas.microsoft.com/office/powerpoint/2010/main" val="37830775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442DC9-2EBA-4D47-AF87-FD01D9BCB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Źródła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5606C6D-28B0-4DBA-BE68-7B9207792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091" y="2011680"/>
            <a:ext cx="10267908" cy="4562144"/>
          </a:xfrm>
        </p:spPr>
        <p:txBody>
          <a:bodyPr>
            <a:normAutofit/>
          </a:bodyPr>
          <a:lstStyle/>
          <a:p>
            <a:r>
              <a:rPr lang="pl-PL" sz="3400" dirty="0">
                <a:hlinkClick r:id="rId2"/>
              </a:rPr>
              <a:t>https://www.westwing.pl/inspiration/lifestyle/podrozowanie/paryz/</a:t>
            </a:r>
            <a:endParaRPr lang="pl-PL" sz="3400" dirty="0"/>
          </a:p>
          <a:p>
            <a:r>
              <a:rPr lang="pl-PL" sz="3400" dirty="0">
                <a:hlinkClick r:id="rId3"/>
              </a:rPr>
              <a:t>https://pl.wikipedia.org/wiki/Historia_Pary%C5%BCa</a:t>
            </a:r>
            <a:endParaRPr lang="pl-PL" sz="3400" dirty="0"/>
          </a:p>
          <a:p>
            <a:r>
              <a:rPr lang="pl-PL" sz="3400" dirty="0">
                <a:hlinkClick r:id="rId4"/>
              </a:rPr>
              <a:t>https://businessinsider.com.pl/lifestyle/podroze/paryz-historia-ciekawostki-metro-bilety-zabytki-zwiedzanie/5k6pfby</a:t>
            </a:r>
            <a:endParaRPr lang="pl-PL" sz="3400" dirty="0"/>
          </a:p>
          <a:p>
            <a:r>
              <a:rPr lang="pl-PL" sz="3400" dirty="0">
                <a:hlinkClick r:id="rId5"/>
              </a:rPr>
              <a:t>https://ciekawostkihistoryczne.pl/2012/10/17/paryz-miasto-zbudowane-na-gruzach/</a:t>
            </a:r>
            <a:endParaRPr lang="pl-PL" sz="3400" dirty="0"/>
          </a:p>
          <a:p>
            <a:pPr marL="0" indent="0">
              <a:buNone/>
            </a:pPr>
            <a:endParaRPr lang="pl-PL" sz="3400" dirty="0"/>
          </a:p>
        </p:txBody>
      </p:sp>
    </p:spTree>
    <p:extLst>
      <p:ext uri="{BB962C8B-B14F-4D97-AF65-F5344CB8AC3E}">
        <p14:creationId xmlns:p14="http://schemas.microsoft.com/office/powerpoint/2010/main" val="845436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442DC9-2EBA-4D47-AF87-FD01D9BCB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Źródła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5606C6D-28B0-4DBA-BE68-7B9207792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091" y="2011680"/>
            <a:ext cx="10267908" cy="4562144"/>
          </a:xfrm>
        </p:spPr>
        <p:txBody>
          <a:bodyPr>
            <a:normAutofit/>
          </a:bodyPr>
          <a:lstStyle/>
          <a:p>
            <a:r>
              <a:rPr lang="pl-PL" sz="3400" dirty="0">
                <a:hlinkClick r:id="rId2"/>
              </a:rPr>
              <a:t>https://opolnocywparyzu.pl/jak-paryz-stal-sie-stolica-mody/</a:t>
            </a:r>
            <a:endParaRPr lang="pl-PL" sz="3400" dirty="0"/>
          </a:p>
          <a:p>
            <a:r>
              <a:rPr lang="pl-PL" sz="3400" dirty="0">
                <a:hlinkClick r:id="rId3"/>
              </a:rPr>
              <a:t>https://pl.wikipedia.org/wiki/Wenecja</a:t>
            </a:r>
            <a:endParaRPr lang="pl-PL" sz="3400" dirty="0"/>
          </a:p>
          <a:p>
            <a:r>
              <a:rPr lang="pl-PL" sz="3400" dirty="0">
                <a:hlinkClick r:id="rId4"/>
              </a:rPr>
              <a:t>http://turystycznemyslenie.blogspot.com/2015/10/weneckie-ciekawostki.html</a:t>
            </a:r>
            <a:endParaRPr lang="pl-PL" sz="3400" dirty="0"/>
          </a:p>
          <a:p>
            <a:r>
              <a:rPr lang="pl-PL" sz="3400" dirty="0"/>
              <a:t>https://podroze.onet.pl/ciekawe/weneckie-ciekawostki-legendy-i-przesady/hr1qnfb</a:t>
            </a:r>
          </a:p>
        </p:txBody>
      </p:sp>
    </p:spTree>
    <p:extLst>
      <p:ext uri="{BB962C8B-B14F-4D97-AF65-F5344CB8AC3E}">
        <p14:creationId xmlns:p14="http://schemas.microsoft.com/office/powerpoint/2010/main" val="10554695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442DC9-2EBA-4D47-AF87-FD01D9BCB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Źródła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5606C6D-28B0-4DBA-BE68-7B9207792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091" y="2011680"/>
            <a:ext cx="10267908" cy="4562144"/>
          </a:xfrm>
        </p:spPr>
        <p:txBody>
          <a:bodyPr>
            <a:normAutofit/>
          </a:bodyPr>
          <a:lstStyle/>
          <a:p>
            <a:r>
              <a:rPr lang="pl-PL" sz="3400" dirty="0">
                <a:hlinkClick r:id="rId2"/>
              </a:rPr>
              <a:t>https://zpodrozy.pl/ciekawostki-o-wenecji/</a:t>
            </a:r>
            <a:endParaRPr lang="pl-PL" sz="3400" dirty="0"/>
          </a:p>
          <a:p>
            <a:r>
              <a:rPr lang="pl-PL" sz="3400" dirty="0">
                <a:hlinkClick r:id="rId3"/>
              </a:rPr>
              <a:t>https://pl.wikipedia.org/wiki/Historia_Republiki_Weneckiej</a:t>
            </a:r>
            <a:endParaRPr lang="pl-PL" sz="3400" dirty="0"/>
          </a:p>
          <a:p>
            <a:r>
              <a:rPr lang="pl-PL" sz="3400" dirty="0">
                <a:hlinkClick r:id="rId4"/>
              </a:rPr>
              <a:t>https://www.italieonline.eu/pl/wenecja-historia-i-wspolczesnosc-774.htm</a:t>
            </a:r>
            <a:endParaRPr lang="pl-PL" sz="3400" dirty="0"/>
          </a:p>
          <a:p>
            <a:endParaRPr lang="pl-PL" sz="3400" dirty="0"/>
          </a:p>
        </p:txBody>
      </p:sp>
    </p:spTree>
    <p:extLst>
      <p:ext uri="{BB962C8B-B14F-4D97-AF65-F5344CB8AC3E}">
        <p14:creationId xmlns:p14="http://schemas.microsoft.com/office/powerpoint/2010/main" val="2145451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8D4932-4663-44F7-BFDA-71EB63055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Wprowadzenie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A263095-5F3B-4ED6-B3B1-FA8A88C2C3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2357" y="2011679"/>
            <a:ext cx="5187867" cy="4948413"/>
          </a:xfrm>
        </p:spPr>
        <p:txBody>
          <a:bodyPr>
            <a:normAutofit/>
          </a:bodyPr>
          <a:lstStyle/>
          <a:p>
            <a:r>
              <a:rPr lang="pl-PL" sz="3600" dirty="0"/>
              <a:t>Paryż i Wenecja to jedne z główny celów wycieczek z całego świata.</a:t>
            </a:r>
          </a:p>
          <a:p>
            <a:r>
              <a:rPr lang="pl-PL" sz="3600" dirty="0"/>
              <a:t>Miasta te często także miejscem akcji wielu książek i filmów, przede wszystkim romansów.</a:t>
            </a:r>
          </a:p>
          <a:p>
            <a:endParaRPr lang="pl-PL" sz="3200" dirty="0"/>
          </a:p>
        </p:txBody>
      </p:sp>
      <p:pic>
        <p:nvPicPr>
          <p:cNvPr id="5122" name="Picture 2" descr="Miłość w Paryżu, Gala Urtica Dzieciom - PTOHD">
            <a:extLst>
              <a:ext uri="{FF2B5EF4-FFF2-40B4-BE49-F238E27FC236}">
                <a16:creationId xmlns:a16="http://schemas.microsoft.com/office/drawing/2014/main" id="{60D117F8-CFBA-4C1E-B0F3-0558B5DB2E5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416" y="1873057"/>
            <a:ext cx="3427479" cy="4813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2090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442DC9-2EBA-4D47-AF87-FD01D9BCB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Ewaluacja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7D4949E5-8C60-4672-B93D-20B34BB92B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1664758"/>
              </p:ext>
            </p:extLst>
          </p:nvPr>
        </p:nvGraphicFramePr>
        <p:xfrm>
          <a:off x="399495" y="2011362"/>
          <a:ext cx="11070456" cy="47710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7614">
                  <a:extLst>
                    <a:ext uri="{9D8B030D-6E8A-4147-A177-3AD203B41FA5}">
                      <a16:colId xmlns:a16="http://schemas.microsoft.com/office/drawing/2014/main" val="1825062972"/>
                    </a:ext>
                  </a:extLst>
                </a:gridCol>
                <a:gridCol w="2767614">
                  <a:extLst>
                    <a:ext uri="{9D8B030D-6E8A-4147-A177-3AD203B41FA5}">
                      <a16:colId xmlns:a16="http://schemas.microsoft.com/office/drawing/2014/main" val="513990393"/>
                    </a:ext>
                  </a:extLst>
                </a:gridCol>
                <a:gridCol w="2767614">
                  <a:extLst>
                    <a:ext uri="{9D8B030D-6E8A-4147-A177-3AD203B41FA5}">
                      <a16:colId xmlns:a16="http://schemas.microsoft.com/office/drawing/2014/main" val="2593151220"/>
                    </a:ext>
                  </a:extLst>
                </a:gridCol>
                <a:gridCol w="2767614">
                  <a:extLst>
                    <a:ext uri="{9D8B030D-6E8A-4147-A177-3AD203B41FA5}">
                      <a16:colId xmlns:a16="http://schemas.microsoft.com/office/drawing/2014/main" val="2731038033"/>
                    </a:ext>
                  </a:extLst>
                </a:gridCol>
              </a:tblGrid>
              <a:tr h="410678"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Liczba punktów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9461876"/>
                  </a:ext>
                </a:extLst>
              </a:tr>
              <a:tr h="911367"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+mj-lt"/>
                        </a:rPr>
                        <a:t>Zawartość merytoryczna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+mj-lt"/>
                        </a:rPr>
                        <a:t>Informacja niepełna,</a:t>
                      </a:r>
                      <a:r>
                        <a:rPr lang="pl-PL" sz="1200" baseline="0" dirty="0">
                          <a:latin typeface="+mj-lt"/>
                        </a:rPr>
                        <a:t> zdarza się, że</a:t>
                      </a:r>
                      <a:r>
                        <a:rPr lang="pl-PL" sz="1200" dirty="0">
                          <a:latin typeface="+mj-lt"/>
                        </a:rPr>
                        <a:t> nie na temat. </a:t>
                      </a:r>
                    </a:p>
                    <a:p>
                      <a:pPr algn="ctr"/>
                      <a:r>
                        <a:rPr lang="pl-PL" sz="1200" dirty="0">
                          <a:latin typeface="+mj-lt"/>
                        </a:rPr>
                        <a:t>Wykorzystanie źródeł niedostateczne.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Praca dobra pod względem merytorycznym. Niewielkie błędy.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0" i="0" u="none" strike="noStrike" kern="1200" noProof="0" dirty="0">
                        <a:latin typeface="+mj-lt"/>
                        <a:ea typeface="Lucida Sans Unicode" pitchFamily="2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pl-PL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Bardzo dobrze przygotowana prezentacja, wyczerpująca i bez jakichkolwiek błędów</a:t>
                      </a:r>
                      <a:endParaRPr lang="cs-CZ" sz="1200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9372046"/>
                  </a:ext>
                </a:extLst>
              </a:tr>
              <a:tr h="708841"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+mj-lt"/>
                        </a:rPr>
                        <a:t>Strona wizualna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noProof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Praca wykonana niedbale, nie</a:t>
                      </a:r>
                      <a:r>
                        <a:rPr lang="pl-PL" sz="1200" kern="1200" baseline="0" noProof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czytelnie, brak grafiki i obrazków, brak opisów. Niepoprawne rozplanowanie informacji na stronie</a:t>
                      </a:r>
                      <a:endParaRPr lang="pl-PL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200" b="0" i="0" u="none" strike="noStrike" kern="1200" noProof="0" dirty="0">
                          <a:latin typeface="+mj-lt"/>
                          <a:ea typeface="Lucida Sans Unicode" pitchFamily="2"/>
                          <a:cs typeface="Mangal" pitchFamily="2"/>
                        </a:rPr>
                        <a:t>Praca czytelna i estetyczna.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200" b="0" i="0" u="none" strike="noStrike" kern="1200" noProof="0" dirty="0">
                          <a:latin typeface="+mj-lt"/>
                          <a:ea typeface="Lucida Sans Unicode" pitchFamily="2"/>
                          <a:cs typeface="Mangal" pitchFamily="2"/>
                        </a:rPr>
                        <a:t>Dobre rozmieszczone</a:t>
                      </a:r>
                      <a:r>
                        <a:rPr lang="pl-PL" sz="1200" b="0" i="0" u="none" strike="noStrike" kern="1200" baseline="0" noProof="0" dirty="0">
                          <a:latin typeface="+mj-lt"/>
                          <a:ea typeface="Lucida Sans Unicode" pitchFamily="2"/>
                          <a:cs typeface="Mangal" pitchFamily="2"/>
                        </a:rPr>
                        <a:t> informację na stronie</a:t>
                      </a:r>
                      <a:r>
                        <a:rPr lang="pl-PL" sz="1200" b="0" i="0" u="none" strike="noStrike" kern="1200" noProof="0" dirty="0">
                          <a:latin typeface="+mj-lt"/>
                          <a:ea typeface="Lucida Sans Unicode" pitchFamily="2"/>
                          <a:cs typeface="Mangal" pitchFamily="2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Praca bardzo staranna, estetyczna,  kolorowa, przejrzysta</a:t>
                      </a:r>
                      <a:endParaRPr lang="pl-PL" sz="1200" b="0" i="0" u="none" strike="noStrike" kern="1200" dirty="0">
                        <a:solidFill>
                          <a:schemeClr val="bg1"/>
                        </a:solidFill>
                        <a:latin typeface="+mj-lt"/>
                        <a:ea typeface="Lucida Sans Unicode" pitchFamily="2"/>
                        <a:cs typeface="Mangal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565346"/>
                  </a:ext>
                </a:extLst>
              </a:tr>
              <a:tr h="708841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>
                          <a:latin typeface="+mj-lt"/>
                        </a:rPr>
                        <a:t>Zaangażowanie grupy w pracę i umiejętność współpracy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+mj-lt"/>
                        </a:rPr>
                        <a:t>Nie</a:t>
                      </a:r>
                      <a:r>
                        <a:rPr lang="pl-PL" sz="1200" baseline="0" dirty="0">
                          <a:latin typeface="+mj-lt"/>
                        </a:rPr>
                        <a:t> wszyscy członkowie grupy</a:t>
                      </a:r>
                      <a:r>
                        <a:rPr lang="pl-PL" sz="1200" dirty="0">
                          <a:latin typeface="+mj-lt"/>
                        </a:rPr>
                        <a:t> zaangażowani w pracę,</a:t>
                      </a:r>
                      <a:r>
                        <a:rPr lang="pl-PL" sz="1200" baseline="0" dirty="0">
                          <a:latin typeface="+mj-lt"/>
                        </a:rPr>
                        <a:t> słaba komunikacja w grupie</a:t>
                      </a:r>
                      <a:endParaRPr lang="pl-PL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kern="1200" dirty="0">
                          <a:solidFill>
                            <a:schemeClr val="bg1"/>
                          </a:solidFill>
                          <a:latin typeface="+mj-lt"/>
                          <a:ea typeface="Lucida Sans Unicode" pitchFamily="2"/>
                          <a:cs typeface="Mangal" pitchFamily="2"/>
                        </a:rPr>
                        <a:t>Dobre zaangażowanie w pracę wszystkich członków grupy. Umiejętność współpracy na zadawalającym poziomie.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>
                          <a:latin typeface="+mj-lt"/>
                        </a:rPr>
                        <a:t>Bardzo dobra współpraca w grupie, komunikacja i wymiana informacji</a:t>
                      </a:r>
                      <a:r>
                        <a:rPr lang="pl-PL" sz="1200" baseline="0" dirty="0">
                          <a:latin typeface="+mj-lt"/>
                        </a:rPr>
                        <a:t> </a:t>
                      </a:r>
                      <a:r>
                        <a:rPr lang="pl-PL" sz="1200" dirty="0">
                          <a:latin typeface="+mj-lt"/>
                        </a:rPr>
                        <a:t>przebiegała</a:t>
                      </a:r>
                      <a:r>
                        <a:rPr lang="pl-PL" sz="1200" baseline="0" dirty="0">
                          <a:latin typeface="+mj-lt"/>
                        </a:rPr>
                        <a:t> bez problemów. </a:t>
                      </a:r>
                      <a:endParaRPr lang="pl-PL" sz="12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9427704"/>
                  </a:ext>
                </a:extLst>
              </a:tr>
              <a:tr h="911367"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+mj-lt"/>
                        </a:rPr>
                        <a:t>Prezentacja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>
                          <a:latin typeface="+mj-lt"/>
                        </a:rPr>
                        <a:t>Słaba znajomość tematu, w związku z czym</a:t>
                      </a:r>
                      <a:r>
                        <a:rPr lang="pl-PL" sz="1200" baseline="0" dirty="0">
                          <a:latin typeface="+mj-lt"/>
                        </a:rPr>
                        <a:t> p</a:t>
                      </a:r>
                      <a:r>
                        <a:rPr lang="pl-PL" sz="1200" dirty="0">
                          <a:latin typeface="+mj-lt"/>
                        </a:rPr>
                        <a:t>rezentacja tylko przeczytana (zamigana), niezrozumienie</a:t>
                      </a:r>
                      <a:r>
                        <a:rPr lang="pl-PL" sz="1200" baseline="0" dirty="0">
                          <a:latin typeface="+mj-lt"/>
                        </a:rPr>
                        <a:t> słownictwa. </a:t>
                      </a:r>
                      <a:endParaRPr lang="pl-PL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kern="1200" noProof="0" dirty="0">
                          <a:solidFill>
                            <a:schemeClr val="dk1"/>
                          </a:solidFill>
                          <a:latin typeface="+mj-lt"/>
                          <a:ea typeface="Lucida Sans Unicode" pitchFamily="2"/>
                          <a:cs typeface="Mangal" pitchFamily="2"/>
                        </a:rPr>
                        <a:t>Prezentacja częściowo mówiona z pamięci, częściowo czytana. Brak zadowalających</a:t>
                      </a:r>
                      <a:r>
                        <a:rPr lang="pl-PL" sz="1200" b="0" i="0" u="none" strike="noStrike" kern="1200" baseline="0" noProof="0" dirty="0">
                          <a:solidFill>
                            <a:schemeClr val="dk1"/>
                          </a:solidFill>
                          <a:latin typeface="+mj-lt"/>
                          <a:ea typeface="Lucida Sans Unicode" pitchFamily="2"/>
                          <a:cs typeface="Mangal" pitchFamily="2"/>
                        </a:rPr>
                        <a:t> odpowiedzi na pytania nauczyciela. </a:t>
                      </a:r>
                      <a:endParaRPr lang="pl-PL" sz="1200" b="0" i="0" u="none" strike="noStrike" kern="1200" noProof="0" dirty="0">
                        <a:solidFill>
                          <a:schemeClr val="dk1"/>
                        </a:solidFill>
                        <a:latin typeface="+mj-lt"/>
                        <a:ea typeface="Lucida Sans Unicode" pitchFamily="2"/>
                        <a:cs typeface="Mangal" pitchFamily="2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kern="1200" dirty="0">
                          <a:solidFill>
                            <a:schemeClr val="bg1"/>
                          </a:solidFill>
                          <a:latin typeface="+mj-lt"/>
                          <a:ea typeface="Lucida Sans Unicode" pitchFamily="2"/>
                          <a:cs typeface="Mangal" pitchFamily="2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noProof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Praca prezentowana w ciekawy, właściwy i uporządkowany</a:t>
                      </a:r>
                      <a:r>
                        <a:rPr lang="pl-PL" sz="1200" kern="1200" baseline="0" noProof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sposób</a:t>
                      </a:r>
                      <a:r>
                        <a:rPr lang="pl-PL" sz="1200" kern="1200" noProof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. Dobre zrozumienie treści</a:t>
                      </a:r>
                      <a:r>
                        <a:rPr lang="pl-PL" sz="1200" baseline="0" dirty="0">
                          <a:latin typeface="+mj-lt"/>
                        </a:rPr>
                        <a:t>. </a:t>
                      </a:r>
                      <a:endParaRPr lang="pl-PL" sz="12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5586540"/>
                  </a:ext>
                </a:extLst>
              </a:tr>
              <a:tr h="911367"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+mj-lt"/>
                        </a:rPr>
                        <a:t>Plakat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Małe zaangażowanie w pracę, brak kreatywności,</a:t>
                      </a:r>
                      <a:r>
                        <a:rPr lang="pl-PL" sz="12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niechętne włączanie się w tok pracy. Duża pomoc ze strony nauczyciela. </a:t>
                      </a:r>
                      <a:endParaRPr lang="pl-PL" sz="12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Zaangażowanie w pracę, niewielka pomoc nauczyciela, dobre pomysły,</a:t>
                      </a:r>
                      <a:r>
                        <a:rPr lang="pl-PL" sz="12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endParaRPr lang="pl-PL" sz="12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Duża kreatywność</a:t>
                      </a:r>
                      <a:r>
                        <a:rPr lang="pl-PL" sz="12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i zaangażowanie. Poszukiwanie ciekawych rozwiązań i koncepcji.  Samodzielna (bez pomocy nauczyciela) i skoordynowana praca.</a:t>
                      </a:r>
                      <a:endParaRPr lang="pl-PL" sz="12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66541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24730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442DC9-2EBA-4D47-AF87-FD01D9BCB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Źródła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1C61452B-FEA2-425A-B4D6-C26DA6D00E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2481593"/>
              </p:ext>
            </p:extLst>
          </p:nvPr>
        </p:nvGraphicFramePr>
        <p:xfrm>
          <a:off x="1203325" y="2011363"/>
          <a:ext cx="9783762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1881">
                  <a:extLst>
                    <a:ext uri="{9D8B030D-6E8A-4147-A177-3AD203B41FA5}">
                      <a16:colId xmlns:a16="http://schemas.microsoft.com/office/drawing/2014/main" val="675515052"/>
                    </a:ext>
                  </a:extLst>
                </a:gridCol>
                <a:gridCol w="4891881">
                  <a:extLst>
                    <a:ext uri="{9D8B030D-6E8A-4147-A177-3AD203B41FA5}">
                      <a16:colId xmlns:a16="http://schemas.microsoft.com/office/drawing/2014/main" val="61557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Punkty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Ocena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10772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&lt;5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Niedostateczny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9874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Dopuszczający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71943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7-9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Dostateczny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36812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10-11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Dobry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62399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12-13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Bardzo dobry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1482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14-15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Celujący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6017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05631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442DC9-2EBA-4D47-AF87-FD01D9BCB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Konkluzje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5606C6D-28B0-4DBA-BE68-7B9207792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761" y="2119863"/>
            <a:ext cx="11336785" cy="4547267"/>
          </a:xfrm>
        </p:spPr>
        <p:txBody>
          <a:bodyPr>
            <a:normAutofit/>
          </a:bodyPr>
          <a:lstStyle/>
          <a:p>
            <a:r>
              <a:rPr lang="pl-PL" sz="3400" dirty="0"/>
              <a:t>Przed </a:t>
            </a:r>
            <a:r>
              <a:rPr lang="pl-PL" sz="3400" dirty="0" err="1"/>
              <a:t>Webquestem</a:t>
            </a:r>
            <a:r>
              <a:rPr lang="pl-PL" sz="3400" dirty="0"/>
              <a:t> z pewnością każdy wiedział gdzie leżą na mapie takie miasta jak Wenecja i Paryż. </a:t>
            </a:r>
          </a:p>
          <a:p>
            <a:r>
              <a:rPr lang="pl-PL" sz="3400" dirty="0"/>
              <a:t>Dzięki zajęciom poznaliście lepiej te miasta, ich historię oraz najważniejsze miejsce, które możecie kiedyś odwiedzić jako turyści.</a:t>
            </a:r>
          </a:p>
          <a:p>
            <a:r>
              <a:rPr lang="pl-PL" sz="3400" dirty="0"/>
              <a:t>Poprzez pracę nad plakatem wzmocniliście swoje </a:t>
            </a:r>
            <a:r>
              <a:rPr lang="pl-PL" sz="3400" dirty="0" err="1"/>
              <a:t>umiętności</a:t>
            </a:r>
            <a:r>
              <a:rPr lang="pl-PL" sz="3400" dirty="0"/>
              <a:t> manualne i artystyczne.</a:t>
            </a:r>
          </a:p>
          <a:p>
            <a:endParaRPr lang="pl-PL" sz="3400" dirty="0"/>
          </a:p>
        </p:txBody>
      </p:sp>
    </p:spTree>
    <p:extLst>
      <p:ext uri="{BB962C8B-B14F-4D97-AF65-F5344CB8AC3E}">
        <p14:creationId xmlns:p14="http://schemas.microsoft.com/office/powerpoint/2010/main" val="9910713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442DC9-2EBA-4D47-AF87-FD01D9BCB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Poradnik dla Nauczyciela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5606C6D-28B0-4DBA-BE68-7B9207792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091" y="2011680"/>
            <a:ext cx="10267908" cy="4562144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sz="3600" dirty="0">
                <a:solidFill>
                  <a:schemeClr val="tx1"/>
                </a:solidFill>
              </a:rPr>
              <a:t>Rozłożenie w czasie zaproponowane w tym </a:t>
            </a:r>
            <a:r>
              <a:rPr lang="pl-PL" sz="3600" dirty="0" err="1">
                <a:solidFill>
                  <a:schemeClr val="tx1"/>
                </a:solidFill>
              </a:rPr>
              <a:t>WebQuest</a:t>
            </a:r>
            <a:r>
              <a:rPr lang="pl-PL" sz="3600" dirty="0">
                <a:solidFill>
                  <a:schemeClr val="tx1"/>
                </a:solidFill>
              </a:rPr>
              <a:t> powinno się zmodyfikować w zależności od potrzeb, możliwości i umiejętności  uczniów.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3600" dirty="0">
                <a:solidFill>
                  <a:schemeClr val="tx1"/>
                </a:solidFill>
              </a:rPr>
              <a:t>Nauczyciel  powinien dokładnie przeanalizować treści Web </a:t>
            </a:r>
            <a:r>
              <a:rPr lang="pl-PL" sz="3600" dirty="0" err="1">
                <a:solidFill>
                  <a:schemeClr val="tx1"/>
                </a:solidFill>
              </a:rPr>
              <a:t>Questa</a:t>
            </a:r>
            <a:r>
              <a:rPr lang="pl-PL" sz="3600" dirty="0">
                <a:solidFill>
                  <a:schemeClr val="tx1"/>
                </a:solidFill>
              </a:rPr>
              <a:t> wspólnie z uczniami, aż do momentu ich zrozumienia przez uczniów. Powinien jednak bardziej służyć im pomocą, radą, wyjaśnieniami, a nie wyręczeniem, czy gotowymi rozwiązaniami. Taka metoda będzie też dobrą formą do wdrażania do samodzielności.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3600" dirty="0">
                <a:solidFill>
                  <a:schemeClr val="tx1"/>
                </a:solidFill>
              </a:rPr>
              <a:t>Nauczyciel powinien przygotować kartki z zagadnieniami do opracowania dla każdej grupy oraz wytycznymi związanymi z pracą.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3600" dirty="0">
                <a:solidFill>
                  <a:schemeClr val="tx1"/>
                </a:solidFill>
              </a:rPr>
              <a:t>Nauczyciel powinien służyć pomocą przy zapoznawaniu się uczniów z materiałami źródłowymi.</a:t>
            </a:r>
          </a:p>
        </p:txBody>
      </p:sp>
    </p:spTree>
    <p:extLst>
      <p:ext uri="{BB962C8B-B14F-4D97-AF65-F5344CB8AC3E}">
        <p14:creationId xmlns:p14="http://schemas.microsoft.com/office/powerpoint/2010/main" val="1326541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8D4932-4663-44F7-BFDA-71EB63055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Wprowadzenie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A263095-5F3B-4ED6-B3B1-FA8A88C2C3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52256" y="2011680"/>
            <a:ext cx="5107968" cy="4846320"/>
          </a:xfrm>
        </p:spPr>
        <p:txBody>
          <a:bodyPr>
            <a:noAutofit/>
          </a:bodyPr>
          <a:lstStyle/>
          <a:p>
            <a:r>
              <a:rPr lang="pl-PL" sz="3600" dirty="0"/>
              <a:t>Bez wątpienia miasta te mają długą i bogatą historię, jednak wiele ich różni.</a:t>
            </a:r>
          </a:p>
          <a:p>
            <a:r>
              <a:rPr lang="pl-PL" sz="3600" dirty="0"/>
              <a:t>Każdy z nich charakteryzuje się specyficznym klimatem i panującą w nim architekturą.</a:t>
            </a:r>
          </a:p>
        </p:txBody>
      </p:sp>
      <p:pic>
        <p:nvPicPr>
          <p:cNvPr id="6146" name="Picture 2" descr="Obrazy: Gondola Wenecja | Darmowe wektory, zdjęcia stockowe i PSD">
            <a:extLst>
              <a:ext uri="{FF2B5EF4-FFF2-40B4-BE49-F238E27FC236}">
                <a16:creationId xmlns:a16="http://schemas.microsoft.com/office/drawing/2014/main" id="{B3526F8F-2E32-4BCA-BCDB-1FC379D75C0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93056"/>
            <a:ext cx="5733963" cy="3434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971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8D4932-4663-44F7-BFDA-71EB63055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Wprowadzenie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A263095-5F3B-4ED6-B3B1-FA8A88C2C3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36342" y="2011680"/>
            <a:ext cx="4823882" cy="4562144"/>
          </a:xfrm>
        </p:spPr>
        <p:txBody>
          <a:bodyPr>
            <a:noAutofit/>
          </a:bodyPr>
          <a:lstStyle/>
          <a:p>
            <a:r>
              <a:rPr lang="pl-PL" sz="3600" dirty="0"/>
              <a:t>Czym sobie zasłużyły na tak wielką popularność?</a:t>
            </a:r>
          </a:p>
          <a:p>
            <a:r>
              <a:rPr lang="pl-PL" sz="3600" dirty="0"/>
              <a:t>Czy faktycznie są to wyjątkowe miejsca na Ziemi?</a:t>
            </a:r>
          </a:p>
          <a:p>
            <a:r>
              <a:rPr lang="pl-PL" sz="3600" dirty="0"/>
              <a:t>Czy chcielibyście kiedyś jedno z nich odwiedzić?</a:t>
            </a:r>
          </a:p>
        </p:txBody>
      </p:sp>
      <p:pic>
        <p:nvPicPr>
          <p:cNvPr id="5" name="Symbol zastępczy zawartości 4" descr="Znalezione obrazy dla zapytania: paryż">
            <a:extLst>
              <a:ext uri="{FF2B5EF4-FFF2-40B4-BE49-F238E27FC236}">
                <a16:creationId xmlns:a16="http://schemas.microsoft.com/office/drawing/2014/main" id="{436E2536-2FA8-464B-ACC1-FA445262E393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2361270"/>
            <a:ext cx="5460953" cy="4043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70674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442DC9-2EBA-4D47-AF87-FD01D9BCB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5606C6D-28B0-4DBA-BE68-7B92077924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0214" y="2011680"/>
            <a:ext cx="5143478" cy="4846320"/>
          </a:xfrm>
        </p:spPr>
        <p:txBody>
          <a:bodyPr>
            <a:normAutofit/>
          </a:bodyPr>
          <a:lstStyle/>
          <a:p>
            <a:r>
              <a:rPr lang="pl-PL" sz="3600" dirty="0"/>
              <a:t>Uczniowie dzielą się na dwie grupy.</a:t>
            </a:r>
          </a:p>
          <a:p>
            <a:r>
              <a:rPr lang="pl-PL" sz="3600" dirty="0"/>
              <a:t>Jedna z nich za zadanie ma wykonać prezentację na temat Wenecji, a druga przygotowuje prezentację o Paryżu</a:t>
            </a:r>
          </a:p>
        </p:txBody>
      </p:sp>
      <p:pic>
        <p:nvPicPr>
          <p:cNvPr id="5" name="Symbol zastępczy zawartości 4" descr="Znalezione obrazy dla zapytania: paryż">
            <a:extLst>
              <a:ext uri="{FF2B5EF4-FFF2-40B4-BE49-F238E27FC236}">
                <a16:creationId xmlns:a16="http://schemas.microsoft.com/office/drawing/2014/main" id="{7DA12966-5FCD-46E2-AF8F-DE02A9A0DC72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7873" y="2626846"/>
            <a:ext cx="5250848" cy="3125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76122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442DC9-2EBA-4D47-AF87-FD01D9BCB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5606C6D-28B0-4DBA-BE68-7B92077924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0214" y="2011680"/>
            <a:ext cx="5143478" cy="4846320"/>
          </a:xfrm>
        </p:spPr>
        <p:txBody>
          <a:bodyPr>
            <a:normAutofit/>
          </a:bodyPr>
          <a:lstStyle/>
          <a:p>
            <a:r>
              <a:rPr lang="pl-PL" sz="3600" dirty="0"/>
              <a:t>Każda z obydwu grup wybiera swojego lidera, który wygłasza prezentację</a:t>
            </a:r>
          </a:p>
          <a:p>
            <a:r>
              <a:rPr lang="pl-PL" sz="3600" dirty="0"/>
              <a:t>Następnie nauczyciel zadaje pytania kontrolne całej grupie dotyczące prezentacji </a:t>
            </a:r>
          </a:p>
        </p:txBody>
      </p:sp>
      <p:pic>
        <p:nvPicPr>
          <p:cNvPr id="5" name="Symbol zastępczy zawartości 4" descr="Znalezione obrazy dla zapytania: paryż">
            <a:extLst>
              <a:ext uri="{FF2B5EF4-FFF2-40B4-BE49-F238E27FC236}">
                <a16:creationId xmlns:a16="http://schemas.microsoft.com/office/drawing/2014/main" id="{C12CC066-0EE1-4410-A0DA-258739802B08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3692" y="2382515"/>
            <a:ext cx="5765511" cy="3645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63678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442DC9-2EBA-4D47-AF87-FD01D9BCB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5606C6D-28B0-4DBA-BE68-7B92077924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0214" y="2011680"/>
            <a:ext cx="5143478" cy="4846320"/>
          </a:xfrm>
        </p:spPr>
        <p:txBody>
          <a:bodyPr>
            <a:normAutofit/>
          </a:bodyPr>
          <a:lstStyle/>
          <a:p>
            <a:r>
              <a:rPr lang="pl-PL" sz="3600" dirty="0"/>
              <a:t>Praca indywidualna – uczniowie mają za zadanie wykonać plakat w dowolnej formie artystycznej, którego hasłem przewodnim będzie „Miłość w Wenecji” bądź „Miłość w Paryżu”</a:t>
            </a:r>
          </a:p>
        </p:txBody>
      </p:sp>
      <p:pic>
        <p:nvPicPr>
          <p:cNvPr id="8194" name="Picture 2" descr="Wenecja tonie! – Forum Ekonomiczne">
            <a:extLst>
              <a:ext uri="{FF2B5EF4-FFF2-40B4-BE49-F238E27FC236}">
                <a16:creationId xmlns:a16="http://schemas.microsoft.com/office/drawing/2014/main" id="{63AC6843-BB70-489A-B6E5-C89CFB4C3EB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481191"/>
            <a:ext cx="4889385" cy="327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467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442DC9-2EBA-4D47-AF87-FD01D9BCB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5606C6D-28B0-4DBA-BE68-7B92077924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0214" y="2011680"/>
            <a:ext cx="5143478" cy="4846320"/>
          </a:xfrm>
        </p:spPr>
        <p:txBody>
          <a:bodyPr>
            <a:normAutofit/>
          </a:bodyPr>
          <a:lstStyle/>
          <a:p>
            <a:r>
              <a:rPr lang="pl-PL" sz="3600" dirty="0"/>
              <a:t>Plakat ten ma zachęcić jak największą liczbę potencjalnych turystów do wizyty w jednym z tych miast.</a:t>
            </a:r>
          </a:p>
        </p:txBody>
      </p:sp>
      <p:pic>
        <p:nvPicPr>
          <p:cNvPr id="9218" name="Picture 2" descr="Wenecja: włoskie miasto, w którym warto się zgubić [Przewodnik] - Radio ZET">
            <a:extLst>
              <a:ext uri="{FF2B5EF4-FFF2-40B4-BE49-F238E27FC236}">
                <a16:creationId xmlns:a16="http://schemas.microsoft.com/office/drawing/2014/main" id="{FECBFF4D-701A-4D7A-B791-D563C80AAEB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580" y="2654375"/>
            <a:ext cx="6097082" cy="342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82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442DC9-2EBA-4D47-AF87-FD01D9BCB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5606C6D-28B0-4DBA-BE68-7B92077924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3480" y="2011680"/>
            <a:ext cx="5090212" cy="4646572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pl-PL" sz="2800" dirty="0">
                <a:latin typeface="+mj-lt"/>
              </a:rPr>
              <a:t>Informacji potrzebnych do przygotowania zadania szukajcie w podanych stronach internetowych lub innych wam znanych.</a:t>
            </a:r>
          </a:p>
          <a:p>
            <a:pPr marL="0" indent="0" algn="just">
              <a:buNone/>
            </a:pPr>
            <a:r>
              <a:rPr lang="pl-PL" sz="2800" dirty="0">
                <a:latin typeface="+mj-lt"/>
              </a:rPr>
              <a:t>Praca musi być estetyczna (ładnie wykonana) i czytelna. </a:t>
            </a:r>
          </a:p>
          <a:p>
            <a:pPr marL="0" indent="0" algn="just">
              <a:buNone/>
            </a:pPr>
            <a:r>
              <a:rPr lang="pl-PL" sz="2800" dirty="0">
                <a:latin typeface="+mj-lt"/>
              </a:rPr>
              <a:t>W każdej prezentacji (na plakacie) musi być podany:</a:t>
            </a:r>
          </a:p>
          <a:p>
            <a:pPr marL="0" indent="0" algn="just">
              <a:buNone/>
            </a:pPr>
            <a:r>
              <a:rPr lang="pl-PL" sz="2800" dirty="0">
                <a:latin typeface="+mj-lt"/>
              </a:rPr>
              <a:t>1. Temat pracy.</a:t>
            </a:r>
          </a:p>
          <a:p>
            <a:pPr marL="0" indent="0" algn="just">
              <a:buNone/>
            </a:pPr>
            <a:r>
              <a:rPr lang="pl-PL" sz="2800" dirty="0">
                <a:latin typeface="+mj-lt"/>
              </a:rPr>
              <a:t>2. Imię i nazwisko ucznia który ją przygotował.</a:t>
            </a:r>
          </a:p>
          <a:p>
            <a:pPr marL="0" indent="0" algn="just">
              <a:buNone/>
            </a:pPr>
            <a:r>
              <a:rPr lang="pl-PL" sz="2800" dirty="0">
                <a:latin typeface="+mj-lt"/>
              </a:rPr>
              <a:t>3. Opracowanie tematu według wytycznych.</a:t>
            </a:r>
          </a:p>
          <a:p>
            <a:pPr marL="0" indent="0" algn="just">
              <a:buNone/>
            </a:pPr>
            <a:r>
              <a:rPr lang="pl-PL" sz="2800" dirty="0">
                <a:latin typeface="+mj-lt"/>
              </a:rPr>
              <a:t>4. Każdy samodzielnie prezentuje swoją pracę.</a:t>
            </a:r>
          </a:p>
          <a:p>
            <a:endParaRPr lang="pl-PL" sz="3600" dirty="0"/>
          </a:p>
        </p:txBody>
      </p:sp>
      <p:pic>
        <p:nvPicPr>
          <p:cNvPr id="10242" name="Picture 2" descr="Opinie turystów o Wenecji / Restauracje, kawiarnie, zabytki, atrakcje,  kościoły">
            <a:extLst>
              <a:ext uri="{FF2B5EF4-FFF2-40B4-BE49-F238E27FC236}">
                <a16:creationId xmlns:a16="http://schemas.microsoft.com/office/drawing/2014/main" id="{157625FE-926C-4DAB-8BB2-C66DC294BBA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436720"/>
            <a:ext cx="5603204" cy="395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3234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ski">
  <a:themeElements>
    <a:clrScheme name="Paski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Paski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Paski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TM03090430[[fn=Paski]]</Template>
  <TotalTime>64</TotalTime>
  <Words>1021</Words>
  <Application>Microsoft Office PowerPoint</Application>
  <PresentationFormat>Panoramiczny</PresentationFormat>
  <Paragraphs>122</Paragraphs>
  <Slides>23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27" baseType="lpstr">
      <vt:lpstr>Arial</vt:lpstr>
      <vt:lpstr>Corbel</vt:lpstr>
      <vt:lpstr>Wingdings</vt:lpstr>
      <vt:lpstr>Paski</vt:lpstr>
      <vt:lpstr>Paryż i Wenecja – miasta miłości </vt:lpstr>
      <vt:lpstr>Wprowadzenie</vt:lpstr>
      <vt:lpstr>Wprowadzenie</vt:lpstr>
      <vt:lpstr>Wprowadzenie</vt:lpstr>
      <vt:lpstr>Zadanie</vt:lpstr>
      <vt:lpstr>Zadanie</vt:lpstr>
      <vt:lpstr>Zadanie</vt:lpstr>
      <vt:lpstr>Zadanie</vt:lpstr>
      <vt:lpstr>Proces</vt:lpstr>
      <vt:lpstr>Proces</vt:lpstr>
      <vt:lpstr>Proces</vt:lpstr>
      <vt:lpstr>Proces</vt:lpstr>
      <vt:lpstr>Proces</vt:lpstr>
      <vt:lpstr>Proces</vt:lpstr>
      <vt:lpstr>Proces</vt:lpstr>
      <vt:lpstr>Źródła</vt:lpstr>
      <vt:lpstr>Źródła</vt:lpstr>
      <vt:lpstr>Źródła</vt:lpstr>
      <vt:lpstr>Źródła</vt:lpstr>
      <vt:lpstr>Ewaluacja</vt:lpstr>
      <vt:lpstr>Źródła</vt:lpstr>
      <vt:lpstr>Konkluzje</vt:lpstr>
      <vt:lpstr>Poradnik dla Nauczyciela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Paryż i Wenecja – miasta miłości </dc:title>
  <dc:creator>Konrad Poręba</dc:creator>
  <cp:lastModifiedBy>Konrad Poręba</cp:lastModifiedBy>
  <cp:revision>15</cp:revision>
  <dcterms:created xsi:type="dcterms:W3CDTF">2021-02-24T18:34:33Z</dcterms:created>
  <dcterms:modified xsi:type="dcterms:W3CDTF">2021-02-24T21:07:36Z</dcterms:modified>
</cp:coreProperties>
</file>